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86" r:id="rId6"/>
    <p:sldId id="287" r:id="rId7"/>
    <p:sldId id="265" r:id="rId8"/>
    <p:sldId id="264" r:id="rId9"/>
    <p:sldId id="267" r:id="rId10"/>
    <p:sldId id="28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94665"/>
  </p:normalViewPr>
  <p:slideViewPr>
    <p:cSldViewPr snapToGrid="0">
      <p:cViewPr varScale="1">
        <p:scale>
          <a:sx n="36" d="100"/>
          <a:sy n="36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4944100000000003E-2"/>
          <c:y val="5.3204000000000001E-2"/>
          <c:w val="0.93441200000000002"/>
          <c:h val="0.783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TOTALE ISCRITTI</c:v>
                </c:pt>
              </c:strCache>
            </c:strRef>
          </c:tx>
          <c:spPr>
            <a:ln w="127000" cap="rnd">
              <a:solidFill>
                <a:srgbClr val="FFC000"/>
              </a:solidFill>
              <a:prstDash val="solid"/>
              <a:round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  <c:pt idx="21">
                  <c:v>15/16</c:v>
                </c:pt>
                <c:pt idx="22">
                  <c:v>16/17</c:v>
                </c:pt>
                <c:pt idx="23">
                  <c:v>17/18</c:v>
                </c:pt>
                <c:pt idx="24">
                  <c:v>18/19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15</c:v>
                </c:pt>
                <c:pt idx="6">
                  <c:v>16</c:v>
                </c:pt>
                <c:pt idx="7">
                  <c:v>19</c:v>
                </c:pt>
                <c:pt idx="8">
                  <c:v>30</c:v>
                </c:pt>
                <c:pt idx="9">
                  <c:v>33</c:v>
                </c:pt>
                <c:pt idx="10">
                  <c:v>43</c:v>
                </c:pt>
                <c:pt idx="11">
                  <c:v>57</c:v>
                </c:pt>
                <c:pt idx="12">
                  <c:v>68</c:v>
                </c:pt>
                <c:pt idx="13">
                  <c:v>82</c:v>
                </c:pt>
                <c:pt idx="14">
                  <c:v>146</c:v>
                </c:pt>
                <c:pt idx="15">
                  <c:v>170</c:v>
                </c:pt>
                <c:pt idx="16">
                  <c:v>207</c:v>
                </c:pt>
                <c:pt idx="17">
                  <c:v>253</c:v>
                </c:pt>
                <c:pt idx="18">
                  <c:v>274</c:v>
                </c:pt>
                <c:pt idx="19">
                  <c:v>330</c:v>
                </c:pt>
                <c:pt idx="20">
                  <c:v>420</c:v>
                </c:pt>
                <c:pt idx="21">
                  <c:v>453</c:v>
                </c:pt>
                <c:pt idx="22">
                  <c:v>586</c:v>
                </c:pt>
                <c:pt idx="23">
                  <c:v>709</c:v>
                </c:pt>
                <c:pt idx="24">
                  <c:v>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9-A749-AF08-52F810D165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 DISABILITÀ</c:v>
                </c:pt>
              </c:strCache>
            </c:strRef>
          </c:tx>
          <c:spPr>
            <a:ln w="127000" cap="rnd">
              <a:solidFill>
                <a:srgbClr val="FF0000"/>
              </a:solidFill>
              <a:prstDash val="solid"/>
              <a:round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  <c:pt idx="21">
                  <c:v>15/16</c:v>
                </c:pt>
                <c:pt idx="22">
                  <c:v>16/17</c:v>
                </c:pt>
                <c:pt idx="23">
                  <c:v>17/18</c:v>
                </c:pt>
                <c:pt idx="24">
                  <c:v>18/19</c:v>
                </c:pt>
              </c:strCache>
            </c:strRef>
          </c:cat>
          <c:val>
            <c:numRef>
              <c:f>Sheet1!$B$3:$Z$3</c:f>
              <c:numCache>
                <c:formatCode>General</c:formatCode>
                <c:ptCount val="2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8</c:v>
                </c:pt>
                <c:pt idx="5">
                  <c:v>15</c:v>
                </c:pt>
                <c:pt idx="6">
                  <c:v>16</c:v>
                </c:pt>
                <c:pt idx="7">
                  <c:v>18</c:v>
                </c:pt>
                <c:pt idx="8">
                  <c:v>29</c:v>
                </c:pt>
                <c:pt idx="9">
                  <c:v>31</c:v>
                </c:pt>
                <c:pt idx="10">
                  <c:v>39</c:v>
                </c:pt>
                <c:pt idx="11">
                  <c:v>52</c:v>
                </c:pt>
                <c:pt idx="12">
                  <c:v>62</c:v>
                </c:pt>
                <c:pt idx="13">
                  <c:v>75</c:v>
                </c:pt>
                <c:pt idx="14">
                  <c:v>136</c:v>
                </c:pt>
                <c:pt idx="15">
                  <c:v>158</c:v>
                </c:pt>
                <c:pt idx="16">
                  <c:v>185</c:v>
                </c:pt>
                <c:pt idx="17">
                  <c:v>205</c:v>
                </c:pt>
                <c:pt idx="18">
                  <c:v>202</c:v>
                </c:pt>
                <c:pt idx="19">
                  <c:v>211</c:v>
                </c:pt>
                <c:pt idx="20">
                  <c:v>235</c:v>
                </c:pt>
                <c:pt idx="21">
                  <c:v>209</c:v>
                </c:pt>
                <c:pt idx="22">
                  <c:v>247</c:v>
                </c:pt>
                <c:pt idx="23">
                  <c:v>268</c:v>
                </c:pt>
                <c:pt idx="24">
                  <c:v>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9-A749-AF08-52F810D1652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CON DSA</c:v>
                </c:pt>
              </c:strCache>
            </c:strRef>
          </c:tx>
          <c:spPr>
            <a:ln w="127000" cap="rnd">
              <a:solidFill>
                <a:srgbClr val="0070C0"/>
              </a:solidFill>
              <a:prstDash val="solid"/>
              <a:round/>
            </a:ln>
            <a:effectLst>
              <a:outerShdw blurRad="63500" dist="19050" dir="5400000" algn="tl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  <c:pt idx="21">
                  <c:v>15/16</c:v>
                </c:pt>
                <c:pt idx="22">
                  <c:v>16/17</c:v>
                </c:pt>
                <c:pt idx="23">
                  <c:v>17/18</c:v>
                </c:pt>
                <c:pt idx="24">
                  <c:v>18/19</c:v>
                </c:pt>
              </c:strCache>
            </c:strRef>
          </c:cat>
          <c:val>
            <c:numRef>
              <c:f>Sheet1!$B$4:$Z$4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10</c:v>
                </c:pt>
                <c:pt idx="15">
                  <c:v>12</c:v>
                </c:pt>
                <c:pt idx="16">
                  <c:v>22</c:v>
                </c:pt>
                <c:pt idx="17">
                  <c:v>48</c:v>
                </c:pt>
                <c:pt idx="18">
                  <c:v>72</c:v>
                </c:pt>
                <c:pt idx="19">
                  <c:v>119</c:v>
                </c:pt>
                <c:pt idx="20">
                  <c:v>185</c:v>
                </c:pt>
                <c:pt idx="21">
                  <c:v>244</c:v>
                </c:pt>
                <c:pt idx="22">
                  <c:v>339</c:v>
                </c:pt>
                <c:pt idx="23">
                  <c:v>441</c:v>
                </c:pt>
                <c:pt idx="24">
                  <c:v>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69-A749-AF08-52F810D16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965376"/>
        <c:axId val="453961848"/>
      </c:lineChart>
      <c:catAx>
        <c:axId val="45396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52400" cap="flat">
            <a:solidFill>
              <a:srgbClr val="FFFFFF"/>
            </a:solidFill>
            <a:prstDash val="solid"/>
            <a:round/>
          </a:ln>
        </c:spPr>
        <c:txPr>
          <a:bodyPr rot="-2700000"/>
          <a:lstStyle/>
          <a:p>
            <a:pPr>
              <a:defRPr sz="4000" b="1" i="0" u="none" strike="noStrike">
                <a:solidFill>
                  <a:srgbClr val="D9D9D9"/>
                </a:solidFill>
                <a:latin typeface="Helvetica Neue"/>
              </a:defRPr>
            </a:pPr>
            <a:endParaRPr lang="it-IT"/>
          </a:p>
        </c:txPr>
        <c:crossAx val="453961848"/>
        <c:crosses val="autoZero"/>
        <c:auto val="1"/>
        <c:lblAlgn val="ctr"/>
        <c:lblOffset val="100"/>
        <c:noMultiLvlLbl val="1"/>
      </c:catAx>
      <c:valAx>
        <c:axId val="45396184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F2F2F2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52400" cap="flat">
            <a:noFill/>
            <a:prstDash val="solid"/>
            <a:round/>
          </a:ln>
        </c:spPr>
        <c:txPr>
          <a:bodyPr rot="0"/>
          <a:lstStyle/>
          <a:p>
            <a:pPr>
              <a:defRPr sz="4200" b="1" i="0" u="none" strike="noStrike">
                <a:solidFill>
                  <a:srgbClr val="D9D9D9"/>
                </a:solidFill>
                <a:latin typeface="Helvetica Neue"/>
              </a:defRPr>
            </a:pPr>
            <a:endParaRPr lang="it-IT"/>
          </a:p>
        </c:txPr>
        <c:crossAx val="453965376"/>
        <c:crosses val="autoZero"/>
        <c:crossBetween val="between"/>
        <c:majorUnit val="200"/>
        <c:minorUnit val="10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156364"/>
          <c:y val="9.7718299999999994E-2"/>
          <c:w val="0.73157300000000003"/>
          <c:h val="8.6875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4700" b="1" i="0" u="none" strike="noStrike">
              <a:solidFill>
                <a:srgbClr val="D9D9D9"/>
              </a:solidFill>
              <a:latin typeface="Helvetica Neue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6764521961348287"/>
          <c:y val="2.5388127627376109E-2"/>
          <c:w val="0.70931907959715146"/>
          <c:h val="0.882539856367880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 DSA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Scienze </c:v>
                </c:pt>
                <c:pt idx="1">
                  <c:v>Formazione </c:v>
                </c:pt>
                <c:pt idx="2">
                  <c:v>Psicologia </c:v>
                </c:pt>
                <c:pt idx="3">
                  <c:v>Giurisprudenza </c:v>
                </c:pt>
                <c:pt idx="4">
                  <c:v>Medicina e chirurgia </c:v>
                </c:pt>
                <c:pt idx="5">
                  <c:v>Sociologia </c:v>
                </c:pt>
                <c:pt idx="6">
                  <c:v>Economia e Statistica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132</c:v>
                </c:pt>
                <c:pt idx="1">
                  <c:v>104</c:v>
                </c:pt>
                <c:pt idx="2">
                  <c:v>35</c:v>
                </c:pt>
                <c:pt idx="3">
                  <c:v>64</c:v>
                </c:pt>
                <c:pt idx="4">
                  <c:v>32</c:v>
                </c:pt>
                <c:pt idx="5">
                  <c:v>88</c:v>
                </c:pt>
                <c:pt idx="6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2-E14A-B44A-98CCA31C1B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 Disabilità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Scienze </c:v>
                </c:pt>
                <c:pt idx="1">
                  <c:v>Formazione </c:v>
                </c:pt>
                <c:pt idx="2">
                  <c:v>Psicologia </c:v>
                </c:pt>
                <c:pt idx="3">
                  <c:v>Giurisprudenza </c:v>
                </c:pt>
                <c:pt idx="4">
                  <c:v>Medicina e chirurgia </c:v>
                </c:pt>
                <c:pt idx="5">
                  <c:v>Sociologia </c:v>
                </c:pt>
                <c:pt idx="6">
                  <c:v>Economia e Statistica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82</c:v>
                </c:pt>
                <c:pt idx="1">
                  <c:v>72</c:v>
                </c:pt>
                <c:pt idx="2">
                  <c:v>39</c:v>
                </c:pt>
                <c:pt idx="3">
                  <c:v>32</c:v>
                </c:pt>
                <c:pt idx="4">
                  <c:v>14</c:v>
                </c:pt>
                <c:pt idx="5">
                  <c:v>26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D2-E14A-B44A-98CCA31C1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453962240"/>
        <c:axId val="453963416"/>
      </c:barChart>
      <c:catAx>
        <c:axId val="453962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FFFFFF"/>
            </a:solidFill>
            <a:prstDash val="solid"/>
            <a:miter lim="400000"/>
          </a:ln>
        </c:spPr>
        <c:txPr>
          <a:bodyPr rot="0"/>
          <a:lstStyle/>
          <a:p>
            <a:pPr>
              <a:defRPr sz="3600" b="1" i="0" u="none" strike="noStrike">
                <a:solidFill>
                  <a:srgbClr val="FFFFFF"/>
                </a:solidFill>
                <a:latin typeface="Helvetica Neue"/>
              </a:defRPr>
            </a:pPr>
            <a:endParaRPr lang="it-IT"/>
          </a:p>
        </c:txPr>
        <c:crossAx val="453963416"/>
        <c:crosses val="autoZero"/>
        <c:auto val="1"/>
        <c:lblAlgn val="ctr"/>
        <c:lblOffset val="100"/>
        <c:noMultiLvlLbl val="1"/>
      </c:catAx>
      <c:valAx>
        <c:axId val="453963416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FFFFFF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600" b="1" i="0" u="none" strike="noStrike">
                <a:solidFill>
                  <a:srgbClr val="FFFFFF"/>
                </a:solidFill>
                <a:latin typeface="Helvetica Neue"/>
              </a:defRPr>
            </a:pPr>
            <a:endParaRPr lang="it-IT"/>
          </a:p>
        </c:txPr>
        <c:crossAx val="453962240"/>
        <c:crosses val="autoZero"/>
        <c:crossBetween val="between"/>
        <c:majorUnit val="140"/>
        <c:minorUnit val="7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08923"/>
          <c:y val="0.93545900000000004"/>
          <c:w val="0.62598799999999999"/>
          <c:h val="6.454110000000000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600" b="1" i="0" u="none" strike="noStrike">
              <a:solidFill>
                <a:srgbClr val="FFFFFF"/>
              </a:solidFill>
              <a:latin typeface="Helvetica Neue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9697000000000001"/>
          <c:y val="4.7514500000000001E-2"/>
          <c:w val="0.78797600000000001"/>
          <c:h val="0.769044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(N=792)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ECONOMIA E STATISTICA</c:v>
                </c:pt>
                <c:pt idx="1">
                  <c:v>SOCIOLOGIA</c:v>
                </c:pt>
                <c:pt idx="2">
                  <c:v>MEDICINA E CHIRURGIA</c:v>
                </c:pt>
                <c:pt idx="3">
                  <c:v>GIURISPRUDENZA</c:v>
                </c:pt>
                <c:pt idx="4">
                  <c:v>PSICOLOGIA</c:v>
                </c:pt>
                <c:pt idx="5">
                  <c:v>FORMAZIONE</c:v>
                </c:pt>
                <c:pt idx="6">
                  <c:v>SCIENZE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111</c:v>
                </c:pt>
                <c:pt idx="1">
                  <c:v>80</c:v>
                </c:pt>
                <c:pt idx="2">
                  <c:v>78</c:v>
                </c:pt>
                <c:pt idx="3">
                  <c:v>21</c:v>
                </c:pt>
                <c:pt idx="4">
                  <c:v>174</c:v>
                </c:pt>
                <c:pt idx="5">
                  <c:v>207</c:v>
                </c:pt>
                <c:pt idx="6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C-834A-BFAF-06945389C0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 (N=781)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ECONOMIA E STATISTICA</c:v>
                </c:pt>
                <c:pt idx="1">
                  <c:v>SOCIOLOGIA</c:v>
                </c:pt>
                <c:pt idx="2">
                  <c:v>MEDICINA E CHIRURGIA</c:v>
                </c:pt>
                <c:pt idx="3">
                  <c:v>GIURISPRUDENZA</c:v>
                </c:pt>
                <c:pt idx="4">
                  <c:v>PSICOLOGIA</c:v>
                </c:pt>
                <c:pt idx="5">
                  <c:v>FORMAZIONE</c:v>
                </c:pt>
                <c:pt idx="6">
                  <c:v>SCIENZE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55</c:v>
                </c:pt>
                <c:pt idx="1">
                  <c:v>88</c:v>
                </c:pt>
                <c:pt idx="2">
                  <c:v>96</c:v>
                </c:pt>
                <c:pt idx="3">
                  <c:v>21</c:v>
                </c:pt>
                <c:pt idx="4">
                  <c:v>181</c:v>
                </c:pt>
                <c:pt idx="5">
                  <c:v>269</c:v>
                </c:pt>
                <c:pt idx="6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1C-834A-BFAF-06945389C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335894872"/>
        <c:axId val="335897616"/>
      </c:barChart>
      <c:catAx>
        <c:axId val="3358948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FFFFFF"/>
            </a:solidFill>
            <a:prstDash val="solid"/>
            <a:miter lim="400000"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it-IT"/>
          </a:p>
        </c:txPr>
        <c:crossAx val="335897616"/>
        <c:crosses val="autoZero"/>
        <c:auto val="1"/>
        <c:lblAlgn val="ctr"/>
        <c:lblOffset val="100"/>
        <c:noMultiLvlLbl val="1"/>
      </c:catAx>
      <c:valAx>
        <c:axId val="335897616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FFFFFF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FFFFFF"/>
                </a:solidFill>
                <a:latin typeface="Helvetica Neue"/>
              </a:defRPr>
            </a:pPr>
            <a:endParaRPr lang="it-IT"/>
          </a:p>
        </c:txPr>
        <c:crossAx val="335894872"/>
        <c:crosses val="autoZero"/>
        <c:crossBetween val="between"/>
        <c:majorUnit val="60"/>
        <c:minorUnit val="3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7971800000000002"/>
          <c:y val="0.93123699999999998"/>
          <c:w val="0.59446399999999999"/>
          <c:h val="6.87632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800" b="0" i="0" u="none" strike="noStrike">
              <a:solidFill>
                <a:srgbClr val="FFFFFF"/>
              </a:solidFill>
              <a:latin typeface="Helvetica Neue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3393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Testo titolo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1740742" y="-17860"/>
            <a:ext cx="23275935" cy="155172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sto titolo"/>
          <p:cNvSpPr txBox="1">
            <a:spLocks noGrp="1"/>
          </p:cNvSpPr>
          <p:nvPr>
            <p:ph type="title"/>
          </p:nvPr>
        </p:nvSpPr>
        <p:spPr>
          <a:xfrm>
            <a:off x="3043521" y="2303859"/>
            <a:ext cx="18296958" cy="4643438"/>
          </a:xfrm>
          <a:prstGeom prst="rect">
            <a:avLst/>
          </a:prstGeom>
        </p:spPr>
        <p:txBody>
          <a:bodyPr anchor="b"/>
          <a:lstStyle>
            <a:lvl1pPr algn="l">
              <a:defRPr sz="1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Testo titolo</a:t>
            </a:r>
          </a:p>
        </p:txBody>
      </p:sp>
      <p:sp>
        <p:nvSpPr>
          <p:cNvPr id="11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Rettangolo"/>
          <p:cNvSpPr/>
          <p:nvPr/>
        </p:nvSpPr>
        <p:spPr>
          <a:xfrm>
            <a:off x="-310780" y="-3349"/>
            <a:ext cx="25005560" cy="1967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0" name="b.i_tree_grey.png" descr="b.i_tree_grey.png"/>
          <p:cNvPicPr>
            <a:picLocks noChangeAspect="1"/>
          </p:cNvPicPr>
          <p:nvPr/>
        </p:nvPicPr>
        <p:blipFill>
          <a:blip r:embed="rId2"/>
          <a:srcRect l="66664" t="3654" b="83233"/>
          <a:stretch>
            <a:fillRect/>
          </a:stretch>
        </p:blipFill>
        <p:spPr>
          <a:xfrm>
            <a:off x="20988587" y="97941"/>
            <a:ext cx="3313283" cy="184162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cop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sto titolo"/>
          <p:cNvSpPr txBox="1">
            <a:spLocks noGrp="1"/>
          </p:cNvSpPr>
          <p:nvPr>
            <p:ph type="title"/>
          </p:nvPr>
        </p:nvSpPr>
        <p:spPr>
          <a:xfrm>
            <a:off x="2952284" y="3142712"/>
            <a:ext cx="17777133" cy="3036094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Testo titolo</a:t>
            </a:r>
          </a:p>
        </p:txBody>
      </p:sp>
      <p:sp>
        <p:nvSpPr>
          <p:cNvPr id="12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234738" y="6653060"/>
            <a:ext cx="11914524" cy="51643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5600"/>
            </a:lvl1pPr>
            <a:lvl2pPr marL="1066800" indent="-622300">
              <a:buClrTx/>
              <a:defRPr sz="8400"/>
            </a:lvl2pPr>
            <a:lvl3pPr marL="1511300" indent="-622300">
              <a:buClrTx/>
              <a:defRPr sz="8400"/>
            </a:lvl3pPr>
            <a:lvl4pPr marL="1955800" indent="-622300">
              <a:buClrTx/>
              <a:defRPr sz="8400"/>
            </a:lvl4pPr>
            <a:lvl5pPr marL="2400300" indent="-622300">
              <a:buClrTx/>
              <a:defRPr sz="8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0" name="Rettangolo"/>
          <p:cNvSpPr/>
          <p:nvPr/>
        </p:nvSpPr>
        <p:spPr>
          <a:xfrm>
            <a:off x="-310780" y="-3349"/>
            <a:ext cx="25005560" cy="1967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1" name="b.i_tree_grey.png" descr="b.i_tree_grey.png"/>
          <p:cNvPicPr>
            <a:picLocks noChangeAspect="1"/>
          </p:cNvPicPr>
          <p:nvPr/>
        </p:nvPicPr>
        <p:blipFill>
          <a:blip r:embed="rId2"/>
          <a:srcRect l="66664" t="3654" b="83233"/>
          <a:stretch>
            <a:fillRect/>
          </a:stretch>
        </p:blipFill>
        <p:spPr>
          <a:xfrm>
            <a:off x="20988587" y="97941"/>
            <a:ext cx="3313283" cy="18416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Raggruppa"/>
          <p:cNvGrpSpPr/>
          <p:nvPr/>
        </p:nvGrpSpPr>
        <p:grpSpPr>
          <a:xfrm>
            <a:off x="20485577" y="9807374"/>
            <a:ext cx="3358284" cy="3397961"/>
            <a:chOff x="0" y="0"/>
            <a:chExt cx="3358282" cy="3397960"/>
          </a:xfrm>
        </p:grpSpPr>
        <p:sp>
          <p:nvSpPr>
            <p:cNvPr id="132" name="Rettangolo arrotondato"/>
            <p:cNvSpPr/>
            <p:nvPr/>
          </p:nvSpPr>
          <p:spPr>
            <a:xfrm>
              <a:off x="0" y="0"/>
              <a:ext cx="3358283" cy="3397961"/>
            </a:xfrm>
            <a:prstGeom prst="roundRect">
              <a:avLst>
                <a:gd name="adj" fmla="val 857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33" name="Schermata 2018-09-25 alle 11.36.51.png" descr="Schermata 2018-09-25 alle 11.36.5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407" y="180933"/>
              <a:ext cx="3082270" cy="3036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sto titolo"/>
          <p:cNvSpPr txBox="1">
            <a:spLocks noGrp="1"/>
          </p:cNvSpPr>
          <p:nvPr>
            <p:ph type="title"/>
          </p:nvPr>
        </p:nvSpPr>
        <p:spPr>
          <a:xfrm>
            <a:off x="2924127" y="3924221"/>
            <a:ext cx="17777133" cy="3036095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Testo titolo</a:t>
            </a:r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9661547" y="7525928"/>
            <a:ext cx="11914525" cy="51643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Tx/>
              <a:buSzTx/>
              <a:buNone/>
              <a:defRPr sz="5600"/>
            </a:lvl1pPr>
            <a:lvl2pPr marL="1066800" indent="-622300">
              <a:buClrTx/>
              <a:defRPr sz="8400"/>
            </a:lvl2pPr>
            <a:lvl3pPr marL="1511300" indent="-622300">
              <a:buClrTx/>
              <a:defRPr sz="8400"/>
            </a:lvl3pPr>
            <a:lvl4pPr marL="1955800" indent="-622300">
              <a:buClrTx/>
              <a:defRPr sz="8400"/>
            </a:lvl4pPr>
            <a:lvl5pPr marL="2400300" indent="-622300">
              <a:buClrTx/>
              <a:defRPr sz="8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Rettangolo"/>
          <p:cNvSpPr/>
          <p:nvPr/>
        </p:nvSpPr>
        <p:spPr>
          <a:xfrm>
            <a:off x="-310780" y="-3349"/>
            <a:ext cx="25005560" cy="1967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5" name="b.i_tree_grey.png" descr="b.i_tree_grey.png"/>
          <p:cNvPicPr>
            <a:picLocks noChangeAspect="1"/>
          </p:cNvPicPr>
          <p:nvPr/>
        </p:nvPicPr>
        <p:blipFill>
          <a:blip r:embed="rId2"/>
          <a:srcRect l="66664" t="3654" b="83233"/>
          <a:stretch>
            <a:fillRect/>
          </a:stretch>
        </p:blipFill>
        <p:spPr>
          <a:xfrm>
            <a:off x="20988587" y="97941"/>
            <a:ext cx="3313283" cy="1841629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sto titolo"/>
          <p:cNvSpPr txBox="1">
            <a:spLocks noGrp="1"/>
          </p:cNvSpPr>
          <p:nvPr>
            <p:ph type="title"/>
          </p:nvPr>
        </p:nvSpPr>
        <p:spPr>
          <a:xfrm>
            <a:off x="3962400" y="184148"/>
            <a:ext cx="16459200" cy="3016255"/>
          </a:xfrm>
          <a:prstGeom prst="rect">
            <a:avLst/>
          </a:prstGeom>
        </p:spPr>
        <p:txBody>
          <a:bodyPr lIns="91437" tIns="91437" rIns="91437" bIns="91437"/>
          <a:lstStyle>
            <a:lvl1pPr defTabSz="914400">
              <a:defRPr sz="8800" cap="small" spc="2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Testo titolo</a:t>
            </a:r>
          </a:p>
        </p:txBody>
      </p:sp>
      <p:sp>
        <p:nvSpPr>
          <p:cNvPr id="15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962400" y="3200398"/>
            <a:ext cx="16459200" cy="8572404"/>
          </a:xfrm>
          <a:prstGeom prst="rect">
            <a:avLst/>
          </a:prstGeom>
        </p:spPr>
        <p:txBody>
          <a:bodyPr lIns="91437" tIns="91437" rIns="91437" bIns="91437" anchor="t"/>
          <a:lstStyle>
            <a:lvl1pPr marL="685800" indent="-685800" defTabSz="914400">
              <a:spcBef>
                <a:spcPts val="1400"/>
              </a:spcBef>
              <a:buClrTx/>
              <a:buSzPct val="100000"/>
              <a:buFont typeface="ArialMT"/>
              <a:defRPr sz="6400"/>
            </a:lvl1pPr>
            <a:lvl2pPr marL="1110342" indent="-653142" defTabSz="914400">
              <a:spcBef>
                <a:spcPts val="1400"/>
              </a:spcBef>
              <a:buClrTx/>
              <a:buSzPct val="100000"/>
              <a:buFont typeface="ArialMT"/>
              <a:buChar char="–"/>
              <a:defRPr sz="6400"/>
            </a:lvl2pPr>
            <a:lvl3pPr marL="1524000" indent="-609600" defTabSz="914400">
              <a:spcBef>
                <a:spcPts val="1400"/>
              </a:spcBef>
              <a:buClrTx/>
              <a:buSzPct val="100000"/>
              <a:buFont typeface="ArialMT"/>
              <a:defRPr sz="6400"/>
            </a:lvl3pPr>
            <a:lvl4pPr marL="2103120" indent="-731520" defTabSz="914400">
              <a:spcBef>
                <a:spcPts val="1400"/>
              </a:spcBef>
              <a:buClrTx/>
              <a:buSzPct val="100000"/>
              <a:buFont typeface="ArialMT"/>
              <a:buChar char="–"/>
              <a:defRPr sz="6400"/>
            </a:lvl4pPr>
            <a:lvl5pPr marL="2560320" indent="-731520" defTabSz="914400">
              <a:spcBef>
                <a:spcPts val="1400"/>
              </a:spcBef>
              <a:buClrTx/>
              <a:buSzPct val="100000"/>
              <a:buFont typeface="ArialMT"/>
              <a:buChar char="»"/>
              <a:defRPr sz="6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" name="Segnaposto piè di pagina 3"/>
          <p:cNvSpPr txBox="1"/>
          <p:nvPr/>
        </p:nvSpPr>
        <p:spPr>
          <a:xfrm>
            <a:off x="6902450" y="12523799"/>
            <a:ext cx="10579100" cy="88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ctr">
            <a:spAutoFit/>
          </a:bodyPr>
          <a:lstStyle/>
          <a:p>
            <a:pPr defTabSz="914400">
              <a:defRPr sz="2400" b="0">
                <a:solidFill>
                  <a:srgbClr val="888888"/>
                </a:solidFill>
                <a:latin typeface="ArialMT"/>
                <a:ea typeface="ArialMT"/>
                <a:cs typeface="ArialMT"/>
                <a:sym typeface="ArialMT"/>
              </a:defRPr>
            </a:pPr>
            <a:r>
              <a:t>B.Inclusion</a:t>
            </a:r>
            <a:endParaRPr>
              <a:latin typeface="Impact"/>
              <a:ea typeface="Impact"/>
              <a:cs typeface="Impact"/>
              <a:sym typeface="Impact"/>
            </a:endParaRPr>
          </a:p>
          <a:p>
            <a:pPr defTabSz="914400">
              <a:defRPr sz="2400" b="0">
                <a:solidFill>
                  <a:srgbClr val="888888"/>
                </a:solidFill>
                <a:latin typeface="ArialMT"/>
                <a:ea typeface="ArialMT"/>
                <a:cs typeface="ArialMT"/>
                <a:sym typeface="ArialMT"/>
              </a:defRPr>
            </a:pPr>
            <a:r>
              <a:t>Università degli Studi di Milano-Bicocca</a:t>
            </a:r>
          </a:p>
        </p:txBody>
      </p:sp>
      <p:sp>
        <p:nvSpPr>
          <p:cNvPr id="15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8926856" y="10882948"/>
            <a:ext cx="1872573" cy="24053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914400">
              <a:defRPr sz="14400">
                <a:solidFill>
                  <a:srgbClr val="8A2C28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2137171" y="714375"/>
            <a:ext cx="17395034" cy="8637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sto titolo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sto titolo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13"/>
          </p:nvPr>
        </p:nvSpPr>
        <p:spPr>
          <a:xfrm>
            <a:off x="6494800" y="-194764"/>
            <a:ext cx="19020237" cy="126801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sto titolo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Testo titolo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idx="13"/>
          </p:nvPr>
        </p:nvSpPr>
        <p:spPr>
          <a:xfrm>
            <a:off x="9338964" y="2857500"/>
            <a:ext cx="14466095" cy="9644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12084843" y="6983015"/>
            <a:ext cx="8277822" cy="5518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12522398" y="898922"/>
            <a:ext cx="8268892" cy="55125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15"/>
          </p:nvPr>
        </p:nvSpPr>
        <p:spPr>
          <a:xfrm>
            <a:off x="-1733848" y="-178594"/>
            <a:ext cx="19020235" cy="126801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Testo 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3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1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albero.png" descr="albe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29" y="1983159"/>
            <a:ext cx="12839701" cy="1178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Lo Spazio B.inclusion"/>
          <p:cNvSpPr txBox="1"/>
          <p:nvPr/>
        </p:nvSpPr>
        <p:spPr>
          <a:xfrm>
            <a:off x="12732085" y="8915012"/>
            <a:ext cx="11114504" cy="3037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9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>
                <a:solidFill>
                  <a:srgbClr val="00B0F0"/>
                </a:solidFill>
              </a:rPr>
              <a:t>L’accoglienza nello </a:t>
            </a:r>
          </a:p>
          <a:p>
            <a:r>
              <a:rPr lang="it-IT" dirty="0">
                <a:solidFill>
                  <a:srgbClr val="00B0F0"/>
                </a:solidFill>
              </a:rPr>
              <a:t>Spazio </a:t>
            </a:r>
            <a:r>
              <a:rPr lang="it-IT" dirty="0" err="1">
                <a:solidFill>
                  <a:srgbClr val="00B0F0"/>
                </a:solidFill>
              </a:rPr>
              <a:t>B.inclusion</a:t>
            </a:r>
            <a:endParaRPr lang="it-IT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1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albero.png" descr="albe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33" y="1150443"/>
            <a:ext cx="13632184" cy="1251302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Lo Spazio B.inclusion"/>
          <p:cNvSpPr txBox="1"/>
          <p:nvPr/>
        </p:nvSpPr>
        <p:spPr>
          <a:xfrm>
            <a:off x="12875260" y="11377541"/>
            <a:ext cx="10660665" cy="159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9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BEF059-24EB-D644-9E7E-95C1F013A0A5}"/>
              </a:ext>
            </a:extLst>
          </p:cNvPr>
          <p:cNvSpPr txBox="1"/>
          <p:nvPr/>
        </p:nvSpPr>
        <p:spPr>
          <a:xfrm>
            <a:off x="16788954" y="2317745"/>
            <a:ext cx="6497053" cy="112242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000" dirty="0">
                <a:solidFill>
                  <a:srgbClr val="00B0F0"/>
                </a:solidFill>
              </a:rPr>
              <a:t>Imparare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000" dirty="0">
                <a:solidFill>
                  <a:srgbClr val="00B0F0"/>
                </a:solidFill>
              </a:rPr>
              <a:t>a scegliere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000" dirty="0">
                <a:solidFill>
                  <a:srgbClr val="00B0F0"/>
                </a:solidFill>
              </a:rPr>
              <a:t>partecipando.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6000" dirty="0">
              <a:solidFill>
                <a:srgbClr val="00B0F0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000" dirty="0">
                <a:solidFill>
                  <a:srgbClr val="00B0F0"/>
                </a:solidFill>
              </a:rPr>
              <a:t>Al crocevia di molti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000" dirty="0">
                <a:solidFill>
                  <a:srgbClr val="00B0F0"/>
                </a:solidFill>
              </a:rPr>
              <a:t>percorsi.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6000" dirty="0">
              <a:solidFill>
                <a:srgbClr val="00B0F0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000" dirty="0">
                <a:solidFill>
                  <a:srgbClr val="00B0F0"/>
                </a:solidFill>
              </a:rPr>
              <a:t>Attraverso incontri, relazioni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6000" dirty="0">
                <a:solidFill>
                  <a:srgbClr val="00B0F0"/>
                </a:solidFill>
              </a:rPr>
              <a:t> e possibili progetti </a:t>
            </a:r>
          </a:p>
        </p:txBody>
      </p:sp>
    </p:spTree>
    <p:extLst>
      <p:ext uri="{BB962C8B-B14F-4D97-AF65-F5344CB8AC3E}">
        <p14:creationId xmlns:p14="http://schemas.microsoft.com/office/powerpoint/2010/main" val="11522430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lcuni dati"/>
          <p:cNvSpPr txBox="1"/>
          <p:nvPr/>
        </p:nvSpPr>
        <p:spPr>
          <a:xfrm>
            <a:off x="9946202" y="344003"/>
            <a:ext cx="4491596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Alcuni dati</a:t>
            </a:r>
          </a:p>
        </p:txBody>
      </p:sp>
      <p:graphicFrame>
        <p:nvGraphicFramePr>
          <p:cNvPr id="227" name="Grafico 4"/>
          <p:cNvGraphicFramePr/>
          <p:nvPr/>
        </p:nvGraphicFramePr>
        <p:xfrm>
          <a:off x="472358" y="1947878"/>
          <a:ext cx="23365905" cy="1141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8" name="Studenti iscritti  dall’A.A. 1994-95…"/>
          <p:cNvSpPr txBox="1"/>
          <p:nvPr/>
        </p:nvSpPr>
        <p:spPr>
          <a:xfrm>
            <a:off x="2182517" y="5332464"/>
            <a:ext cx="7403111" cy="346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7200"/>
            </a:pPr>
            <a:r>
              <a:t>Studenti iscritti </a:t>
            </a:r>
            <a:br/>
            <a:r>
              <a:t>dall’A.A. 1994-95</a:t>
            </a:r>
          </a:p>
          <a:p>
            <a:pPr>
              <a:defRPr sz="7200"/>
            </a:pPr>
            <a:r>
              <a:t>al 2018-19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7" grpId="1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lcuni dati"/>
          <p:cNvSpPr txBox="1"/>
          <p:nvPr/>
        </p:nvSpPr>
        <p:spPr>
          <a:xfrm>
            <a:off x="9946202" y="344003"/>
            <a:ext cx="4491596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Alcuni dati</a:t>
            </a:r>
          </a:p>
        </p:txBody>
      </p:sp>
      <p:sp>
        <p:nvSpPr>
          <p:cNvPr id="231" name="Studenti iscritti  A.A. 2018-19"/>
          <p:cNvSpPr txBox="1"/>
          <p:nvPr/>
        </p:nvSpPr>
        <p:spPr>
          <a:xfrm>
            <a:off x="14532284" y="6615772"/>
            <a:ext cx="7028206" cy="2351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7200"/>
            </a:pPr>
            <a:r>
              <a:t>Studenti iscritti </a:t>
            </a:r>
            <a:br/>
            <a:r>
              <a:t>A.A. 2018-19</a:t>
            </a:r>
          </a:p>
        </p:txBody>
      </p:sp>
      <p:graphicFrame>
        <p:nvGraphicFramePr>
          <p:cNvPr id="232" name="Grafico a barre 2D"/>
          <p:cNvGraphicFramePr/>
          <p:nvPr>
            <p:extLst>
              <p:ext uri="{D42A27DB-BD31-4B8C-83A1-F6EECF244321}">
                <p14:modId xmlns:p14="http://schemas.microsoft.com/office/powerpoint/2010/main" val="1283096166"/>
              </p:ext>
            </p:extLst>
          </p:nvPr>
        </p:nvGraphicFramePr>
        <p:xfrm>
          <a:off x="2262065" y="2246221"/>
          <a:ext cx="19859869" cy="1048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Grafico 3"/>
          <p:cNvGraphicFramePr/>
          <p:nvPr/>
        </p:nvGraphicFramePr>
        <p:xfrm>
          <a:off x="377571" y="3255151"/>
          <a:ext cx="22936395" cy="991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" name="Iscritti ai test con disabilità e con DSA  A.A. 2018-19 e 2019-20"/>
          <p:cNvSpPr txBox="1"/>
          <p:nvPr/>
        </p:nvSpPr>
        <p:spPr>
          <a:xfrm>
            <a:off x="12421421" y="3558266"/>
            <a:ext cx="10384794" cy="346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r">
              <a:defRPr sz="7200"/>
            </a:pPr>
            <a:r>
              <a:t>Iscritti ai test con disabilità e con DSA </a:t>
            </a:r>
            <a:br/>
            <a:r>
              <a:t>A.A. 2018-19 e 2019-20</a:t>
            </a:r>
          </a:p>
        </p:txBody>
      </p:sp>
      <p:sp>
        <p:nvSpPr>
          <p:cNvPr id="236" name="Alcuni dati"/>
          <p:cNvSpPr txBox="1"/>
          <p:nvPr/>
        </p:nvSpPr>
        <p:spPr>
          <a:xfrm>
            <a:off x="9946202" y="344003"/>
            <a:ext cx="4491596" cy="127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Alcuni dati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4" grpI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12735" y="4938878"/>
            <a:ext cx="20260676" cy="707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400" b="0" dirty="0">
                <a:latin typeface="Arial" panose="020B0604020202020204" pitchFamily="34" charset="0"/>
                <a:cs typeface="Arial" panose="020B0604020202020204" pitchFamily="34" charset="0"/>
              </a:rPr>
              <a:t>Colloquio di 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Supporto Informativo </a:t>
            </a:r>
          </a:p>
          <a:p>
            <a:pPr algn="l">
              <a:lnSpc>
                <a:spcPct val="150000"/>
              </a:lnSpc>
            </a:pP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4400" b="0" dirty="0">
                <a:latin typeface="Arial" panose="020B0604020202020204" pitchFamily="34" charset="0"/>
                <a:cs typeface="Arial" panose="020B0604020202020204" pitchFamily="34" charset="0"/>
              </a:rPr>
              <a:t>Iscrizione al 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bando di concorso per sostenere il test d'ingresso</a:t>
            </a:r>
          </a:p>
          <a:p>
            <a:pPr algn="l">
              <a:lnSpc>
                <a:spcPct val="150000"/>
              </a:lnSpc>
            </a:pPr>
            <a:endParaRPr lang="it-IT" sz="4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Valutazione</a:t>
            </a:r>
            <a:r>
              <a:rPr lang="it-IT" sz="4400" b="0" dirty="0">
                <a:latin typeface="Arial" panose="020B0604020202020204" pitchFamily="34" charset="0"/>
                <a:cs typeface="Arial" panose="020B0604020202020204" pitchFamily="34" charset="0"/>
              </a:rPr>
              <a:t>, da parte di una </a:t>
            </a: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commissione</a:t>
            </a:r>
            <a:r>
              <a:rPr lang="it-IT" sz="4400" b="0" dirty="0">
                <a:latin typeface="Arial" panose="020B0604020202020204" pitchFamily="34" charset="0"/>
                <a:cs typeface="Arial" panose="020B0604020202020204" pitchFamily="34" charset="0"/>
              </a:rPr>
              <a:t>, di tutte le richieste pervenute per accedere ai test (VPI e NP) e comunicazione dell’esito ai/alle singoli/e candidati/e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267199" y="649705"/>
            <a:ext cx="17413705" cy="139214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it-IT" sz="5400" spc="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PERCORSO DI  STUDENTI E STUDENTESSE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5400" spc="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NELLO SPAZIO B.INCLUSION </a:t>
            </a:r>
          </a:p>
        </p:txBody>
      </p:sp>
    </p:spTree>
    <p:extLst>
      <p:ext uri="{BB962C8B-B14F-4D97-AF65-F5344CB8AC3E}">
        <p14:creationId xmlns:p14="http://schemas.microsoft.com/office/powerpoint/2010/main" val="403683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54131" y="4387681"/>
            <a:ext cx="19847090" cy="771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685800" algn="l">
              <a:lnSpc>
                <a:spcPct val="150000"/>
              </a:lnSpc>
              <a:buFontTx/>
              <a:buChar char="-"/>
            </a:pPr>
            <a:r>
              <a:rPr lang="it-IT" sz="4800" b="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colloquio individuale di accoglienza </a:t>
            </a:r>
          </a:p>
          <a:p>
            <a:pPr algn="l">
              <a:lnSpc>
                <a:spcPct val="150000"/>
              </a:lnSpc>
            </a:pPr>
            <a:endParaRPr lang="it-IT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lnSpc>
                <a:spcPct val="150000"/>
              </a:lnSpc>
              <a:buFontTx/>
              <a:buChar char="-"/>
            </a:pPr>
            <a:r>
              <a:rPr lang="it-IT" sz="4800" b="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incontro di accoglienza in piccolo gruppo</a:t>
            </a:r>
            <a:endParaRPr lang="it-IT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it-IT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4800" b="0" dirty="0">
                <a:latin typeface="Arial" panose="020B0604020202020204" pitchFamily="34" charset="0"/>
                <a:cs typeface="Arial" panose="020B0604020202020204" pitchFamily="34" charset="0"/>
              </a:rPr>
              <a:t>Durante il colloquio/l’incontro viene formulato il Progetto Universitario Individualizzato (</a:t>
            </a:r>
            <a:r>
              <a:rPr lang="it-IT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P.Uo.I</a:t>
            </a:r>
            <a:r>
              <a:rPr lang="it-IT" sz="4800" b="0" dirty="0">
                <a:latin typeface="Arial" panose="020B0604020202020204" pitchFamily="34" charset="0"/>
                <a:cs typeface="Arial" panose="020B0604020202020204" pitchFamily="34" charset="0"/>
              </a:rPr>
              <a:t>.) che permette di attivare i servizi indicati nel documento  e di vedere riconosciute le misure compensative 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267200" y="686126"/>
            <a:ext cx="16459200" cy="135572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it-IT" sz="5400" spc="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PERCORSO DI STUDENTI E STUDENTESSE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5400" spc="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NELLO SPAZIO B.INCLUSION</a:t>
            </a:r>
          </a:p>
        </p:txBody>
      </p:sp>
    </p:spTree>
    <p:extLst>
      <p:ext uri="{BB962C8B-B14F-4D97-AF65-F5344CB8AC3E}">
        <p14:creationId xmlns:p14="http://schemas.microsoft.com/office/powerpoint/2010/main" val="3846842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Non solo un corso…"/>
          <p:cNvSpPr>
            <a:spLocks noGrp="1"/>
          </p:cNvSpPr>
          <p:nvPr>
            <p:ph type="title"/>
          </p:nvPr>
        </p:nvSpPr>
        <p:spPr>
          <a:xfrm>
            <a:off x="3303434" y="-499356"/>
            <a:ext cx="17777132" cy="3036095"/>
          </a:xfrm>
          <a:prstGeom prst="rect">
            <a:avLst/>
          </a:prstGeom>
        </p:spPr>
        <p:txBody>
          <a:bodyPr/>
          <a:lstStyle>
            <a:lvl1pPr algn="ctr">
              <a:defRPr sz="740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Alcuni servizi/supporti attivabili</a:t>
            </a:r>
            <a:endParaRPr dirty="0"/>
          </a:p>
        </p:txBody>
      </p:sp>
      <p:sp>
        <p:nvSpPr>
          <p:cNvPr id="254" name="Riprogettazione degli incontri di accoglienza…"/>
          <p:cNvSpPr txBox="1"/>
          <p:nvPr/>
        </p:nvSpPr>
        <p:spPr>
          <a:xfrm>
            <a:off x="2049012" y="2523096"/>
            <a:ext cx="19831654" cy="981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1143000" indent="-1143000" algn="l">
              <a:lnSpc>
                <a:spcPct val="150000"/>
              </a:lnSpc>
              <a:buFont typeface="Arial" panose="020B0604020202020204" pitchFamily="34" charset="0"/>
              <a:buChar char="•"/>
              <a:defRPr sz="8100"/>
            </a:pPr>
            <a:r>
              <a:rPr lang="it-IT" sz="4800" b="0" dirty="0"/>
              <a:t>Sportello di ascolto/ Colloqui di supporto individuale </a:t>
            </a:r>
          </a:p>
          <a:p>
            <a:pPr marL="1143000" indent="-1143000" algn="l">
              <a:lnSpc>
                <a:spcPct val="150000"/>
              </a:lnSpc>
              <a:buFont typeface="Arial" panose="020B0604020202020204" pitchFamily="34" charset="0"/>
              <a:buChar char="•"/>
              <a:defRPr sz="8100"/>
            </a:pPr>
            <a:r>
              <a:rPr sz="4800" b="0" dirty="0" err="1"/>
              <a:t>Consulenza</a:t>
            </a:r>
            <a:r>
              <a:rPr sz="4800" b="0" dirty="0"/>
              <a:t> </a:t>
            </a:r>
            <a:r>
              <a:rPr sz="4800" b="0" dirty="0" err="1"/>
              <a:t>sul</a:t>
            </a:r>
            <a:r>
              <a:rPr sz="4800" dirty="0"/>
              <a:t> </a:t>
            </a:r>
            <a:r>
              <a:rPr sz="4800" dirty="0" err="1"/>
              <a:t>metodo</a:t>
            </a:r>
            <a:r>
              <a:rPr sz="4800" dirty="0"/>
              <a:t> di studio</a:t>
            </a:r>
          </a:p>
          <a:p>
            <a:pPr marL="1143000" indent="-1143000" algn="l">
              <a:lnSpc>
                <a:spcPct val="150000"/>
              </a:lnSpc>
              <a:buFont typeface="Arial" panose="020B0604020202020204" pitchFamily="34" charset="0"/>
              <a:buChar char="•"/>
              <a:defRPr sz="8100"/>
            </a:pPr>
            <a:r>
              <a:rPr sz="4800" b="0" dirty="0" err="1"/>
              <a:t>Consulenza</a:t>
            </a:r>
            <a:r>
              <a:rPr sz="4800" dirty="0"/>
              <a:t> </a:t>
            </a:r>
            <a:r>
              <a:rPr sz="4800" dirty="0" err="1"/>
              <a:t>tecnologica</a:t>
            </a:r>
            <a:endParaRPr sz="4800" dirty="0"/>
          </a:p>
          <a:p>
            <a:pPr marL="1143000" indent="-1143000" algn="l">
              <a:lnSpc>
                <a:spcPct val="150000"/>
              </a:lnSpc>
              <a:buFont typeface="Arial" panose="020B0604020202020204" pitchFamily="34" charset="0"/>
              <a:buChar char="•"/>
              <a:defRPr sz="8100"/>
            </a:pPr>
            <a:r>
              <a:rPr sz="4800" b="0" dirty="0" err="1"/>
              <a:t>Comodato</a:t>
            </a:r>
            <a:r>
              <a:rPr sz="4800" b="0" dirty="0"/>
              <a:t> </a:t>
            </a:r>
            <a:r>
              <a:rPr sz="4800" b="0" dirty="0" err="1"/>
              <a:t>d’uso</a:t>
            </a:r>
            <a:r>
              <a:rPr sz="4800" b="0" dirty="0"/>
              <a:t> di</a:t>
            </a:r>
            <a:r>
              <a:rPr sz="4800" dirty="0"/>
              <a:t> </a:t>
            </a:r>
            <a:r>
              <a:rPr sz="4800" dirty="0" err="1"/>
              <a:t>tecnologie</a:t>
            </a:r>
            <a:r>
              <a:rPr sz="4800" dirty="0"/>
              <a:t> assistive</a:t>
            </a:r>
            <a:endParaRPr lang="it-IT" sz="4800" dirty="0"/>
          </a:p>
          <a:p>
            <a:pPr marL="1143000" indent="-1143000" algn="l">
              <a:lnSpc>
                <a:spcPct val="150000"/>
              </a:lnSpc>
              <a:buFont typeface="Arial" panose="020B0604020202020204" pitchFamily="34" charset="0"/>
              <a:buChar char="•"/>
              <a:defRPr sz="8100"/>
            </a:pPr>
            <a:r>
              <a:rPr lang="it-IT" sz="4800" b="0" dirty="0"/>
              <a:t>Supporti per la </a:t>
            </a:r>
            <a:r>
              <a:rPr lang="it-IT" sz="4800" dirty="0"/>
              <a:t>fruizione delle lezioni </a:t>
            </a:r>
          </a:p>
          <a:p>
            <a:pPr marL="1143000" indent="-1143000" algn="l">
              <a:lnSpc>
                <a:spcPct val="150000"/>
              </a:lnSpc>
              <a:buFont typeface="Arial" panose="020B0604020202020204" pitchFamily="34" charset="0"/>
              <a:buChar char="•"/>
              <a:defRPr sz="8100"/>
            </a:pPr>
            <a:r>
              <a:rPr lang="it-IT" sz="4800" dirty="0"/>
              <a:t>Tutoraggio didattico</a:t>
            </a:r>
          </a:p>
          <a:p>
            <a:pPr marL="1143000" indent="-1143000" algn="l">
              <a:lnSpc>
                <a:spcPct val="150000"/>
              </a:lnSpc>
              <a:buFont typeface="Arial" panose="020B0604020202020204" pitchFamily="34" charset="0"/>
              <a:buChar char="•"/>
              <a:defRPr sz="8100"/>
            </a:pPr>
            <a:r>
              <a:rPr lang="it-IT" sz="4800" b="0" dirty="0"/>
              <a:t>Supporti per </a:t>
            </a:r>
            <a:r>
              <a:rPr lang="it-IT" sz="4800" dirty="0"/>
              <a:t>sostenere gli esami </a:t>
            </a:r>
            <a:r>
              <a:rPr lang="it-IT" sz="4800" b="0" dirty="0"/>
              <a:t>(affiancamenti, prove equipollenti, strumenti compensativi e misure dispensative)</a:t>
            </a:r>
          </a:p>
          <a:p>
            <a:pPr marL="1143000" indent="-1143000" algn="l">
              <a:lnSpc>
                <a:spcPct val="150000"/>
              </a:lnSpc>
              <a:buFont typeface="Arial" panose="020B0604020202020204" pitchFamily="34" charset="0"/>
              <a:buChar char="•"/>
              <a:defRPr sz="8100"/>
            </a:pPr>
            <a:endParaRPr sz="40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ttangolo"/>
          <p:cNvSpPr/>
          <p:nvPr/>
        </p:nvSpPr>
        <p:spPr>
          <a:xfrm>
            <a:off x="-1574900" y="142782"/>
            <a:ext cx="27533800" cy="158553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it-IT" dirty="0" err="1">
                <a:solidFill>
                  <a:schemeClr val="accent6"/>
                </a:solidFill>
              </a:rPr>
              <a:t>P</a:t>
            </a:r>
            <a:r>
              <a:rPr lang="it-IT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Inserire</a:t>
            </a:r>
            <a:r>
              <a:rPr lang="it-IT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testo</a:t>
            </a:r>
          </a:p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accent6"/>
              </a:solidFill>
            </a:endParaRPr>
          </a:p>
        </p:txBody>
      </p:sp>
      <p:sp>
        <p:nvSpPr>
          <p:cNvPr id="249" name="corso sul metodo di studio"/>
          <p:cNvSpPr>
            <a:spLocks noGrp="1"/>
          </p:cNvSpPr>
          <p:nvPr>
            <p:ph type="title"/>
          </p:nvPr>
        </p:nvSpPr>
        <p:spPr>
          <a:xfrm>
            <a:off x="3303434" y="-499356"/>
            <a:ext cx="17777132" cy="3036095"/>
          </a:xfrm>
          <a:prstGeom prst="rect">
            <a:avLst/>
          </a:prstGeom>
        </p:spPr>
        <p:txBody>
          <a:bodyPr/>
          <a:lstStyle>
            <a:lvl1pPr algn="ctr">
              <a:defRPr sz="7400">
                <a:solidFill>
                  <a:srgbClr val="000000"/>
                </a:solidFill>
              </a:defRPr>
            </a:lvl1pPr>
          </a:lstStyle>
          <a:p>
            <a:r>
              <a:rPr dirty="0" err="1"/>
              <a:t>corso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metodo</a:t>
            </a:r>
            <a:r>
              <a:rPr dirty="0"/>
              <a:t> di studio</a:t>
            </a:r>
          </a:p>
        </p:txBody>
      </p:sp>
      <p:pic>
        <p:nvPicPr>
          <p:cNvPr id="250" name="programma-dsa-1ed-2019-2020-def.jpg" descr="programma-dsa-1ed-2019-2020-d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122" y="1135240"/>
            <a:ext cx="8886866" cy="12580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rogramma-dsa-1ed-2019-2020-def2.jpg" descr="programma-dsa-1ed-2019-2020-de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4390" y="1135240"/>
            <a:ext cx="8886866" cy="1258076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lcune suggestioni"/>
          <p:cNvSpPr txBox="1">
            <a:spLocks/>
          </p:cNvSpPr>
          <p:nvPr/>
        </p:nvSpPr>
        <p:spPr>
          <a:xfrm>
            <a:off x="-1299412" y="5340424"/>
            <a:ext cx="8127199" cy="3466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170000"/>
              </a:lnSpc>
            </a:pPr>
            <a:endParaRPr lang="it-IT" sz="5400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038600E-A31C-9049-A376-0D11F64A0FF8}"/>
              </a:ext>
            </a:extLst>
          </p:cNvPr>
          <p:cNvSpPr/>
          <p:nvPr/>
        </p:nvSpPr>
        <p:spPr>
          <a:xfrm flipH="1">
            <a:off x="-1574900" y="6112042"/>
            <a:ext cx="7398184" cy="29051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Metodo di studio </a:t>
            </a:r>
          </a:p>
          <a:p>
            <a:pPr algn="ctr"/>
            <a:r>
              <a:rPr lang="it-IT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e strategie compensative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2482501"/>
            <a:ext cx="7360226" cy="1037624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9307" y="2459992"/>
            <a:ext cx="7532193" cy="1039875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0D4532A-83DC-AE43-911B-5B8359987FF8}"/>
              </a:ext>
            </a:extLst>
          </p:cNvPr>
          <p:cNvSpPr/>
          <p:nvPr/>
        </p:nvSpPr>
        <p:spPr>
          <a:xfrm>
            <a:off x="1232652" y="5980837"/>
            <a:ext cx="560128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Didattica </a:t>
            </a:r>
          </a:p>
          <a:p>
            <a:pPr algn="ctr"/>
            <a:r>
              <a:rPr lang="it-IT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Inclusiva</a:t>
            </a:r>
          </a:p>
          <a:p>
            <a:pPr algn="ctr"/>
            <a:r>
              <a:rPr lang="it-IT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all’Università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220</Words>
  <Application>Microsoft Office PowerPoint</Application>
  <PresentationFormat>Personalizzato</PresentationFormat>
  <Paragraphs>47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ArialMT</vt:lpstr>
      <vt:lpstr>Helvetica</vt:lpstr>
      <vt:lpstr>Helvetica Neue</vt:lpstr>
      <vt:lpstr>Helvetica Neue Light</vt:lpstr>
      <vt:lpstr>Helvetica Neue Medium</vt:lpstr>
      <vt:lpstr>Impact</vt:lpstr>
      <vt:lpstr>Black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Alcuni servizi/supporti attivabili</vt:lpstr>
      <vt:lpstr>corso sul metodo di studio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matteo.manfredi</dc:creator>
  <cp:lastModifiedBy>giuseppina.dellabadia@unimib.it</cp:lastModifiedBy>
  <cp:revision>19</cp:revision>
  <dcterms:modified xsi:type="dcterms:W3CDTF">2020-02-20T09:37:29Z</dcterms:modified>
</cp:coreProperties>
</file>