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8"/>
  </p:notesMasterIdLst>
  <p:sldIdLst>
    <p:sldId id="305" r:id="rId2"/>
    <p:sldId id="310" r:id="rId3"/>
    <p:sldId id="257" r:id="rId4"/>
    <p:sldId id="258" r:id="rId5"/>
    <p:sldId id="259" r:id="rId6"/>
    <p:sldId id="260" r:id="rId7"/>
    <p:sldId id="261" r:id="rId8"/>
    <p:sldId id="31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306" r:id="rId26"/>
    <p:sldId id="307" r:id="rId27"/>
    <p:sldId id="308" r:id="rId28"/>
    <p:sldId id="309" r:id="rId29"/>
    <p:sldId id="279" r:id="rId30"/>
    <p:sldId id="280" r:id="rId31"/>
    <p:sldId id="319" r:id="rId32"/>
    <p:sldId id="281" r:id="rId33"/>
    <p:sldId id="282" r:id="rId34"/>
    <p:sldId id="283" r:id="rId35"/>
    <p:sldId id="284" r:id="rId36"/>
    <p:sldId id="285" r:id="rId37"/>
    <p:sldId id="312" r:id="rId38"/>
    <p:sldId id="286" r:id="rId39"/>
    <p:sldId id="287" r:id="rId40"/>
    <p:sldId id="288" r:id="rId41"/>
    <p:sldId id="317" r:id="rId42"/>
    <p:sldId id="318" r:id="rId43"/>
    <p:sldId id="313" r:id="rId44"/>
    <p:sldId id="314" r:id="rId45"/>
    <p:sldId id="315" r:id="rId46"/>
    <p:sldId id="316" r:id="rId47"/>
  </p:sldIdLst>
  <p:sldSz cx="12192000" cy="6858000"/>
  <p:notesSz cx="6797675" cy="9926638"/>
  <p:embeddedFontLst>
    <p:embeddedFont>
      <p:font typeface="Corbel" panose="020B0503020204020204" pitchFamily="34" charset="0"/>
      <p:regular r:id="rId49"/>
      <p:bold r:id="rId50"/>
      <p:italic r:id="rId51"/>
      <p:boldItalic r:id="rId52"/>
    </p:embeddedFont>
    <p:embeddedFont>
      <p:font typeface="Corbel Light" panose="020B0303020204020204" pitchFamily="34" charset="0"/>
      <p:regular r:id="rId53"/>
      <p:italic r:id="rId54"/>
    </p:embeddedFont>
    <p:embeddedFont>
      <p:font typeface="Verdana" panose="020B0604030504040204" pitchFamily="3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8" roundtripDataSignature="AMtx7mhytuq3DZQGmehNIwpDlAb83a0/2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16C6493-7201-4D49-8DF5-872B61FC9716}">
  <a:tblStyle styleId="{516C6493-7201-4D49-8DF5-872B61FC971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accent3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635221D8-22F2-4166-B5EB-825C04AF74BE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>
          <a:top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 b="off" i="off"/>
      <a:tcStyle>
        <a:tcBdr/>
      </a:tcStyle>
    </a:band2H>
    <a:band1V>
      <a:tcTxStyle b="off" i="off"/>
      <a:tcStyle>
        <a:tcBdr>
          <a:lef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 b="off" i="off"/>
      <a:tcStyle>
        <a:tcBdr>
          <a:lef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4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8" Type="http://customschemas.google.com/relationships/presentationmetadata" Target="meta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2419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4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07" name="Google Shape;207;p4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4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25" name="Google Shape;225;p42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4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7" name="Google Shape;247;p4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4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66" name="Google Shape;266;p4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4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84" name="Google Shape;284;p45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p4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04" name="Google Shape;304;p46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4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2" name="Google Shape;322;p47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2" name="Google Shape;362;p4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63" name="Google Shape;363;p49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5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80" name="Google Shape;380;p50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p5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95" name="Google Shape;395;p5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0191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8" name="Google Shape;408;p5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09" name="Google Shape;409;p52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5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32" name="Google Shape;432;p5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5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50" name="Google Shape;450;p5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Google Shape;472;p5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73" name="Google Shape;473;p55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1" name="Google Shape;491;p5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92" name="Google Shape;492;p56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4" name="Google Shape;794;p6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95" name="Google Shape;795;p67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47895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0" name="Google Shape;810;p6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11" name="Google Shape;811;p68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86173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5" name="Google Shape;825;p6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26" name="Google Shape;826;p69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37644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3" name="Google Shape;843;p7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44" name="Google Shape;844;p70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06705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Google Shape;508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09" name="Google Shape;509;p2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1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1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9c5f9b24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5" name="Google Shape;525;g29c5f9b24c2_0_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26" name="Google Shape;526;g29c5f9b24c2_0_0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>
          <a:extLst>
            <a:ext uri="{FF2B5EF4-FFF2-40B4-BE49-F238E27FC236}">
              <a16:creationId xmlns:a16="http://schemas.microsoft.com/office/drawing/2014/main" id="{F30AC989-AE31-1CD1-7C28-932FA3C2F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9c5f9b24c2_0_0:notes">
            <a:extLst>
              <a:ext uri="{FF2B5EF4-FFF2-40B4-BE49-F238E27FC236}">
                <a16:creationId xmlns:a16="http://schemas.microsoft.com/office/drawing/2014/main" id="{0E4EEBF3-8CF2-58B4-54DA-2883C3E54B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5" name="Google Shape;525;g29c5f9b24c2_0_0:notes">
            <a:extLst>
              <a:ext uri="{FF2B5EF4-FFF2-40B4-BE49-F238E27FC236}">
                <a16:creationId xmlns:a16="http://schemas.microsoft.com/office/drawing/2014/main" id="{8596556D-8F2E-2C5E-B492-1D6DEBD135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26" name="Google Shape;526;g29c5f9b24c2_0_0:notes">
            <a:extLst>
              <a:ext uri="{FF2B5EF4-FFF2-40B4-BE49-F238E27FC236}">
                <a16:creationId xmlns:a16="http://schemas.microsoft.com/office/drawing/2014/main" id="{079DEBFC-7FA3-D83E-6A3A-6FDAFBCBD8D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83620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1" name="Google Shape;541;p5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42" name="Google Shape;542;p57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" name="Google Shape;557;p5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58" name="Google Shape;558;p58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5" name="Google Shape;575;p5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76" name="Google Shape;576;p59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7" name="Google Shape;597;p6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98" name="Google Shape;598;p60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6" name="Google Shape;6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28046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5" name="Google Shape;625;p6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26" name="Google Shape;626;p6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5" name="Google Shape;645;p6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46" name="Google Shape;646;p62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1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" name="Google Shape;116;p1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0" name="Google Shape;660;p6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61" name="Google Shape;661;p6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66546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e753a902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g2e753a90227_0_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g2e753a90227_0_0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32380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" name="Google Shape;141;p2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82637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2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p2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47947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2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p25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93076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2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p26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9231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67652" y="5089255"/>
            <a:ext cx="5341210" cy="48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75" tIns="45375" rIns="90775" bIns="453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3" name="Google Shape;1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31775" y="803275"/>
            <a:ext cx="7140575" cy="40179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6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1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66" name="Google Shape;166;p16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0220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4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83" name="Google Shape;183;p40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t-IT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dt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ft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sldNum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5" name="Google Shape;55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outgoing.erasmus@unimib.i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unimib.it/internazionalizzazione/focus-erasmus/erasmus-studio/preparare-lerasmus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mailto:outgoing.erasmus@unimib.it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about:blank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"/>
          <p:cNvGrpSpPr/>
          <p:nvPr/>
        </p:nvGrpSpPr>
        <p:grpSpPr>
          <a:xfrm>
            <a:off x="2451" y="0"/>
            <a:ext cx="1456894" cy="6858000"/>
            <a:chOff x="0" y="1412875"/>
            <a:chExt cx="9144000" cy="107950"/>
          </a:xfrm>
        </p:grpSpPr>
        <p:sp>
          <p:nvSpPr>
            <p:cNvPr id="89" name="Google Shape;89;p1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" name="Google Shape;96;p1"/>
          <p:cNvSpPr/>
          <p:nvPr/>
        </p:nvSpPr>
        <p:spPr>
          <a:xfrm>
            <a:off x="429962" y="508315"/>
            <a:ext cx="1453109" cy="1530697"/>
          </a:xfrm>
          <a:prstGeom prst="flowChartAlternateProcess">
            <a:avLst/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565" y="622129"/>
            <a:ext cx="1212156" cy="130306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"/>
          <p:cNvSpPr/>
          <p:nvPr/>
        </p:nvSpPr>
        <p:spPr>
          <a:xfrm>
            <a:off x="9927771" y="330926"/>
            <a:ext cx="1820092" cy="38668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"/>
          <p:cNvSpPr txBox="1"/>
          <p:nvPr/>
        </p:nvSpPr>
        <p:spPr>
          <a:xfrm>
            <a:off x="1920307" y="4976074"/>
            <a:ext cx="9841731" cy="1631175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ndara"/>
                <a:cs typeface="Calibri Light" panose="020F0302020204030204" pitchFamily="34" charset="0"/>
                <a:sym typeface="Candara"/>
              </a:rPr>
              <a:t>Guida alla presentazione del Learning Agreement-OLA</a:t>
            </a:r>
            <a:endParaRPr dirty="0">
              <a:latin typeface="Corbel Light" panose="020B0303020204020204" pitchFamily="34" charset="0"/>
              <a:cs typeface="Calibri Light" panose="020F03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ndara"/>
                <a:cs typeface="Calibri Light" panose="020F0302020204030204" pitchFamily="34" charset="0"/>
                <a:sym typeface="Candara"/>
              </a:rPr>
              <a:t>a cura dell’Ufficio Erasmus-</a:t>
            </a:r>
            <a:r>
              <a:rPr lang="it-IT" sz="2800" b="1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ndara"/>
                <a:cs typeface="Calibri Light" panose="020F0302020204030204" pitchFamily="34" charset="0"/>
                <a:sym typeface="Candara"/>
              </a:rPr>
              <a:t>EO</a:t>
            </a:r>
            <a:endParaRPr dirty="0">
              <a:latin typeface="Corbel Light" panose="020B0303020204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Google Shape;95;p45">
            <a:extLst>
              <a:ext uri="{FF2B5EF4-FFF2-40B4-BE49-F238E27FC236}">
                <a16:creationId xmlns:a16="http://schemas.microsoft.com/office/drawing/2014/main" id="{90B35D0C-5E43-B904-5E7E-2766D600C2E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9412" b="14915"/>
          <a:stretch/>
        </p:blipFill>
        <p:spPr>
          <a:xfrm>
            <a:off x="1920307" y="508315"/>
            <a:ext cx="9841731" cy="44269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/>
          <p:cNvSpPr txBox="1"/>
          <p:nvPr/>
        </p:nvSpPr>
        <p:spPr>
          <a:xfrm>
            <a:off x="166254" y="5301673"/>
            <a:ext cx="120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1800" dirty="0">
                <a:solidFill>
                  <a:schemeClr val="lt1"/>
                </a:solidFill>
                <a:latin typeface="Corbel Light" panose="020B0303020204020204" pitchFamily="34" charset="0"/>
                <a:ea typeface="Candara"/>
                <a:cs typeface="Calibri Light" panose="020F0302020204030204" pitchFamily="34" charset="0"/>
                <a:sym typeface="Candara"/>
              </a:rPr>
              <a:t>REV_EO</a:t>
            </a:r>
          </a:p>
          <a:p>
            <a:pPr lvl="0"/>
            <a:r>
              <a:rPr lang="it-IT" sz="1800" dirty="0">
                <a:solidFill>
                  <a:schemeClr val="lt1"/>
                </a:solidFill>
                <a:latin typeface="Corbel Light" panose="020B0303020204020204" pitchFamily="34" charset="0"/>
                <a:ea typeface="Candara"/>
                <a:cs typeface="Calibri Light" panose="020F0302020204030204" pitchFamily="34" charset="0"/>
                <a:sym typeface="Candara"/>
              </a:rPr>
              <a:t>28_08_25</a:t>
            </a:r>
            <a:endParaRPr lang="it-IT" sz="1800" dirty="0">
              <a:latin typeface="Corbel Light" panose="020B030302020402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602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41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210" name="Google Shape;210;p41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41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41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41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41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41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6" name="Google Shape;216;p41"/>
          <p:cNvSpPr txBox="1"/>
          <p:nvPr/>
        </p:nvSpPr>
        <p:spPr>
          <a:xfrm>
            <a:off x="857206" y="784595"/>
            <a:ext cx="1111708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Nella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check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list visualizzi se la procedura della presentazione è aperta </a:t>
            </a:r>
            <a:endParaRPr sz="18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41"/>
          <p:cNvPicPr preferRelativeResize="0"/>
          <p:nvPr/>
        </p:nvPicPr>
        <p:blipFill rotWithShape="1">
          <a:blip r:embed="rId3">
            <a:alphaModFix/>
          </a:blip>
          <a:srcRect t="12118" r="49814" b="22872"/>
          <a:stretch/>
        </p:blipFill>
        <p:spPr>
          <a:xfrm>
            <a:off x="1161275" y="1570182"/>
            <a:ext cx="10160886" cy="43595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8" name="Google Shape;218;p41"/>
          <p:cNvCxnSpPr/>
          <p:nvPr/>
        </p:nvCxnSpPr>
        <p:spPr>
          <a:xfrm>
            <a:off x="2909455" y="1153886"/>
            <a:ext cx="2920311" cy="3995603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19" name="Google Shape;219;p41"/>
          <p:cNvSpPr/>
          <p:nvPr/>
        </p:nvSpPr>
        <p:spPr>
          <a:xfrm>
            <a:off x="5829766" y="5219699"/>
            <a:ext cx="292827" cy="406787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41"/>
          <p:cNvSpPr/>
          <p:nvPr/>
        </p:nvSpPr>
        <p:spPr>
          <a:xfrm>
            <a:off x="6122593" y="3223491"/>
            <a:ext cx="2513407" cy="64654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oogle Shape;227;p42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228" name="Google Shape;228;p42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42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42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42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42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42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4" name="Google Shape;234;p42"/>
          <p:cNvSpPr txBox="1"/>
          <p:nvPr/>
        </p:nvSpPr>
        <p:spPr>
          <a:xfrm>
            <a:off x="720028" y="374767"/>
            <a:ext cx="1111708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Scendendo nella pagina al punto 6 puoi entrare nella compilazione dell’OLA</a:t>
            </a:r>
            <a:endParaRPr sz="18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235" name="Google Shape;235;p42"/>
          <p:cNvCxnSpPr/>
          <p:nvPr/>
        </p:nvCxnSpPr>
        <p:spPr>
          <a:xfrm rot="10800000" flipH="1">
            <a:off x="1829510" y="2856944"/>
            <a:ext cx="893498" cy="1446128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236" name="Google Shape;236;p42"/>
          <p:cNvPicPr preferRelativeResize="0"/>
          <p:nvPr/>
        </p:nvPicPr>
        <p:blipFill rotWithShape="1">
          <a:blip r:embed="rId3">
            <a:alphaModFix/>
          </a:blip>
          <a:srcRect t="12813" r="50393" b="16344"/>
          <a:stretch/>
        </p:blipFill>
        <p:spPr>
          <a:xfrm>
            <a:off x="1062183" y="1616363"/>
            <a:ext cx="10446326" cy="4461163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2"/>
          <p:cNvSpPr/>
          <p:nvPr/>
        </p:nvSpPr>
        <p:spPr>
          <a:xfrm>
            <a:off x="10206865" y="4113726"/>
            <a:ext cx="1301643" cy="402855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2"/>
          <p:cNvSpPr/>
          <p:nvPr/>
        </p:nvSpPr>
        <p:spPr>
          <a:xfrm>
            <a:off x="1246909" y="5219699"/>
            <a:ext cx="1508013" cy="37869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2"/>
          <p:cNvSpPr/>
          <p:nvPr/>
        </p:nvSpPr>
        <p:spPr>
          <a:xfrm>
            <a:off x="1148417" y="2450157"/>
            <a:ext cx="1187597" cy="406787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0" name="Google Shape;240;p42"/>
          <p:cNvCxnSpPr/>
          <p:nvPr/>
        </p:nvCxnSpPr>
        <p:spPr>
          <a:xfrm>
            <a:off x="7869382" y="744058"/>
            <a:ext cx="2337483" cy="3369668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41" name="Google Shape;241;p42"/>
          <p:cNvSpPr/>
          <p:nvPr/>
        </p:nvSpPr>
        <p:spPr>
          <a:xfrm>
            <a:off x="2449380" y="2199340"/>
            <a:ext cx="3027784" cy="907473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Semestre scelto al momento dell’accettazione della meta</a:t>
            </a:r>
            <a:endParaRPr sz="14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</p:txBody>
      </p:sp>
      <p:sp>
        <p:nvSpPr>
          <p:cNvPr id="242" name="Google Shape;242;p42"/>
          <p:cNvSpPr/>
          <p:nvPr/>
        </p:nvSpPr>
        <p:spPr>
          <a:xfrm>
            <a:off x="2890597" y="4955307"/>
            <a:ext cx="7316267" cy="1122219"/>
          </a:xfrm>
          <a:prstGeom prst="leftArrow">
            <a:avLst>
              <a:gd name="adj1" fmla="val 55093"/>
              <a:gd name="adj2" fmla="val 50000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Date provvisorie dichiarate a marzo. Le dovrai confermare o modificare entro il 22 luglio 2025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dirty="0">
                <a:solidFill>
                  <a:schemeClr val="tx1"/>
                </a:solidFill>
                <a:latin typeface="Corbel Light" panose="020B0303020204020204" pitchFamily="34" charset="0"/>
              </a:rPr>
              <a:t>L’ufficio manderà una nota per la conferma/modifica alla tua mail @campus.unimib.it</a:t>
            </a:r>
            <a:endParaRPr sz="14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</p:txBody>
      </p:sp>
      <p:sp>
        <p:nvSpPr>
          <p:cNvPr id="243" name="Google Shape;24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43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250" name="Google Shape;250;p43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43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43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43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43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43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" name="Google Shape;256;p43"/>
          <p:cNvSpPr txBox="1"/>
          <p:nvPr/>
        </p:nvSpPr>
        <p:spPr>
          <a:xfrm>
            <a:off x="791444" y="351285"/>
            <a:ext cx="1111708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Entrando nella procedura visualizzi i dati generali del bando e della presentazione dell’OLA</a:t>
            </a:r>
            <a:endParaRPr sz="18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58" name="Google Shape;258;p43"/>
          <p:cNvPicPr preferRelativeResize="0"/>
          <p:nvPr/>
        </p:nvPicPr>
        <p:blipFill rotWithShape="1">
          <a:blip r:embed="rId3">
            <a:alphaModFix/>
          </a:blip>
          <a:srcRect t="22776" r="50415" b="34229"/>
          <a:stretch/>
        </p:blipFill>
        <p:spPr>
          <a:xfrm>
            <a:off x="906979" y="930503"/>
            <a:ext cx="11020758" cy="4289196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3"/>
          <p:cNvSpPr/>
          <p:nvPr/>
        </p:nvSpPr>
        <p:spPr>
          <a:xfrm>
            <a:off x="931550" y="1323931"/>
            <a:ext cx="2513407" cy="212436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3"/>
          <p:cNvSpPr/>
          <p:nvPr/>
        </p:nvSpPr>
        <p:spPr>
          <a:xfrm>
            <a:off x="6122593" y="3129959"/>
            <a:ext cx="2513407" cy="212436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43"/>
          <p:cNvSpPr/>
          <p:nvPr/>
        </p:nvSpPr>
        <p:spPr>
          <a:xfrm>
            <a:off x="6349984" y="4655522"/>
            <a:ext cx="2821725" cy="199735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12</a:t>
            </a:fld>
            <a:endParaRPr/>
          </a:p>
        </p:txBody>
      </p:sp>
      <p:sp>
        <p:nvSpPr>
          <p:cNvPr id="2" name="CasellaDiTesto 1"/>
          <p:cNvSpPr txBox="1"/>
          <p:nvPr/>
        </p:nvSpPr>
        <p:spPr>
          <a:xfrm>
            <a:off x="5905500" y="3568555"/>
            <a:ext cx="2730500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latin typeface="Corbel Light" panose="020B0303020204020204" pitchFamily="34" charset="0"/>
              </a:rPr>
              <a:t>AVVIATO A DESTINAZIONE</a:t>
            </a:r>
            <a:r>
              <a:rPr lang="it-IT" dirty="0"/>
              <a:t> </a:t>
            </a:r>
          </a:p>
        </p:txBody>
      </p:sp>
      <p:sp>
        <p:nvSpPr>
          <p:cNvPr id="17" name="Google Shape;299;p45"/>
          <p:cNvSpPr txBox="1"/>
          <p:nvPr/>
        </p:nvSpPr>
        <p:spPr>
          <a:xfrm>
            <a:off x="1047751" y="5378482"/>
            <a:ext cx="10668000" cy="923289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dirty="0">
                <a:solidFill>
                  <a:schemeClr val="tx1"/>
                </a:solidFill>
                <a:latin typeface="Corbel Light" panose="020B0303020204020204" pitchFamily="34" charset="0"/>
              </a:rPr>
              <a:t>Per presentare il tuo primo OLA il tuo stato graduatoria deve essere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dirty="0">
                <a:solidFill>
                  <a:schemeClr val="tx1"/>
                </a:solidFill>
                <a:latin typeface="Corbel Light" panose="020B0303020204020204" pitchFamily="34" charset="0"/>
              </a:rPr>
              <a:t>«avviato a destinazione».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dirty="0">
                <a:solidFill>
                  <a:schemeClr val="tx1"/>
                </a:solidFill>
                <a:latin typeface="Corbel Light" panose="020B0303020204020204" pitchFamily="34" charset="0"/>
              </a:rPr>
              <a:t>In caso contrario </a:t>
            </a:r>
            <a:r>
              <a:rPr lang="it-IT" sz="180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NON presentare l’OLA ma scrivi ad </a:t>
            </a:r>
            <a:r>
              <a:rPr lang="it-IT" sz="180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  <a:hlinkClick r:id="rId4"/>
              </a:rPr>
              <a:t>outgoing.erasmus@unimib.it</a:t>
            </a:r>
            <a:r>
              <a:rPr lang="it-IT" sz="180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 per una verifica.</a:t>
            </a:r>
          </a:p>
        </p:txBody>
      </p:sp>
      <p:cxnSp>
        <p:nvCxnSpPr>
          <p:cNvPr id="4" name="Connettore 2 3"/>
          <p:cNvCxnSpPr/>
          <p:nvPr/>
        </p:nvCxnSpPr>
        <p:spPr>
          <a:xfrm flipV="1">
            <a:off x="3629025" y="3876332"/>
            <a:ext cx="2162175" cy="150215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oogle Shape;268;p44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269" name="Google Shape;269;p44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44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44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44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44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44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5" name="Google Shape;275;p44"/>
          <p:cNvSpPr txBox="1"/>
          <p:nvPr/>
        </p:nvSpPr>
        <p:spPr>
          <a:xfrm>
            <a:off x="785092" y="359722"/>
            <a:ext cx="1111708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Scorrendo la pagina sotto i dati generali trovi la sezione dove andrai a inserire e associare 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le attività didattiche =AD</a:t>
            </a:r>
            <a:endParaRPr sz="1800" b="1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44"/>
          <p:cNvPicPr preferRelativeResize="0"/>
          <p:nvPr/>
        </p:nvPicPr>
        <p:blipFill rotWithShape="1">
          <a:blip r:embed="rId3">
            <a:alphaModFix/>
          </a:blip>
          <a:srcRect t="19337" r="50415" b="5155"/>
          <a:stretch/>
        </p:blipFill>
        <p:spPr>
          <a:xfrm>
            <a:off x="785092" y="1006012"/>
            <a:ext cx="11092872" cy="5200824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4"/>
          <p:cNvSpPr/>
          <p:nvPr/>
        </p:nvSpPr>
        <p:spPr>
          <a:xfrm>
            <a:off x="10353964" y="5833339"/>
            <a:ext cx="1117600" cy="396011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44"/>
          <p:cNvSpPr/>
          <p:nvPr/>
        </p:nvSpPr>
        <p:spPr>
          <a:xfrm>
            <a:off x="1366982" y="3334327"/>
            <a:ext cx="4590473" cy="269701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Nella parte destra della sezione trovi le AD che hai nel libretto non ancora superate.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Con il comando Aggiungi  Attività puoi inserire le AD del tuo prossimo anno di corso.</a:t>
            </a:r>
            <a:endParaRPr sz="14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</p:txBody>
      </p:sp>
      <p:cxnSp>
        <p:nvCxnSpPr>
          <p:cNvPr id="279" name="Google Shape;279;p44"/>
          <p:cNvCxnSpPr/>
          <p:nvPr/>
        </p:nvCxnSpPr>
        <p:spPr>
          <a:xfrm>
            <a:off x="5957455" y="5043055"/>
            <a:ext cx="4294909" cy="988290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80" name="Google Shape;280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45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287" name="Google Shape;287;p45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45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45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45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45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45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3" name="Google Shape;293;p45"/>
          <p:cNvSpPr txBox="1"/>
          <p:nvPr/>
        </p:nvSpPr>
        <p:spPr>
          <a:xfrm>
            <a:off x="785092" y="359722"/>
            <a:ext cx="1111708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Selezionando il comando Aggiungi Attività aggiungi le AD del prossimo anno che andrai a sostenere in Erasmus</a:t>
            </a:r>
            <a:endParaRPr sz="1800" b="1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p45"/>
          <p:cNvPicPr preferRelativeResize="0"/>
          <p:nvPr/>
        </p:nvPicPr>
        <p:blipFill rotWithShape="1">
          <a:blip r:embed="rId3">
            <a:alphaModFix/>
          </a:blip>
          <a:srcRect t="27024" r="50573" b="35228"/>
          <a:stretch/>
        </p:blipFill>
        <p:spPr>
          <a:xfrm>
            <a:off x="785092" y="1306615"/>
            <a:ext cx="10686472" cy="3158837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5"/>
          <p:cNvSpPr/>
          <p:nvPr/>
        </p:nvSpPr>
        <p:spPr>
          <a:xfrm>
            <a:off x="4278781" y="2609602"/>
            <a:ext cx="5832764" cy="434109"/>
          </a:xfrm>
          <a:prstGeom prst="leftArrow">
            <a:avLst>
              <a:gd name="adj1" fmla="val 58510"/>
              <a:gd name="adj2" fmla="val 50000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Inserisci il tuo indirizzo di studio oppure la scia il generico (GGG)</a:t>
            </a:r>
            <a:endParaRPr sz="14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</p:txBody>
      </p:sp>
      <p:sp>
        <p:nvSpPr>
          <p:cNvPr id="296" name="Google Shape;296;p45"/>
          <p:cNvSpPr/>
          <p:nvPr/>
        </p:nvSpPr>
        <p:spPr>
          <a:xfrm>
            <a:off x="4278780" y="3064121"/>
            <a:ext cx="5587603" cy="434109"/>
          </a:xfrm>
          <a:prstGeom prst="leftArrow">
            <a:avLst>
              <a:gd name="adj1" fmla="val 58510"/>
              <a:gd name="adj2" fmla="val 50000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Inserisci l’a.a.</a:t>
            </a:r>
            <a:endParaRPr sz="14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</p:txBody>
      </p:sp>
      <p:sp>
        <p:nvSpPr>
          <p:cNvPr id="297" name="Google Shape;297;p45"/>
          <p:cNvSpPr/>
          <p:nvPr/>
        </p:nvSpPr>
        <p:spPr>
          <a:xfrm>
            <a:off x="4523942" y="3429000"/>
            <a:ext cx="5342442" cy="434109"/>
          </a:xfrm>
          <a:prstGeom prst="leftArrow">
            <a:avLst>
              <a:gd name="adj1" fmla="val 58510"/>
              <a:gd name="adj2" fmla="val 50000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Seleziona l’AD dalla tendina</a:t>
            </a:r>
            <a:endParaRPr sz="14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</p:txBody>
      </p:sp>
      <p:sp>
        <p:nvSpPr>
          <p:cNvPr id="298" name="Google Shape;298;p45"/>
          <p:cNvSpPr/>
          <p:nvPr/>
        </p:nvSpPr>
        <p:spPr>
          <a:xfrm>
            <a:off x="539931" y="4073235"/>
            <a:ext cx="1473595" cy="969819"/>
          </a:xfrm>
          <a:prstGeom prst="upArrow">
            <a:avLst>
              <a:gd name="adj1" fmla="val 100000"/>
              <a:gd name="adj2" fmla="val 50000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600" b="1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CONFERMA</a:t>
            </a:r>
            <a:endParaRPr sz="1600" b="1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</p:txBody>
      </p:sp>
      <p:sp>
        <p:nvSpPr>
          <p:cNvPr id="299" name="Google Shape;299;p45"/>
          <p:cNvSpPr txBox="1"/>
          <p:nvPr/>
        </p:nvSpPr>
        <p:spPr>
          <a:xfrm>
            <a:off x="3314104" y="4641285"/>
            <a:ext cx="6975205" cy="461624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2400" b="1" dirty="0">
                <a:solidFill>
                  <a:schemeClr val="tx1"/>
                </a:solidFill>
                <a:latin typeface="Corbel Light" panose="020B0303020204020204" pitchFamily="34" charset="0"/>
              </a:rPr>
              <a:t>R</a:t>
            </a:r>
            <a:r>
              <a:rPr lang="it-IT" sz="2400" b="1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ipeti l’operazione e inserisci tutte le ad che ti servono</a:t>
            </a:r>
          </a:p>
        </p:txBody>
      </p:sp>
      <p:sp>
        <p:nvSpPr>
          <p:cNvPr id="300" name="Google Shape;300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46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307" name="Google Shape;307;p46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46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46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46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46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46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3" name="Google Shape;313;p46"/>
          <p:cNvSpPr txBox="1"/>
          <p:nvPr/>
        </p:nvSpPr>
        <p:spPr>
          <a:xfrm>
            <a:off x="785092" y="359722"/>
            <a:ext cx="1111708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Scorrendo la pagina sotto i dati generali trovi la sezione dove andrai a inserire e associare 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le attività didattiche =AD</a:t>
            </a:r>
            <a:endParaRPr sz="1800" b="1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14" name="Google Shape;314;p46"/>
          <p:cNvPicPr preferRelativeResize="0"/>
          <p:nvPr/>
        </p:nvPicPr>
        <p:blipFill rotWithShape="1">
          <a:blip r:embed="rId3">
            <a:alphaModFix/>
          </a:blip>
          <a:srcRect t="19337" r="50415" b="5155"/>
          <a:stretch/>
        </p:blipFill>
        <p:spPr>
          <a:xfrm>
            <a:off x="785092" y="1006012"/>
            <a:ext cx="11092872" cy="5200824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6"/>
          <p:cNvSpPr/>
          <p:nvPr/>
        </p:nvSpPr>
        <p:spPr>
          <a:xfrm>
            <a:off x="5135419" y="2157266"/>
            <a:ext cx="1117600" cy="396011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6" name="Google Shape;316;p46"/>
          <p:cNvCxnSpPr/>
          <p:nvPr/>
        </p:nvCxnSpPr>
        <p:spPr>
          <a:xfrm rot="10800000">
            <a:off x="5510926" y="2660073"/>
            <a:ext cx="806748" cy="1519671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17" name="Google Shape;317;p46"/>
          <p:cNvSpPr/>
          <p:nvPr/>
        </p:nvSpPr>
        <p:spPr>
          <a:xfrm>
            <a:off x="6174908" y="3297382"/>
            <a:ext cx="5130402" cy="2484582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Nella parte sinistra della sezione potrai inserire le AD straniere che andrai ad associare a quelle italiane utilizzando il comando Aggiungi Attività.</a:t>
            </a:r>
            <a:endParaRPr sz="16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</p:txBody>
      </p:sp>
      <p:sp>
        <p:nvSpPr>
          <p:cNvPr id="318" name="Google Shape;318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oogle Shape;324;p47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325" name="Google Shape;325;p47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47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47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47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47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47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1" name="Google Shape;331;p47"/>
          <p:cNvSpPr txBox="1"/>
          <p:nvPr/>
        </p:nvSpPr>
        <p:spPr>
          <a:xfrm>
            <a:off x="785092" y="359722"/>
            <a:ext cx="1111708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Selezionando il comando Aggiungi Attività aggiungi i dati dell’AD estera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2" name="Google Shape;332;p47"/>
          <p:cNvPicPr preferRelativeResize="0"/>
          <p:nvPr/>
        </p:nvPicPr>
        <p:blipFill rotWithShape="1">
          <a:blip r:embed="rId3">
            <a:alphaModFix/>
          </a:blip>
          <a:srcRect t="27024" r="51480" b="10528"/>
          <a:stretch/>
        </p:blipFill>
        <p:spPr>
          <a:xfrm>
            <a:off x="663268" y="891636"/>
            <a:ext cx="11360727" cy="5227782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7"/>
          <p:cNvSpPr/>
          <p:nvPr/>
        </p:nvSpPr>
        <p:spPr>
          <a:xfrm>
            <a:off x="2798619" y="2177471"/>
            <a:ext cx="6890327" cy="434109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Dato non obbligatorio; non inseritelo se non avete il dato certo.</a:t>
            </a:r>
            <a:endParaRPr sz="14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</p:txBody>
      </p:sp>
      <p:sp>
        <p:nvSpPr>
          <p:cNvPr id="334" name="Google Shape;334;p47"/>
          <p:cNvSpPr/>
          <p:nvPr/>
        </p:nvSpPr>
        <p:spPr>
          <a:xfrm>
            <a:off x="3856182" y="3006763"/>
            <a:ext cx="5832764" cy="434109"/>
          </a:xfrm>
          <a:prstGeom prst="leftArrow">
            <a:avLst>
              <a:gd name="adj1" fmla="val 58510"/>
              <a:gd name="adj2" fmla="val 50000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Inserisci i cfu dell’AD estera</a:t>
            </a:r>
            <a:endParaRPr sz="14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</p:txBody>
      </p:sp>
      <p:sp>
        <p:nvSpPr>
          <p:cNvPr id="335" name="Google Shape;335;p47"/>
          <p:cNvSpPr/>
          <p:nvPr/>
        </p:nvSpPr>
        <p:spPr>
          <a:xfrm>
            <a:off x="3092432" y="2611580"/>
            <a:ext cx="8731864" cy="434109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Inserisci il </a:t>
            </a:r>
            <a:r>
              <a:rPr lang="it-IT" sz="1400" b="0" i="0" u="sng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TITOLO</a:t>
            </a:r>
            <a:r>
              <a:rPr lang="it-IT" sz="14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 dell’esame nella lingua originale o in inglese (NON inserire la descrizione del contenuto)</a:t>
            </a:r>
            <a:endParaRPr sz="14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</p:txBody>
      </p:sp>
      <p:sp>
        <p:nvSpPr>
          <p:cNvPr id="336" name="Google Shape;336;p47"/>
          <p:cNvSpPr/>
          <p:nvPr/>
        </p:nvSpPr>
        <p:spPr>
          <a:xfrm>
            <a:off x="3084944" y="3555669"/>
            <a:ext cx="8349674" cy="434109"/>
          </a:xfrm>
          <a:prstGeom prst="leftArrow">
            <a:avLst>
              <a:gd name="adj1" fmla="val 58510"/>
              <a:gd name="adj2" fmla="val 50000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Seleziona il </a:t>
            </a:r>
            <a:r>
              <a:rPr lang="it-IT" sz="1400" b="0" i="0" u="none" strike="noStrike" cap="none" dirty="0" err="1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flag</a:t>
            </a:r>
            <a:r>
              <a:rPr lang="it-IT" sz="14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 solo se il dato è fornito dalla meta estera e inserisci le specifiche nel box seguente</a:t>
            </a:r>
            <a:endParaRPr sz="14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</p:txBody>
      </p:sp>
      <p:sp>
        <p:nvSpPr>
          <p:cNvPr id="337" name="Google Shape;337;p47"/>
          <p:cNvSpPr/>
          <p:nvPr/>
        </p:nvSpPr>
        <p:spPr>
          <a:xfrm>
            <a:off x="4442374" y="5079504"/>
            <a:ext cx="5832764" cy="434109"/>
          </a:xfrm>
          <a:prstGeom prst="leftArrow">
            <a:avLst>
              <a:gd name="adj1" fmla="val 58510"/>
              <a:gd name="adj2" fmla="val 50000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Inserisci il link al programma dell’AD per facilitare il tuo Coordinatore</a:t>
            </a:r>
            <a:endParaRPr sz="14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</p:txBody>
      </p:sp>
      <p:sp>
        <p:nvSpPr>
          <p:cNvPr id="338" name="Google Shape;338;p47"/>
          <p:cNvSpPr/>
          <p:nvPr/>
        </p:nvSpPr>
        <p:spPr>
          <a:xfrm>
            <a:off x="3856182" y="4645395"/>
            <a:ext cx="5832764" cy="434109"/>
          </a:xfrm>
          <a:prstGeom prst="leftArrow">
            <a:avLst>
              <a:gd name="adj1" fmla="val 58510"/>
              <a:gd name="adj2" fmla="val 50000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Inserisci il semestre in cui viene impartito l’insegnamento</a:t>
            </a:r>
            <a:endParaRPr sz="14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</p:txBody>
      </p:sp>
      <p:sp>
        <p:nvSpPr>
          <p:cNvPr id="339" name="Google Shape;339;p47"/>
          <p:cNvSpPr/>
          <p:nvPr/>
        </p:nvSpPr>
        <p:spPr>
          <a:xfrm>
            <a:off x="499977" y="5624726"/>
            <a:ext cx="1473595" cy="969819"/>
          </a:xfrm>
          <a:prstGeom prst="upArrow">
            <a:avLst>
              <a:gd name="adj1" fmla="val 100000"/>
              <a:gd name="adj2" fmla="val 50000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CONFERMA</a:t>
            </a:r>
            <a:endParaRPr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</p:txBody>
      </p:sp>
      <p:sp>
        <p:nvSpPr>
          <p:cNvPr id="340" name="Google Shape;340;p47"/>
          <p:cNvSpPr txBox="1"/>
          <p:nvPr/>
        </p:nvSpPr>
        <p:spPr>
          <a:xfrm>
            <a:off x="3092431" y="6151806"/>
            <a:ext cx="6596515" cy="369332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RIPETI L’OPERAZIONE E INSERISCI TUTTE LE AD CHE TI SERVONO</a:t>
            </a:r>
            <a:endParaRPr sz="18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</p:txBody>
      </p:sp>
      <p:sp>
        <p:nvSpPr>
          <p:cNvPr id="341" name="Google Shape;341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49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366" name="Google Shape;366;p49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49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49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49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49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49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2" name="Google Shape;372;p49"/>
          <p:cNvSpPr txBox="1"/>
          <p:nvPr/>
        </p:nvSpPr>
        <p:spPr>
          <a:xfrm>
            <a:off x="785092" y="359722"/>
            <a:ext cx="1111708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Una volta inserite tutte le AD estere e tutte le AD di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UniMiB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siete pronti per iniziare ad associare le AD</a:t>
            </a:r>
            <a:endParaRPr sz="1800" b="1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73" name="Google Shape;373;p49"/>
          <p:cNvPicPr preferRelativeResize="0"/>
          <p:nvPr/>
        </p:nvPicPr>
        <p:blipFill rotWithShape="1">
          <a:blip r:embed="rId3">
            <a:alphaModFix/>
          </a:blip>
          <a:srcRect t="11648" r="51302" b="10764"/>
          <a:stretch/>
        </p:blipFill>
        <p:spPr>
          <a:xfrm>
            <a:off x="785092" y="1016001"/>
            <a:ext cx="10852726" cy="497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9"/>
          <p:cNvSpPr/>
          <p:nvPr/>
        </p:nvSpPr>
        <p:spPr>
          <a:xfrm rot="-5400000">
            <a:off x="2433784" y="2978727"/>
            <a:ext cx="2161309" cy="1413164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49"/>
          <p:cNvSpPr/>
          <p:nvPr/>
        </p:nvSpPr>
        <p:spPr>
          <a:xfrm>
            <a:off x="2456873" y="3352800"/>
            <a:ext cx="3269673" cy="1413164"/>
          </a:xfrm>
          <a:prstGeom prst="rightArrowCallout">
            <a:avLst>
              <a:gd name="adj1" fmla="val 25000"/>
              <a:gd name="adj2" fmla="val 25000"/>
              <a:gd name="adj3" fmla="val 29575"/>
              <a:gd name="adj4" fmla="val 74299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Assicurati di aver inserito tutte le AD che ti servono per la presentazione dell’OLA</a:t>
            </a:r>
            <a:endParaRPr sz="16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</p:txBody>
      </p:sp>
      <p:sp>
        <p:nvSpPr>
          <p:cNvPr id="376" name="Google Shape;376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50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383" name="Google Shape;383;p50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50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50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50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50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50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9" name="Google Shape;389;p50"/>
          <p:cNvSpPr txBox="1"/>
          <p:nvPr/>
        </p:nvSpPr>
        <p:spPr>
          <a:xfrm>
            <a:off x="926874" y="152236"/>
            <a:ext cx="10515600" cy="1089489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it-IT" sz="36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Prima di procedere…</a:t>
            </a:r>
            <a:endParaRPr sz="14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it-IT" sz="36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vediamo quali AD si possono associare….</a:t>
            </a:r>
            <a:endParaRPr sz="3600" b="0" i="0" u="none" strike="noStrike" cap="none" dirty="0">
              <a:solidFill>
                <a:schemeClr val="lt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90" name="Google Shape;390;p50"/>
          <p:cNvGraphicFramePr/>
          <p:nvPr>
            <p:extLst>
              <p:ext uri="{D42A27DB-BD31-4B8C-83A1-F6EECF244321}">
                <p14:modId xmlns:p14="http://schemas.microsoft.com/office/powerpoint/2010/main" val="1838656958"/>
              </p:ext>
            </p:extLst>
          </p:nvPr>
        </p:nvGraphicFramePr>
        <p:xfrm>
          <a:off x="994114" y="1385185"/>
          <a:ext cx="10359686" cy="4971165"/>
        </p:xfrm>
        <a:graphic>
          <a:graphicData uri="http://schemas.openxmlformats.org/drawingml/2006/table">
            <a:tbl>
              <a:tblPr firstRow="1" bandRow="1">
                <a:noFill/>
                <a:tableStyleId>{635221D8-22F2-4166-B5EB-825C04AF74BE}</a:tableStyleId>
              </a:tblPr>
              <a:tblGrid>
                <a:gridCol w="10359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0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it-IT" sz="3600" i="1" u="none" strike="noStrike" cap="none" dirty="0"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Associazioni ammesse</a:t>
                      </a:r>
                      <a:endParaRPr sz="3600" i="1" u="none" strike="noStrike" cap="none" dirty="0">
                        <a:latin typeface="Corbel Light" panose="020B0303020204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7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latin typeface="Corbel Light" panose="020B0303020204020204" pitchFamily="34" charset="0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 dirty="0">
                          <a:solidFill>
                            <a:srgbClr val="C00000"/>
                          </a:solidFill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1 AD di </a:t>
                      </a:r>
                      <a:r>
                        <a:rPr lang="it-IT" sz="2000" b="1" u="none" strike="noStrike" cap="none" dirty="0" err="1">
                          <a:solidFill>
                            <a:srgbClr val="C00000"/>
                          </a:solidFill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UniMiB</a:t>
                      </a:r>
                      <a:r>
                        <a:rPr lang="it-IT" sz="2000" b="1" u="none" strike="noStrike" cap="none" dirty="0">
                          <a:solidFill>
                            <a:srgbClr val="C00000"/>
                          </a:solidFill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 per 1 AD straniera </a:t>
                      </a:r>
                      <a:r>
                        <a:rPr lang="it-IT" sz="2000" u="none" strike="noStrike" cap="none" dirty="0"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anche se i crediti non coincidono purché i programmi d’esame siano coerenti col percorso di studio dello studente.</a:t>
                      </a:r>
                      <a:endParaRPr sz="2000" u="none" strike="noStrike" cap="none" dirty="0">
                        <a:latin typeface="Corbel Light" panose="020B0303020204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9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latin typeface="Corbel Light" panose="020B0303020204020204" pitchFamily="34" charset="0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 dirty="0">
                          <a:solidFill>
                            <a:srgbClr val="C00000"/>
                          </a:solidFill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1 AD straniera per 2 di </a:t>
                      </a:r>
                      <a:r>
                        <a:rPr lang="it-IT" sz="2000" b="1" u="none" strike="noStrike" cap="none" dirty="0" err="1">
                          <a:solidFill>
                            <a:srgbClr val="C00000"/>
                          </a:solidFill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UniMiB</a:t>
                      </a:r>
                      <a:endParaRPr sz="2000" b="1" u="none" strike="noStrike" cap="none" dirty="0">
                        <a:solidFill>
                          <a:srgbClr val="C00000"/>
                        </a:solidFill>
                        <a:latin typeface="Corbel Light" panose="020B0303020204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3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latin typeface="Corbel Light" panose="020B0303020204020204" pitchFamily="34" charset="0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 dirty="0">
                          <a:solidFill>
                            <a:srgbClr val="C00000"/>
                          </a:solidFill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2 AD straniere per 1 AD di </a:t>
                      </a:r>
                      <a:r>
                        <a:rPr lang="it-IT" sz="2000" b="1" u="none" strike="noStrike" cap="none" dirty="0" err="1">
                          <a:solidFill>
                            <a:srgbClr val="C00000"/>
                          </a:solidFill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UniMiB</a:t>
                      </a:r>
                      <a:r>
                        <a:rPr lang="it-IT" sz="2000" u="none" strike="noStrike" cap="none" dirty="0"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, in questo caso le due AD straniere devono essere superate entrambe per avere il riconoscimento. </a:t>
                      </a:r>
                      <a:endParaRPr sz="1400" u="none" strike="noStrike" cap="none" dirty="0">
                        <a:latin typeface="Corbel Light" panose="020B030302020402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latin typeface="Corbel Light" panose="020B0303020204020204" pitchFamily="34" charset="0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sng" strike="noStrike" cap="none" dirty="0"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Nel caso lo studente non superasse una delle due AD straniere per non perdere il riconoscimento dovrà modificare l’OLA</a:t>
                      </a:r>
                      <a:endParaRPr sz="1400" u="none" strike="noStrike" cap="none" dirty="0">
                        <a:latin typeface="Corbel Light" panose="020B0303020204020204" pitchFamily="34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latin typeface="Corbel Light" panose="020B0303020204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91" name="Google Shape;391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397;p51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398" name="Google Shape;398;p51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51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51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51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51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51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404" name="Google Shape;404;p51"/>
          <p:cNvGraphicFramePr/>
          <p:nvPr>
            <p:extLst>
              <p:ext uri="{D42A27DB-BD31-4B8C-83A1-F6EECF244321}">
                <p14:modId xmlns:p14="http://schemas.microsoft.com/office/powerpoint/2010/main" val="1333422822"/>
              </p:ext>
            </p:extLst>
          </p:nvPr>
        </p:nvGraphicFramePr>
        <p:xfrm>
          <a:off x="951345" y="665018"/>
          <a:ext cx="10426475" cy="5817990"/>
        </p:xfrm>
        <a:graphic>
          <a:graphicData uri="http://schemas.openxmlformats.org/drawingml/2006/table">
            <a:tbl>
              <a:tblPr firstRow="1" bandRow="1">
                <a:noFill/>
                <a:tableStyleId>{635221D8-22F2-4166-B5EB-825C04AF74BE}</a:tableStyleId>
              </a:tblPr>
              <a:tblGrid>
                <a:gridCol w="10426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0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it-IT" sz="3600" i="1" u="none" strike="noStrike" cap="none" dirty="0"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Associazioni NON ammesse</a:t>
                      </a:r>
                      <a:endParaRPr sz="3600" i="1" u="none" strike="noStrike" cap="none" dirty="0">
                        <a:latin typeface="Corbel Light" panose="020B0303020204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7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latin typeface="Corbel Light" panose="020B0303020204020204" pitchFamily="34" charset="0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 dirty="0">
                          <a:solidFill>
                            <a:srgbClr val="C00000"/>
                          </a:solidFill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NON è ammesso associare AD con un numero di cfu molto diversi</a:t>
                      </a:r>
                      <a:r>
                        <a:rPr lang="it-IT" sz="2000" b="1" u="none" strike="noStrike" cap="none" dirty="0"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it-IT" sz="2000" u="none" strike="noStrike" cap="none" dirty="0"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(esempio: un AD di 8 cfu associata ad un AD di 4 cfu) per poi sostenere un’integrazione al rientro in </a:t>
                      </a:r>
                      <a:r>
                        <a:rPr lang="it-IT" sz="2000" u="none" strike="noStrike" cap="none" dirty="0" err="1"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UniMiB</a:t>
                      </a:r>
                      <a:r>
                        <a:rPr lang="it-IT" sz="2000" u="none" strike="noStrike" cap="none" dirty="0"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 sz="1400" u="none" strike="noStrike" cap="none" dirty="0">
                        <a:latin typeface="Corbel Light" panose="020B0303020204020204" pitchFamily="34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9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latin typeface="Corbel Light" panose="020B0303020204020204" pitchFamily="34" charset="0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 dirty="0">
                          <a:solidFill>
                            <a:srgbClr val="C00000"/>
                          </a:solidFill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NON sono ammesse associazioni di singoli moduli di A</a:t>
                      </a:r>
                      <a:r>
                        <a:rPr lang="it-IT" sz="2000" u="none" strike="noStrike" cap="none" dirty="0"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D di </a:t>
                      </a:r>
                      <a:r>
                        <a:rPr lang="it-IT" sz="2000" u="none" strike="noStrike" cap="none" dirty="0" err="1"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UniMiB</a:t>
                      </a:r>
                      <a:r>
                        <a:rPr lang="it-IT" sz="2000" u="none" strike="noStrike" cap="none" dirty="0"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 con AD straniere ma solo l’associazione di AD intere.</a:t>
                      </a:r>
                      <a:endParaRPr sz="1400" u="none" strike="noStrike" cap="none" dirty="0">
                        <a:latin typeface="Corbel Light" panose="020B0303020204020204" pitchFamily="34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9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latin typeface="Corbel Light" panose="020B0303020204020204" pitchFamily="34" charset="0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none" strike="noStrike" cap="none" dirty="0">
                          <a:solidFill>
                            <a:srgbClr val="C00000"/>
                          </a:solidFill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NON è ammesso inserire nell’ OLA AD non attivate </a:t>
                      </a:r>
                      <a:r>
                        <a:rPr lang="it-IT" sz="2000" u="none" strike="noStrike" cap="none" dirty="0"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in </a:t>
                      </a:r>
                      <a:r>
                        <a:rPr lang="it-IT" sz="2000" u="none" strike="noStrike" cap="none" dirty="0" err="1"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UniMiB</a:t>
                      </a:r>
                      <a:r>
                        <a:rPr lang="it-IT" sz="2000" u="none" strike="noStrike" cap="none" dirty="0"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 nell’a.a. di mobilità Erasmus.</a:t>
                      </a:r>
                      <a:endParaRPr sz="2000" u="none" strike="noStrike" cap="none" dirty="0">
                        <a:latin typeface="Corbel Light" panose="020B0303020204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4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sng" strike="noStrike" cap="none" dirty="0">
                          <a:solidFill>
                            <a:srgbClr val="C00000"/>
                          </a:solidFill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NON è ammesso inserire AD che saranno riconosciute come soprannumerarie</a:t>
                      </a:r>
                      <a:r>
                        <a:rPr lang="it-IT" sz="2000" u="none" strike="noStrike" cap="none" dirty="0"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 sz="1400" u="none" strike="noStrike" cap="none" dirty="0">
                        <a:latin typeface="Corbel Light" panose="020B0303020204020204" pitchFamily="34" charset="0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8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u="none" strike="noStrike" cap="none" dirty="0"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NON è ammesso inserire AD </a:t>
                      </a:r>
                      <a:r>
                        <a:rPr lang="it-IT" sz="2000" u="none" strike="noStrike" cap="none" dirty="0" err="1"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UniMiB</a:t>
                      </a:r>
                      <a:r>
                        <a:rPr lang="it-IT" sz="2000" u="none" strike="noStrike" cap="none" dirty="0"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 attivate per i soli studenti Erasmus incoming</a:t>
                      </a:r>
                      <a:endParaRPr sz="2000" u="none" strike="noStrike" cap="none" dirty="0">
                        <a:latin typeface="Corbel Light" panose="020B0303020204020204" pitchFamily="34" charset="0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latin typeface="Corbel Light" panose="020B0303020204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8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it-IT" sz="2000" b="1" u="sng" strike="noStrike" cap="none" dirty="0">
                          <a:solidFill>
                            <a:srgbClr val="C00000"/>
                          </a:solidFill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NON è ammesso inserire AD che saranno riconosciute come fuori piano</a:t>
                      </a:r>
                      <a:endParaRPr sz="2000" b="1" u="sng" strike="noStrike" cap="none" dirty="0">
                        <a:solidFill>
                          <a:srgbClr val="C00000"/>
                        </a:solidFill>
                        <a:latin typeface="Corbel Light" panose="020B0303020204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05" name="Google Shape;405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"/>
          <p:cNvGrpSpPr/>
          <p:nvPr/>
        </p:nvGrpSpPr>
        <p:grpSpPr>
          <a:xfrm>
            <a:off x="2451" y="0"/>
            <a:ext cx="1456894" cy="6858000"/>
            <a:chOff x="0" y="1412875"/>
            <a:chExt cx="9144000" cy="107950"/>
          </a:xfrm>
        </p:grpSpPr>
        <p:sp>
          <p:nvSpPr>
            <p:cNvPr id="89" name="Google Shape;89;p1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" name="Google Shape;96;p1"/>
          <p:cNvSpPr/>
          <p:nvPr/>
        </p:nvSpPr>
        <p:spPr>
          <a:xfrm>
            <a:off x="429962" y="508315"/>
            <a:ext cx="1453109" cy="1530697"/>
          </a:xfrm>
          <a:prstGeom prst="flowChartAlternateProcess">
            <a:avLst/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565" y="622129"/>
            <a:ext cx="1212156" cy="130306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"/>
          <p:cNvSpPr/>
          <p:nvPr/>
        </p:nvSpPr>
        <p:spPr>
          <a:xfrm>
            <a:off x="9927771" y="330926"/>
            <a:ext cx="1820092" cy="38668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"/>
          <p:cNvSpPr txBox="1"/>
          <p:nvPr/>
        </p:nvSpPr>
        <p:spPr>
          <a:xfrm>
            <a:off x="1920307" y="4976074"/>
            <a:ext cx="9841731" cy="1015622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ndara"/>
                <a:cs typeface="Calibri Light" panose="020F0302020204030204" pitchFamily="34" charset="0"/>
                <a:sym typeface="Candara"/>
              </a:rPr>
              <a:t>Indicazioni principali sull’OLA</a:t>
            </a:r>
            <a:endParaRPr dirty="0">
              <a:latin typeface="Corbel Light" panose="020B0303020204020204" pitchFamily="34" charset="0"/>
              <a:cs typeface="Calibri Light" panose="020F03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lt1"/>
                </a:solidFill>
                <a:latin typeface="Corbel Light" panose="020B0303020204020204" pitchFamily="34" charset="0"/>
                <a:cs typeface="Calibri Light" panose="020F0302020204030204" pitchFamily="34" charset="0"/>
                <a:sym typeface="Candara"/>
              </a:rPr>
              <a:t>I parte</a:t>
            </a:r>
            <a:endParaRPr dirty="0">
              <a:latin typeface="Corbel Light" panose="020B0303020204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Google Shape;95;p45">
            <a:extLst>
              <a:ext uri="{FF2B5EF4-FFF2-40B4-BE49-F238E27FC236}">
                <a16:creationId xmlns:a16="http://schemas.microsoft.com/office/drawing/2014/main" id="{90B35D0C-5E43-B904-5E7E-2766D600C2E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9412" b="14915"/>
          <a:stretch/>
        </p:blipFill>
        <p:spPr>
          <a:xfrm>
            <a:off x="1920307" y="508315"/>
            <a:ext cx="9841731" cy="44269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5646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oogle Shape;411;p52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412" name="Google Shape;412;p52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52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52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52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52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52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18" name="Google Shape;418;p52"/>
          <p:cNvPicPr preferRelativeResize="0"/>
          <p:nvPr/>
        </p:nvPicPr>
        <p:blipFill rotWithShape="1">
          <a:blip r:embed="rId3">
            <a:alphaModFix/>
          </a:blip>
          <a:srcRect t="10577" r="50751" b="10229"/>
          <a:stretch/>
        </p:blipFill>
        <p:spPr>
          <a:xfrm>
            <a:off x="876764" y="790653"/>
            <a:ext cx="10415381" cy="4839854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52"/>
          <p:cNvSpPr txBox="1"/>
          <p:nvPr/>
        </p:nvSpPr>
        <p:spPr>
          <a:xfrm>
            <a:off x="1072402" y="3522184"/>
            <a:ext cx="4912762" cy="584735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8A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Seleziona un AD straniera e un AD di </a:t>
            </a:r>
            <a:r>
              <a:rPr lang="it-IT" sz="1600" b="0" i="0" u="none" strike="noStrike" cap="none" dirty="0" err="1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UniMib</a:t>
            </a:r>
            <a:endParaRPr sz="16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Scendi nella pagina e seleziona «Associa»</a:t>
            </a:r>
            <a:endParaRPr sz="14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</p:txBody>
      </p:sp>
      <p:pic>
        <p:nvPicPr>
          <p:cNvPr id="420" name="Google Shape;420;p52"/>
          <p:cNvPicPr preferRelativeResize="0"/>
          <p:nvPr/>
        </p:nvPicPr>
        <p:blipFill rotWithShape="1">
          <a:blip r:embed="rId4">
            <a:alphaModFix/>
          </a:blip>
          <a:srcRect t="64698" r="51304" b="14170"/>
          <a:stretch/>
        </p:blipFill>
        <p:spPr>
          <a:xfrm>
            <a:off x="785090" y="5769263"/>
            <a:ext cx="10243127" cy="967509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2"/>
          <p:cNvSpPr/>
          <p:nvPr/>
        </p:nvSpPr>
        <p:spPr>
          <a:xfrm>
            <a:off x="5393347" y="1054801"/>
            <a:ext cx="415636" cy="3550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2" name="Google Shape;422;p52"/>
          <p:cNvCxnSpPr/>
          <p:nvPr/>
        </p:nvCxnSpPr>
        <p:spPr>
          <a:xfrm rot="10800000" flipH="1">
            <a:off x="2706777" y="1261342"/>
            <a:ext cx="2844278" cy="2340842"/>
          </a:xfrm>
          <a:prstGeom prst="straightConnector1">
            <a:avLst/>
          </a:prstGeom>
          <a:noFill/>
          <a:ln w="19050" cap="flat" cmpd="sng">
            <a:solidFill>
              <a:srgbClr val="8A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23" name="Google Shape;423;p52"/>
          <p:cNvSpPr/>
          <p:nvPr/>
        </p:nvSpPr>
        <p:spPr>
          <a:xfrm>
            <a:off x="974635" y="6288031"/>
            <a:ext cx="415636" cy="3550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52"/>
          <p:cNvSpPr/>
          <p:nvPr/>
        </p:nvSpPr>
        <p:spPr>
          <a:xfrm>
            <a:off x="10243128" y="5084908"/>
            <a:ext cx="415636" cy="3550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5" name="Google Shape;425;p52"/>
          <p:cNvCxnSpPr>
            <a:endCxn id="424" idx="1"/>
          </p:cNvCxnSpPr>
          <p:nvPr/>
        </p:nvCxnSpPr>
        <p:spPr>
          <a:xfrm>
            <a:off x="5273928" y="3722219"/>
            <a:ext cx="4969200" cy="1540200"/>
          </a:xfrm>
          <a:prstGeom prst="straightConnector1">
            <a:avLst/>
          </a:prstGeom>
          <a:noFill/>
          <a:ln w="19050" cap="flat" cmpd="sng">
            <a:solidFill>
              <a:srgbClr val="8A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6" name="Google Shape;426;p52"/>
          <p:cNvCxnSpPr/>
          <p:nvPr/>
        </p:nvCxnSpPr>
        <p:spPr>
          <a:xfrm flipH="1">
            <a:off x="1246910" y="4107874"/>
            <a:ext cx="3191576" cy="2309091"/>
          </a:xfrm>
          <a:prstGeom prst="straightConnector1">
            <a:avLst/>
          </a:prstGeom>
          <a:noFill/>
          <a:ln w="19050" cap="flat" cmpd="sng">
            <a:solidFill>
              <a:srgbClr val="8A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27" name="Google Shape;427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20</a:t>
            </a:fld>
            <a:endParaRPr/>
          </a:p>
        </p:txBody>
      </p:sp>
      <p:sp>
        <p:nvSpPr>
          <p:cNvPr id="428" name="Google Shape;428;p52"/>
          <p:cNvSpPr txBox="1"/>
          <p:nvPr/>
        </p:nvSpPr>
        <p:spPr>
          <a:xfrm>
            <a:off x="876764" y="294929"/>
            <a:ext cx="10515600" cy="590891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it-IT" sz="36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Vediamo come associare le AD</a:t>
            </a:r>
            <a:endParaRPr sz="3600" b="0" i="0" u="none" strike="noStrike" cap="none" dirty="0">
              <a:solidFill>
                <a:schemeClr val="lt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p53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435" name="Google Shape;435;p53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53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53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53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53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53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1" name="Google Shape;441;p53"/>
          <p:cNvSpPr/>
          <p:nvPr/>
        </p:nvSpPr>
        <p:spPr>
          <a:xfrm>
            <a:off x="905164" y="571972"/>
            <a:ext cx="10372436" cy="120032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Selezionando «Associa» ti comparirà la schermata di conferma; verifica che sia corretta la scelta che hai inserito e seleziona «Conferma Associazione» </a:t>
            </a:r>
            <a:endParaRPr sz="14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(o seleziona esci se hai sbagliato)</a:t>
            </a:r>
            <a:endParaRPr sz="24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42" name="Google Shape;442;p53"/>
          <p:cNvPicPr preferRelativeResize="0"/>
          <p:nvPr/>
        </p:nvPicPr>
        <p:blipFill rotWithShape="1">
          <a:blip r:embed="rId3">
            <a:alphaModFix/>
          </a:blip>
          <a:srcRect t="27788" r="50869" b="37522"/>
          <a:stretch/>
        </p:blipFill>
        <p:spPr>
          <a:xfrm>
            <a:off x="905164" y="1772301"/>
            <a:ext cx="10437091" cy="37407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3" name="Google Shape;443;p53"/>
          <p:cNvCxnSpPr/>
          <p:nvPr/>
        </p:nvCxnSpPr>
        <p:spPr>
          <a:xfrm flipH="1">
            <a:off x="1893455" y="1311022"/>
            <a:ext cx="5703867" cy="3020833"/>
          </a:xfrm>
          <a:prstGeom prst="straightConnector1">
            <a:avLst/>
          </a:prstGeom>
          <a:noFill/>
          <a:ln w="19050" cap="flat" cmpd="sng">
            <a:solidFill>
              <a:srgbClr val="8A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44" name="Google Shape;444;p53"/>
          <p:cNvSpPr/>
          <p:nvPr/>
        </p:nvSpPr>
        <p:spPr>
          <a:xfrm>
            <a:off x="905164" y="4435965"/>
            <a:ext cx="1657729" cy="463926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53"/>
          <p:cNvSpPr txBox="1"/>
          <p:nvPr/>
        </p:nvSpPr>
        <p:spPr>
          <a:xfrm>
            <a:off x="1043019" y="5263363"/>
            <a:ext cx="10515600" cy="1421887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it-IT" sz="24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RICORDATI!</a:t>
            </a:r>
            <a:endParaRPr sz="14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Ogni AD di Bicocca va associata singolarmente.</a:t>
            </a:r>
            <a:endParaRPr sz="14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Salvo nel caso che una AD di Bicocca venga associata a due AD straniere </a:t>
            </a:r>
            <a:endParaRPr sz="2400" b="0" i="0" u="none" strike="noStrike" cap="none" dirty="0">
              <a:solidFill>
                <a:schemeClr val="lt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oppure una AD straniera venga associata a due di Bicocca</a:t>
            </a:r>
            <a:endParaRPr sz="14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sym typeface="Arial"/>
            </a:endParaRPr>
          </a:p>
        </p:txBody>
      </p:sp>
      <p:sp>
        <p:nvSpPr>
          <p:cNvPr id="446" name="Google Shape;446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" name="Google Shape;452;p54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453" name="Google Shape;453;p54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54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54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54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54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54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9" name="Google Shape;459;p54"/>
          <p:cNvSpPr/>
          <p:nvPr/>
        </p:nvSpPr>
        <p:spPr>
          <a:xfrm>
            <a:off x="895927" y="313628"/>
            <a:ext cx="10723417" cy="830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Ripeti l’operazione, associando tutte le AD straniere che hai inserito. </a:t>
            </a:r>
            <a:endParaRPr sz="14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Nella pagina vedrai tutte le associazioni inserite numerate progressivamente</a:t>
            </a:r>
            <a:endParaRPr sz="20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60" name="Google Shape;460;p54"/>
          <p:cNvPicPr preferRelativeResize="0"/>
          <p:nvPr/>
        </p:nvPicPr>
        <p:blipFill rotWithShape="1">
          <a:blip r:embed="rId3">
            <a:alphaModFix/>
          </a:blip>
          <a:srcRect t="14024" r="50958" b="27445"/>
          <a:stretch/>
        </p:blipFill>
        <p:spPr>
          <a:xfrm>
            <a:off x="637311" y="1495473"/>
            <a:ext cx="10898907" cy="467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1" name="Google Shape;461;p54"/>
          <p:cNvCxnSpPr/>
          <p:nvPr/>
        </p:nvCxnSpPr>
        <p:spPr>
          <a:xfrm flipH="1">
            <a:off x="1976582" y="1134846"/>
            <a:ext cx="7045243" cy="1876209"/>
          </a:xfrm>
          <a:prstGeom prst="straightConnector1">
            <a:avLst/>
          </a:prstGeom>
          <a:noFill/>
          <a:ln w="19050" cap="flat" cmpd="sng">
            <a:solidFill>
              <a:srgbClr val="8A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62" name="Google Shape;462;p54"/>
          <p:cNvCxnSpPr/>
          <p:nvPr/>
        </p:nvCxnSpPr>
        <p:spPr>
          <a:xfrm flipH="1">
            <a:off x="1893455" y="1134846"/>
            <a:ext cx="7128370" cy="3945154"/>
          </a:xfrm>
          <a:prstGeom prst="straightConnector1">
            <a:avLst/>
          </a:prstGeom>
          <a:noFill/>
          <a:ln w="19050" cap="flat" cmpd="sng">
            <a:solidFill>
              <a:srgbClr val="8A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63" name="Google Shape;463;p54"/>
          <p:cNvCxnSpPr/>
          <p:nvPr/>
        </p:nvCxnSpPr>
        <p:spPr>
          <a:xfrm flipH="1">
            <a:off x="1893455" y="1144625"/>
            <a:ext cx="7140519" cy="2873193"/>
          </a:xfrm>
          <a:prstGeom prst="straightConnector1">
            <a:avLst/>
          </a:prstGeom>
          <a:noFill/>
          <a:ln w="19050" cap="flat" cmpd="sng">
            <a:solidFill>
              <a:srgbClr val="8A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64" name="Google Shape;464;p54"/>
          <p:cNvSpPr/>
          <p:nvPr/>
        </p:nvSpPr>
        <p:spPr>
          <a:xfrm>
            <a:off x="784806" y="1728551"/>
            <a:ext cx="961154" cy="397165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5" name="Google Shape;465;p54"/>
          <p:cNvCxnSpPr/>
          <p:nvPr/>
        </p:nvCxnSpPr>
        <p:spPr>
          <a:xfrm flipH="1">
            <a:off x="1976583" y="1134846"/>
            <a:ext cx="7057391" cy="860209"/>
          </a:xfrm>
          <a:prstGeom prst="straightConnector1">
            <a:avLst/>
          </a:prstGeom>
          <a:noFill/>
          <a:ln w="19050" cap="flat" cmpd="sng">
            <a:solidFill>
              <a:srgbClr val="8A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66" name="Google Shape;466;p54"/>
          <p:cNvSpPr/>
          <p:nvPr/>
        </p:nvSpPr>
        <p:spPr>
          <a:xfrm>
            <a:off x="784806" y="2755959"/>
            <a:ext cx="961154" cy="397165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54"/>
          <p:cNvSpPr/>
          <p:nvPr/>
        </p:nvSpPr>
        <p:spPr>
          <a:xfrm>
            <a:off x="784806" y="4869202"/>
            <a:ext cx="961154" cy="397165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54"/>
          <p:cNvSpPr/>
          <p:nvPr/>
        </p:nvSpPr>
        <p:spPr>
          <a:xfrm>
            <a:off x="784806" y="3819235"/>
            <a:ext cx="961154" cy="397165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" name="Google Shape;475;p55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476" name="Google Shape;476;p55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55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55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55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55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55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2" name="Google Shape;482;p55"/>
          <p:cNvSpPr/>
          <p:nvPr/>
        </p:nvSpPr>
        <p:spPr>
          <a:xfrm>
            <a:off x="784806" y="409585"/>
            <a:ext cx="10603346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Ecco come appaiono le associazioni multiple ammesse:</a:t>
            </a:r>
            <a:endParaRPr sz="24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83" name="Google Shape;483;p55"/>
          <p:cNvPicPr preferRelativeResize="0"/>
          <p:nvPr/>
        </p:nvPicPr>
        <p:blipFill rotWithShape="1">
          <a:blip r:embed="rId3">
            <a:alphaModFix/>
          </a:blip>
          <a:srcRect l="13775" t="57762" r="10624" b="15377"/>
          <a:stretch/>
        </p:blipFill>
        <p:spPr>
          <a:xfrm>
            <a:off x="784806" y="2226136"/>
            <a:ext cx="10834538" cy="2405727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55"/>
          <p:cNvSpPr/>
          <p:nvPr/>
        </p:nvSpPr>
        <p:spPr>
          <a:xfrm>
            <a:off x="895927" y="2364510"/>
            <a:ext cx="10603346" cy="997526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55"/>
          <p:cNvSpPr/>
          <p:nvPr/>
        </p:nvSpPr>
        <p:spPr>
          <a:xfrm>
            <a:off x="895927" y="3428999"/>
            <a:ext cx="10603346" cy="1131453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55"/>
          <p:cNvSpPr/>
          <p:nvPr/>
        </p:nvSpPr>
        <p:spPr>
          <a:xfrm>
            <a:off x="6086479" y="1448666"/>
            <a:ext cx="3131127" cy="837047"/>
          </a:xfrm>
          <a:prstGeom prst="downArrow">
            <a:avLst>
              <a:gd name="adj1" fmla="val 100000"/>
              <a:gd name="adj2" fmla="val 36759"/>
            </a:avLst>
          </a:prstGeom>
          <a:solidFill>
            <a:srgbClr val="FFC000"/>
          </a:solidFill>
          <a:ln w="25400" cap="flat" cmpd="sng">
            <a:solidFill>
              <a:srgbClr val="8A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Un AD </a:t>
            </a:r>
            <a:r>
              <a:rPr lang="it-IT" sz="1400" b="0" i="0" u="none" strike="noStrike" cap="none" dirty="0" err="1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UniMiB</a:t>
            </a:r>
            <a:r>
              <a:rPr lang="it-IT" sz="14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 per due AD straniere</a:t>
            </a:r>
            <a:endParaRPr sz="14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</p:txBody>
      </p:sp>
      <p:sp>
        <p:nvSpPr>
          <p:cNvPr id="487" name="Google Shape;487;p55"/>
          <p:cNvSpPr/>
          <p:nvPr/>
        </p:nvSpPr>
        <p:spPr>
          <a:xfrm>
            <a:off x="2198255" y="4627415"/>
            <a:ext cx="3999345" cy="868219"/>
          </a:xfrm>
          <a:prstGeom prst="upArrow">
            <a:avLst>
              <a:gd name="adj1" fmla="val 100000"/>
              <a:gd name="adj2" fmla="val 50000"/>
            </a:avLst>
          </a:prstGeom>
          <a:solidFill>
            <a:srgbClr val="FFC000"/>
          </a:solidFill>
          <a:ln w="25400" cap="flat" cmpd="sng">
            <a:solidFill>
              <a:srgbClr val="8A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Un AD straniera per due AD </a:t>
            </a:r>
            <a:r>
              <a:rPr lang="it-IT" sz="1400" b="0" i="0" u="none" strike="noStrike" cap="none" dirty="0" err="1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UniMiB</a:t>
            </a:r>
            <a:endParaRPr sz="14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</p:txBody>
      </p:sp>
      <p:sp>
        <p:nvSpPr>
          <p:cNvPr id="488" name="Google Shape;488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56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495" name="Google Shape;495;p56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56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56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56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56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56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1" name="Google Shape;501;p56"/>
          <p:cNvSpPr/>
          <p:nvPr/>
        </p:nvSpPr>
        <p:spPr>
          <a:xfrm>
            <a:off x="895928" y="313628"/>
            <a:ext cx="10372436" cy="646331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it-IT" sz="36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Vediamo l’esempio di un’associazione ERRATA</a:t>
            </a:r>
            <a:endParaRPr sz="3600" b="0" i="0" u="none" strike="noStrike" cap="none" dirty="0">
              <a:solidFill>
                <a:schemeClr val="lt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02" name="Google Shape;502;p56"/>
          <p:cNvPicPr preferRelativeResize="0"/>
          <p:nvPr/>
        </p:nvPicPr>
        <p:blipFill rotWithShape="1">
          <a:blip r:embed="rId3">
            <a:alphaModFix/>
          </a:blip>
          <a:srcRect l="12988" t="28580" r="11414" b="32361"/>
          <a:stretch/>
        </p:blipFill>
        <p:spPr>
          <a:xfrm>
            <a:off x="785092" y="959959"/>
            <a:ext cx="10224654" cy="5184576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56"/>
          <p:cNvSpPr/>
          <p:nvPr/>
        </p:nvSpPr>
        <p:spPr>
          <a:xfrm>
            <a:off x="4963114" y="1368152"/>
            <a:ext cx="2016224" cy="2060848"/>
          </a:xfrm>
          <a:prstGeom prst="mathMultiply">
            <a:avLst>
              <a:gd name="adj1" fmla="val 18277"/>
            </a:avLst>
          </a:prstGeom>
          <a:solidFill>
            <a:srgbClr val="8A0000"/>
          </a:solidFill>
          <a:ln>
            <a:noFill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56"/>
          <p:cNvSpPr txBox="1"/>
          <p:nvPr/>
        </p:nvSpPr>
        <p:spPr>
          <a:xfrm>
            <a:off x="2733964" y="5061527"/>
            <a:ext cx="8619836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In questo caso uno studente ha inserito tutti gli esami che vuol fare in un’unica associazione…</a:t>
            </a:r>
            <a:endParaRPr sz="14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Questo non è corretto e non è possibile procedere alla convalida delle AD.</a:t>
            </a:r>
            <a:endParaRPr sz="18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7" name="Google Shape;797;p67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798" name="Google Shape;798;p67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67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67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67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67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67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4" name="Google Shape;80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25</a:t>
            </a:fld>
            <a:endParaRPr/>
          </a:p>
        </p:txBody>
      </p:sp>
      <p:sp>
        <p:nvSpPr>
          <p:cNvPr id="805" name="Google Shape;805;p67"/>
          <p:cNvSpPr/>
          <p:nvPr/>
        </p:nvSpPr>
        <p:spPr>
          <a:xfrm>
            <a:off x="853544" y="221887"/>
            <a:ext cx="10741890" cy="584775"/>
          </a:xfrm>
          <a:prstGeom prst="rect">
            <a:avLst/>
          </a:prstGeom>
          <a:solidFill>
            <a:srgbClr val="8A0000"/>
          </a:solidFill>
          <a:ln w="9525" cap="flat" cmpd="sng">
            <a:solidFill>
              <a:srgbClr val="8A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Attività a scelta svolte in Erasmus</a:t>
            </a:r>
            <a:endParaRPr sz="3200" b="0" i="0" u="none" strike="noStrike" cap="none" dirty="0">
              <a:solidFill>
                <a:schemeClr val="lt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06" name="Google Shape;806;p67"/>
          <p:cNvSpPr txBox="1"/>
          <p:nvPr/>
        </p:nvSpPr>
        <p:spPr>
          <a:xfrm>
            <a:off x="982853" y="1688680"/>
            <a:ext cx="10483272" cy="3785652"/>
          </a:xfrm>
          <a:prstGeom prst="rect">
            <a:avLst/>
          </a:prstGeom>
          <a:noFill/>
          <a:ln w="9525" cap="flat" cmpd="sng">
            <a:solidFill>
              <a:srgbClr val="8A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 dirty="0">
                <a:solidFill>
                  <a:srgbClr val="00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Per ogni corso di laurea (triennale, magistrale, ciclo unico) sono previste delle attività a libera scelta dello studente (solitamente 12 cfu per la triennale; 8 cfu per la magistrale; 24 per i cicli unici).</a:t>
            </a:r>
            <a:endParaRPr sz="14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1" u="none" strike="noStrike" cap="none" dirty="0">
                <a:solidFill>
                  <a:srgbClr val="8A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Ti consigliamo di sostenere queste attività durante il tuo periodo Erasmus. </a:t>
            </a:r>
            <a:endParaRPr sz="14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Puoi sostituire le attività a libera scelta dello studente previste dal tuo Regolamento Didattico con delle AD sostenute in Erasmus.</a:t>
            </a:r>
            <a:endParaRPr sz="14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Vediamo come…..</a:t>
            </a:r>
            <a:endParaRPr sz="14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Google Shape;807;p67"/>
          <p:cNvSpPr txBox="1"/>
          <p:nvPr/>
        </p:nvSpPr>
        <p:spPr>
          <a:xfrm>
            <a:off x="1171044" y="2490671"/>
            <a:ext cx="10106890" cy="707886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Se non sai cosa sono le attività a libera scelta dello studente o non sai quanti cfu hai a disposizione </a:t>
            </a:r>
            <a:endParaRPr sz="2000" b="1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trovi le info nel tuo Regolamento Didattico all’articolo n.7 -Organizzazione del Corso</a:t>
            </a:r>
            <a:endParaRPr sz="14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3260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3" name="Google Shape;813;p68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814" name="Google Shape;814;p68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68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68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68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68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68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0" name="Google Shape;820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26</a:t>
            </a:fld>
            <a:endParaRPr/>
          </a:p>
        </p:txBody>
      </p:sp>
      <p:sp>
        <p:nvSpPr>
          <p:cNvPr id="821" name="Google Shape;821;p68"/>
          <p:cNvSpPr/>
          <p:nvPr/>
        </p:nvSpPr>
        <p:spPr>
          <a:xfrm>
            <a:off x="853544" y="283443"/>
            <a:ext cx="10741890" cy="584775"/>
          </a:xfrm>
          <a:prstGeom prst="rect">
            <a:avLst/>
          </a:prstGeom>
          <a:solidFill>
            <a:srgbClr val="8A0000"/>
          </a:solidFill>
          <a:ln w="9525" cap="flat" cmpd="sng">
            <a:solidFill>
              <a:srgbClr val="8A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Attività a scelta svolte in Erasmus</a:t>
            </a:r>
            <a:endParaRPr sz="3200" b="0" i="0" u="none" strike="noStrike" cap="none" dirty="0">
              <a:solidFill>
                <a:schemeClr val="lt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68"/>
          <p:cNvSpPr txBox="1"/>
          <p:nvPr/>
        </p:nvSpPr>
        <p:spPr>
          <a:xfrm>
            <a:off x="1034473" y="1320800"/>
            <a:ext cx="10483272" cy="4708981"/>
          </a:xfrm>
          <a:prstGeom prst="rect">
            <a:avLst/>
          </a:prstGeom>
          <a:noFill/>
          <a:ln w="9525" cap="flat" cmpd="sng">
            <a:solidFill>
              <a:srgbClr val="8A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1" u="none" strike="noStrike" cap="none" dirty="0">
              <a:solidFill>
                <a:srgbClr val="8A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 dirty="0">
                <a:solidFill>
                  <a:srgbClr val="8A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Per ogni corso di studio sono state create ad hoc per gli studenti Erasmus delle AD denominate</a:t>
            </a:r>
            <a:endParaRPr sz="14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 dirty="0">
                <a:solidFill>
                  <a:srgbClr val="8A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it-IT" sz="2000" b="1" i="1" u="sng" strike="noStrike" cap="none" dirty="0">
                <a:solidFill>
                  <a:srgbClr val="8A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«Attività a scelta svolte in Erasmus»</a:t>
            </a:r>
            <a:r>
              <a:rPr lang="it-IT" sz="2000" b="0" i="0" u="none" strike="noStrike" cap="none" dirty="0">
                <a:solidFill>
                  <a:srgbClr val="8A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. </a:t>
            </a:r>
            <a:endParaRPr sz="14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8A0000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 dirty="0">
                <a:solidFill>
                  <a:srgbClr val="00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Ogni corso di studio crea una o più di queste AD assegnandogli dei pesi in cfu diversi, possono esserci attività da 4 cfu; 8 cfu, 12 cfu, ecc. </a:t>
            </a:r>
            <a:endParaRPr sz="14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 dirty="0">
                <a:solidFill>
                  <a:srgbClr val="00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Gli studenti Erasmus possono utilizzare le </a:t>
            </a:r>
            <a:r>
              <a:rPr lang="it-IT" sz="2000" b="0" i="0" u="none" strike="noStrike" cap="none" dirty="0">
                <a:solidFill>
                  <a:srgbClr val="8A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it-IT" sz="2000" b="1" i="1" u="sng" strike="noStrike" cap="none" dirty="0">
                <a:solidFill>
                  <a:srgbClr val="8A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«Attività a scelta svolte in Erasmus»</a:t>
            </a:r>
            <a:r>
              <a:rPr lang="it-IT" sz="2000" b="0" i="0" u="none" strike="noStrike" cap="none" dirty="0">
                <a:solidFill>
                  <a:srgbClr val="8A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negli OLA per associare delle AD estere non facilmente riconducibili ad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AD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it-IT" sz="2000" b="0" i="0" u="none" strike="noStrike" cap="none" dirty="0" err="1">
                <a:solidFill>
                  <a:srgbClr val="00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UniMiB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. </a:t>
            </a:r>
            <a:r>
              <a:rPr lang="it-IT" sz="2000" b="1" i="0" u="none" strike="noStrike" cap="none" dirty="0">
                <a:solidFill>
                  <a:srgbClr val="C0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La somma dei cfu di queste AD che inserirai nel tuo OLA non deve MAI superare il numero massimo di cfu delle attività a libera scelta dello studente previste dal tuo regolamento didattico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(esempio: se il tuo regolamento didattico prevede 8 cfu di attività a libera scelta dello studente potrai inserire un AD da 8 cfu oppure due da 4 cfu.) L’utilizzo di queste AD deve comunque essere coerente con il tuo percorso di studio.</a:t>
            </a:r>
            <a:endParaRPr sz="14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5930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8" name="Google Shape;828;p69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829" name="Google Shape;829;p69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69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69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69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69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69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5" name="Google Shape;835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27</a:t>
            </a:fld>
            <a:endParaRPr/>
          </a:p>
        </p:txBody>
      </p:sp>
      <p:sp>
        <p:nvSpPr>
          <p:cNvPr id="836" name="Google Shape;836;p69"/>
          <p:cNvSpPr/>
          <p:nvPr/>
        </p:nvSpPr>
        <p:spPr>
          <a:xfrm>
            <a:off x="853544" y="283443"/>
            <a:ext cx="10741890" cy="584775"/>
          </a:xfrm>
          <a:prstGeom prst="rect">
            <a:avLst/>
          </a:prstGeom>
          <a:solidFill>
            <a:srgbClr val="8A0000"/>
          </a:solidFill>
          <a:ln w="9525" cap="flat" cmpd="sng">
            <a:solidFill>
              <a:srgbClr val="8A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Attività a scelta svolte in Erasmus</a:t>
            </a:r>
            <a:endParaRPr sz="3200" b="0" i="0" u="none" strike="noStrike" cap="none" dirty="0">
              <a:solidFill>
                <a:schemeClr val="lt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69"/>
          <p:cNvSpPr txBox="1"/>
          <p:nvPr/>
        </p:nvSpPr>
        <p:spPr>
          <a:xfrm>
            <a:off x="964380" y="1087252"/>
            <a:ext cx="10520218" cy="707886"/>
          </a:xfrm>
          <a:prstGeom prst="rect">
            <a:avLst/>
          </a:prstGeom>
          <a:noFill/>
          <a:ln w="9525" cap="flat" cmpd="sng">
            <a:solidFill>
              <a:srgbClr val="8A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 dirty="0">
                <a:solidFill>
                  <a:srgbClr val="00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Durante la presentazione del tuo OLA potrai inserire l’AD </a:t>
            </a:r>
            <a:r>
              <a:rPr lang="it-IT" sz="2000" b="0" i="0" u="none" strike="noStrike" cap="none" dirty="0">
                <a:solidFill>
                  <a:srgbClr val="8A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it-IT" sz="2000" b="1" i="1" u="sng" strike="noStrike" cap="none" dirty="0">
                <a:solidFill>
                  <a:srgbClr val="8A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«Attività a scelta svolte in Erasmus»</a:t>
            </a:r>
            <a:r>
              <a:rPr lang="it-IT" sz="2000" b="0" i="0" u="none" strike="noStrike" cap="none" dirty="0">
                <a:solidFill>
                  <a:srgbClr val="8A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 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utilizzando il comando  </a:t>
            </a:r>
            <a:r>
              <a:rPr lang="it-IT" sz="2000" b="0" i="0" u="none" strike="noStrike" cap="none" dirty="0">
                <a:solidFill>
                  <a:srgbClr val="8A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«Aggiungi Attività»</a:t>
            </a:r>
            <a:endParaRPr sz="20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838" name="Google Shape;838;p69"/>
          <p:cNvPicPr preferRelativeResize="0"/>
          <p:nvPr/>
        </p:nvPicPr>
        <p:blipFill rotWithShape="1">
          <a:blip r:embed="rId3">
            <a:alphaModFix/>
          </a:blip>
          <a:srcRect t="11287" r="50882" b="26740"/>
          <a:stretch/>
        </p:blipFill>
        <p:spPr>
          <a:xfrm>
            <a:off x="853544" y="2014172"/>
            <a:ext cx="10631054" cy="41215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9" name="Google Shape;839;p69"/>
          <p:cNvCxnSpPr/>
          <p:nvPr/>
        </p:nvCxnSpPr>
        <p:spPr>
          <a:xfrm>
            <a:off x="4313382" y="1717964"/>
            <a:ext cx="5634182" cy="3648363"/>
          </a:xfrm>
          <a:prstGeom prst="straightConnector1">
            <a:avLst/>
          </a:prstGeom>
          <a:noFill/>
          <a:ln w="19050" cap="flat" cmpd="sng">
            <a:solidFill>
              <a:srgbClr val="8A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40" name="Google Shape;840;p69"/>
          <p:cNvSpPr/>
          <p:nvPr/>
        </p:nvSpPr>
        <p:spPr>
          <a:xfrm>
            <a:off x="10066147" y="5338618"/>
            <a:ext cx="1287653" cy="396269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5570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oogle Shape;846;p70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847" name="Google Shape;847;p70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70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p70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70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70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70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53" name="Google Shape;853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28</a:t>
            </a:fld>
            <a:endParaRPr/>
          </a:p>
        </p:txBody>
      </p:sp>
      <p:sp>
        <p:nvSpPr>
          <p:cNvPr id="854" name="Google Shape;854;p70"/>
          <p:cNvSpPr/>
          <p:nvPr/>
        </p:nvSpPr>
        <p:spPr>
          <a:xfrm>
            <a:off x="853544" y="283443"/>
            <a:ext cx="10741890" cy="584775"/>
          </a:xfrm>
          <a:prstGeom prst="rect">
            <a:avLst/>
          </a:prstGeom>
          <a:solidFill>
            <a:srgbClr val="8A0000"/>
          </a:solidFill>
          <a:ln w="9525" cap="flat" cmpd="sng">
            <a:solidFill>
              <a:srgbClr val="8A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Attività a scelta svolte in Erasmus</a:t>
            </a:r>
            <a:endParaRPr sz="3200" b="0" i="0" u="none" strike="noStrike" cap="none" dirty="0">
              <a:solidFill>
                <a:schemeClr val="lt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855" name="Google Shape;855;p70"/>
          <p:cNvCxnSpPr/>
          <p:nvPr/>
        </p:nvCxnSpPr>
        <p:spPr>
          <a:xfrm>
            <a:off x="4313382" y="1717964"/>
            <a:ext cx="5634182" cy="3648363"/>
          </a:xfrm>
          <a:prstGeom prst="straightConnector1">
            <a:avLst/>
          </a:prstGeom>
          <a:noFill/>
          <a:ln w="19050" cap="flat" cmpd="sng">
            <a:solidFill>
              <a:srgbClr val="8A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856" name="Google Shape;856;p70"/>
          <p:cNvPicPr preferRelativeResize="0"/>
          <p:nvPr/>
        </p:nvPicPr>
        <p:blipFill rotWithShape="1">
          <a:blip r:embed="rId3">
            <a:alphaModFix/>
          </a:blip>
          <a:srcRect l="373" t="25231" r="50383" b="16783"/>
          <a:stretch/>
        </p:blipFill>
        <p:spPr>
          <a:xfrm>
            <a:off x="637309" y="1394692"/>
            <a:ext cx="11231418" cy="5463308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70"/>
          <p:cNvSpPr/>
          <p:nvPr/>
        </p:nvSpPr>
        <p:spPr>
          <a:xfrm>
            <a:off x="2555475" y="3746240"/>
            <a:ext cx="2321325" cy="493251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70"/>
          <p:cNvSpPr/>
          <p:nvPr/>
        </p:nvSpPr>
        <p:spPr>
          <a:xfrm>
            <a:off x="5337675" y="4239491"/>
            <a:ext cx="2669309" cy="7758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70"/>
          <p:cNvSpPr/>
          <p:nvPr/>
        </p:nvSpPr>
        <p:spPr>
          <a:xfrm>
            <a:off x="5084618" y="2475223"/>
            <a:ext cx="5232400" cy="3330847"/>
          </a:xfrm>
          <a:prstGeom prst="leftArrow">
            <a:avLst>
              <a:gd name="adj1" fmla="val 84472"/>
              <a:gd name="adj2" fmla="val 45286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Dalla tendina puoi vedere le AD </a:t>
            </a:r>
            <a:endParaRPr sz="14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i="1" u="none" strike="noStrike" cap="none" dirty="0">
                <a:solidFill>
                  <a:srgbClr val="C0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«Attività a scelta svolte in Erasmus» </a:t>
            </a:r>
            <a:endParaRPr sz="1400" i="0" u="none" strike="noStrike" cap="none" dirty="0">
              <a:solidFill>
                <a:srgbClr val="C00000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che hai a disposizione e scegliere quella che ti serve. Prosegui poi nelle associazioni come abbiamo visto nelle slide precedenti.</a:t>
            </a:r>
            <a:endParaRPr sz="20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0340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"/>
          <p:cNvGrpSpPr/>
          <p:nvPr/>
        </p:nvGrpSpPr>
        <p:grpSpPr>
          <a:xfrm>
            <a:off x="0" y="-17"/>
            <a:ext cx="539496" cy="6861175"/>
            <a:chOff x="0" y="1412875"/>
            <a:chExt cx="9144000" cy="108000"/>
          </a:xfrm>
        </p:grpSpPr>
        <p:sp>
          <p:nvSpPr>
            <p:cNvPr id="512" name="Google Shape;512;p2"/>
            <p:cNvSpPr/>
            <p:nvPr/>
          </p:nvSpPr>
          <p:spPr>
            <a:xfrm>
              <a:off x="0" y="1412875"/>
              <a:ext cx="91440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1042988" y="1412875"/>
              <a:ext cx="5049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1547813" y="1412875"/>
              <a:ext cx="5031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2051050" y="1412875"/>
              <a:ext cx="5049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2555875" y="1412875"/>
              <a:ext cx="5031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539750" y="1412875"/>
              <a:ext cx="5031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8" name="Google Shape;518;p2"/>
          <p:cNvSpPr/>
          <p:nvPr/>
        </p:nvSpPr>
        <p:spPr>
          <a:xfrm>
            <a:off x="867000" y="125575"/>
            <a:ext cx="10458000" cy="927600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Vediamo ora</a:t>
            </a:r>
            <a:r>
              <a:rPr lang="it-IT" sz="28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come inoltrare l’OLA per l’approvazione del Coordinatore - Inserimento dati del referente estero nell’OLA (1)</a:t>
            </a:r>
            <a:endParaRPr sz="2800" b="0" i="0" u="none" strike="noStrike" cap="none" dirty="0">
              <a:solidFill>
                <a:schemeClr val="lt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2"/>
          <p:cNvSpPr/>
          <p:nvPr/>
        </p:nvSpPr>
        <p:spPr>
          <a:xfrm>
            <a:off x="3364181" y="4739651"/>
            <a:ext cx="5058000" cy="1616700"/>
          </a:xfrm>
          <a:prstGeom prst="upArrow">
            <a:avLst>
              <a:gd name="adj1" fmla="val 100000"/>
              <a:gd name="adj2" fmla="val 28355"/>
            </a:avLst>
          </a:prstGeom>
          <a:solidFill>
            <a:srgbClr val="FFC000"/>
          </a:solidFill>
          <a:ln w="25400" cap="flat" cmpd="sng">
            <a:solidFill>
              <a:srgbClr val="8A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Prima di confermare definitivamente l’OLA devi </a:t>
            </a:r>
            <a:r>
              <a:rPr lang="it-IT" sz="1400" b="1" i="0" u="none" strike="noStrike" cap="none" dirty="0">
                <a:solidFill>
                  <a:srgbClr val="C00000"/>
                </a:solidFill>
                <a:latin typeface="Corbel Light" panose="020B0303020204020204" pitchFamily="34" charset="0"/>
                <a:sym typeface="Arial"/>
              </a:rPr>
              <a:t>inserire i dati del referente estero</a:t>
            </a:r>
            <a:r>
              <a:rPr lang="it-IT" sz="14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: Nome, Cognome, Indirizzo email. </a:t>
            </a:r>
            <a:r>
              <a:rPr lang="it-IT" sz="1400" b="1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Queste informazioni ti vengono fornite dalla meta estera.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1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UTILIZZA IL TASTO «GESTISCI REF. ESTERO»</a:t>
            </a:r>
            <a:br>
              <a:rPr lang="it-IT" sz="1400" b="1" i="0" u="none" strike="noStrike" cap="none" dirty="0">
                <a:solidFill>
                  <a:srgbClr val="2F5496"/>
                </a:solidFill>
                <a:latin typeface="Corbel Light" panose="020B0303020204020204" pitchFamily="34" charset="0"/>
                <a:sym typeface="Arial"/>
              </a:rPr>
            </a:br>
            <a:endParaRPr sz="1200" b="1" i="0" u="none" strike="noStrike" cap="none" dirty="0">
              <a:solidFill>
                <a:srgbClr val="2F5496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29</a:t>
            </a:fld>
            <a:endParaRPr/>
          </a:p>
        </p:txBody>
      </p:sp>
      <p:pic>
        <p:nvPicPr>
          <p:cNvPr id="521" name="Google Shape;52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3875" y="1153201"/>
            <a:ext cx="9738613" cy="3486424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2"/>
          <p:cNvSpPr/>
          <p:nvPr/>
        </p:nvSpPr>
        <p:spPr>
          <a:xfrm>
            <a:off x="6307744" y="4374551"/>
            <a:ext cx="918000" cy="365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5">
                <a:alpha val="48627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13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103" name="Google Shape;103;p13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3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3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9" name="Google Shape;10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6456" y="0"/>
            <a:ext cx="8957532" cy="6732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3"/>
          <p:cNvSpPr txBox="1"/>
          <p:nvPr/>
        </p:nvSpPr>
        <p:spPr>
          <a:xfrm>
            <a:off x="926874" y="401515"/>
            <a:ext cx="10515600" cy="590931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it-IT" sz="36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Che cos è l’Online Learning Agreement-OLA</a:t>
            </a:r>
            <a:endParaRPr sz="3600" b="0" i="0" u="none" strike="noStrike" cap="none" dirty="0">
              <a:solidFill>
                <a:schemeClr val="lt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3"/>
          <p:cNvSpPr txBox="1"/>
          <p:nvPr/>
        </p:nvSpPr>
        <p:spPr>
          <a:xfrm>
            <a:off x="926874" y="1393961"/>
            <a:ext cx="10990200" cy="48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it-IT" sz="1800" b="1" i="0" u="none" strike="noStrike" cap="none" dirty="0">
                <a:solidFill>
                  <a:srgbClr val="C0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L’OLA è il documento che attesta il piano di studio che gli studenti svolgeranno presso la Meta Erasmus.</a:t>
            </a:r>
            <a:endParaRPr sz="1400" b="1" i="0" u="none" strike="noStrike" cap="none" dirty="0">
              <a:solidFill>
                <a:srgbClr val="C00000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4000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sz="18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it-IT" sz="1800" b="1" i="0" u="none" strike="noStrike" cap="none" dirty="0">
                <a:solidFill>
                  <a:srgbClr val="C0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L’OLA è sempre da concordare prima dell’inizio del Programma 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con </a:t>
            </a:r>
            <a:r>
              <a:rPr lang="it-IT" sz="1800" b="1" i="0" u="none" strike="noStrike" cap="none" dirty="0">
                <a:solidFill>
                  <a:srgbClr val="7E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il Coordinatore Erasmus</a:t>
            </a:r>
            <a:r>
              <a:rPr lang="it-IT" sz="1800" b="0" i="0" u="none" strike="noStrike" cap="none" dirty="0">
                <a:solidFill>
                  <a:srgbClr val="7E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e deve essere approvato dalla Meta Erasmus. </a:t>
            </a:r>
            <a:endParaRPr sz="18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4000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sz="18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Nell’</a:t>
            </a:r>
            <a:r>
              <a:rPr lang="it-IT" sz="1800" b="1" i="0" u="none" strike="noStrike" cap="none" dirty="0">
                <a:solidFill>
                  <a:srgbClr val="8A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OLA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vanno indicati gli esami che si intende svolgere presso la meta estera e la loro associazione con quelli che verranno poi riconosciuti da Unimib. </a:t>
            </a:r>
            <a:r>
              <a:rPr lang="it-IT" sz="1800" b="1" i="0" u="none" strike="noStrike" cap="none" dirty="0">
                <a:solidFill>
                  <a:srgbClr val="C0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Non è possibile inserire moduli / integrazioni, ma solo esami interi</a:t>
            </a:r>
            <a:endParaRPr sz="1800" b="0" i="0" u="none" strike="noStrike" cap="none" dirty="0">
              <a:solidFill>
                <a:srgbClr val="C00000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4000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sz="18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Per ogni semestre di mobilità vanno inseriti nell’</a:t>
            </a:r>
            <a:r>
              <a:rPr lang="it-IT" sz="1800" b="1" i="0" u="none" strike="noStrike" cap="none" dirty="0">
                <a:solidFill>
                  <a:srgbClr val="7E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OLA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circa 30 cfu ovvero </a:t>
            </a:r>
            <a:r>
              <a:rPr lang="it-IT" sz="1800" b="1" i="0" u="none" strike="noStrike" cap="none" dirty="0">
                <a:solidFill>
                  <a:srgbClr val="C0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5 cfu per ogni mese di mobilità, il Coordinatore Erasmus</a:t>
            </a:r>
            <a:r>
              <a:rPr lang="it-IT" sz="1800" b="0" i="0" u="none" strike="noStrike" cap="none" dirty="0">
                <a:solidFill>
                  <a:srgbClr val="7E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può approvare un </a:t>
            </a:r>
            <a:r>
              <a:rPr lang="it-IT" sz="1800" b="1" i="0" u="none" strike="noStrike" cap="none" dirty="0">
                <a:solidFill>
                  <a:srgbClr val="7E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OLA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con un numero di crediti inferiore a 30 cfu/semestre, comunque non oltre il 20 %. </a:t>
            </a:r>
            <a:r>
              <a:rPr lang="it-IT" sz="1800" b="0" i="1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Attenzione! Alcune mete impongono un numero minimo e/o massimo di cfu da inserire nell’</a:t>
            </a:r>
            <a:r>
              <a:rPr lang="it-IT" sz="1800" b="1" i="1" u="none" strike="noStrike" cap="none" dirty="0">
                <a:solidFill>
                  <a:srgbClr val="7E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OLA</a:t>
            </a:r>
            <a:endParaRPr sz="1400" b="0" i="1" u="none" strike="noStrike" cap="none" dirty="0">
              <a:solidFill>
                <a:srgbClr val="000000"/>
              </a:solidFill>
              <a:latin typeface="Corbel Light" panose="020B0303020204020204" pitchFamily="34" charset="0"/>
              <a:sym typeface="Arial"/>
            </a:endParaRPr>
          </a:p>
          <a:p>
            <a:pPr marL="4000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endParaRPr sz="1800" b="1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E0000"/>
              </a:buClr>
              <a:buSzPts val="1800"/>
              <a:buFont typeface="Wingdings" panose="05000000000000000000" pitchFamily="2" charset="2"/>
              <a:buChar char="q"/>
            </a:pPr>
            <a:r>
              <a:rPr lang="it-IT" sz="1800" b="1" i="0" u="none" strike="noStrike" cap="none" dirty="0">
                <a:solidFill>
                  <a:srgbClr val="7E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Il numero totale dei cfu 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della Meta Erasmus e quelli di Unimib inseriti nell’OLA deve essere </a:t>
            </a:r>
            <a:r>
              <a:rPr lang="it-IT" sz="1800" b="1" i="0" u="none" strike="noStrike" cap="none" dirty="0">
                <a:solidFill>
                  <a:srgbClr val="C0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il più possibile equivalente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, il </a:t>
            </a:r>
            <a:r>
              <a:rPr lang="it-IT" sz="1800" b="1" i="0" u="none" strike="noStrike" cap="none" dirty="0">
                <a:solidFill>
                  <a:srgbClr val="7E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Coordinatore Erasmus 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può, valutato il contenuto dei programmi, approvare un OLA con rapporto lievemente differente, comunque non oltre il 5 %.</a:t>
            </a:r>
            <a:endParaRPr sz="14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" name="Google Shape;528;g29c5f9b24c2_0_0"/>
          <p:cNvGrpSpPr/>
          <p:nvPr/>
        </p:nvGrpSpPr>
        <p:grpSpPr>
          <a:xfrm>
            <a:off x="0" y="-17"/>
            <a:ext cx="539496" cy="6861175"/>
            <a:chOff x="0" y="1412875"/>
            <a:chExt cx="9144000" cy="108000"/>
          </a:xfrm>
        </p:grpSpPr>
        <p:sp>
          <p:nvSpPr>
            <p:cNvPr id="529" name="Google Shape;529;g29c5f9b24c2_0_0"/>
            <p:cNvSpPr/>
            <p:nvPr/>
          </p:nvSpPr>
          <p:spPr>
            <a:xfrm>
              <a:off x="0" y="1412875"/>
              <a:ext cx="91440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g29c5f9b24c2_0_0"/>
            <p:cNvSpPr/>
            <p:nvPr/>
          </p:nvSpPr>
          <p:spPr>
            <a:xfrm>
              <a:off x="1042988" y="1412875"/>
              <a:ext cx="5049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g29c5f9b24c2_0_0"/>
            <p:cNvSpPr/>
            <p:nvPr/>
          </p:nvSpPr>
          <p:spPr>
            <a:xfrm>
              <a:off x="1547813" y="1412875"/>
              <a:ext cx="5031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g29c5f9b24c2_0_0"/>
            <p:cNvSpPr/>
            <p:nvPr/>
          </p:nvSpPr>
          <p:spPr>
            <a:xfrm>
              <a:off x="2051050" y="1412875"/>
              <a:ext cx="5049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g29c5f9b24c2_0_0"/>
            <p:cNvSpPr/>
            <p:nvPr/>
          </p:nvSpPr>
          <p:spPr>
            <a:xfrm>
              <a:off x="2555875" y="1412875"/>
              <a:ext cx="5031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g29c5f9b24c2_0_0"/>
            <p:cNvSpPr/>
            <p:nvPr/>
          </p:nvSpPr>
          <p:spPr>
            <a:xfrm>
              <a:off x="539750" y="1412875"/>
              <a:ext cx="5031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5" name="Google Shape;535;g29c5f9b24c2_0_0"/>
          <p:cNvSpPr/>
          <p:nvPr/>
        </p:nvSpPr>
        <p:spPr>
          <a:xfrm>
            <a:off x="867000" y="125575"/>
            <a:ext cx="10458000" cy="1193100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Vediamo ora</a:t>
            </a:r>
            <a:r>
              <a:rPr lang="it-IT" sz="28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come inoltrare l’OLA per l’approvazione del Coordinatore – Inserimento dati del referente estero nell’OLA (2)</a:t>
            </a:r>
            <a:endParaRPr sz="2800" b="0" i="0" u="none" strike="noStrike" cap="none" dirty="0">
              <a:solidFill>
                <a:schemeClr val="lt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g29c5f9b24c2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30</a:t>
            </a:fld>
            <a:endParaRPr/>
          </a:p>
        </p:txBody>
      </p:sp>
      <p:pic>
        <p:nvPicPr>
          <p:cNvPr id="538" name="Google Shape;538;g29c5f9b24c2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8267" y="1572174"/>
            <a:ext cx="8705725" cy="3279127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g29c5f9b24c2_0_0"/>
          <p:cNvSpPr/>
          <p:nvPr/>
        </p:nvSpPr>
        <p:spPr>
          <a:xfrm>
            <a:off x="3903125" y="4561876"/>
            <a:ext cx="5058000" cy="1616700"/>
          </a:xfrm>
          <a:prstGeom prst="upArrow">
            <a:avLst>
              <a:gd name="adj1" fmla="val 100000"/>
              <a:gd name="adj2" fmla="val 28355"/>
            </a:avLst>
          </a:prstGeom>
          <a:solidFill>
            <a:srgbClr val="FFC000"/>
          </a:solidFill>
          <a:ln w="25400" cap="flat" cmpd="sng">
            <a:solidFill>
              <a:srgbClr val="8A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Inserisci qui i dati del referente estero che ti sono stati forniti dalla meta estera. </a:t>
            </a:r>
            <a:r>
              <a:rPr lang="it-IT" sz="1400" b="1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L’inserimento dei dati consente al sistema di inviare l’OLA correttamente alla persona di contatto</a:t>
            </a:r>
            <a:endParaRPr sz="16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>
          <a:extLst>
            <a:ext uri="{FF2B5EF4-FFF2-40B4-BE49-F238E27FC236}">
              <a16:creationId xmlns:a16="http://schemas.microsoft.com/office/drawing/2014/main" id="{D9987FA0-3875-843A-4690-45D0ABD15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" name="Google Shape;528;g29c5f9b24c2_0_0">
            <a:extLst>
              <a:ext uri="{FF2B5EF4-FFF2-40B4-BE49-F238E27FC236}">
                <a16:creationId xmlns:a16="http://schemas.microsoft.com/office/drawing/2014/main" id="{7F5DCD95-8B50-6041-BB58-00994176C614}"/>
              </a:ext>
            </a:extLst>
          </p:cNvPr>
          <p:cNvGrpSpPr/>
          <p:nvPr/>
        </p:nvGrpSpPr>
        <p:grpSpPr>
          <a:xfrm>
            <a:off x="0" y="-17"/>
            <a:ext cx="539496" cy="6861175"/>
            <a:chOff x="0" y="1412875"/>
            <a:chExt cx="9144000" cy="108000"/>
          </a:xfrm>
        </p:grpSpPr>
        <p:sp>
          <p:nvSpPr>
            <p:cNvPr id="529" name="Google Shape;529;g29c5f9b24c2_0_0">
              <a:extLst>
                <a:ext uri="{FF2B5EF4-FFF2-40B4-BE49-F238E27FC236}">
                  <a16:creationId xmlns:a16="http://schemas.microsoft.com/office/drawing/2014/main" id="{8BDA67A5-CC3C-83AD-BD83-C80CAC317E10}"/>
                </a:ext>
              </a:extLst>
            </p:cNvPr>
            <p:cNvSpPr/>
            <p:nvPr/>
          </p:nvSpPr>
          <p:spPr>
            <a:xfrm>
              <a:off x="0" y="1412875"/>
              <a:ext cx="91440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g29c5f9b24c2_0_0">
              <a:extLst>
                <a:ext uri="{FF2B5EF4-FFF2-40B4-BE49-F238E27FC236}">
                  <a16:creationId xmlns:a16="http://schemas.microsoft.com/office/drawing/2014/main" id="{A8E7FF7F-6E2C-A5C5-D2E9-ACAF40B0F280}"/>
                </a:ext>
              </a:extLst>
            </p:cNvPr>
            <p:cNvSpPr/>
            <p:nvPr/>
          </p:nvSpPr>
          <p:spPr>
            <a:xfrm>
              <a:off x="1042988" y="1412875"/>
              <a:ext cx="5049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g29c5f9b24c2_0_0">
              <a:extLst>
                <a:ext uri="{FF2B5EF4-FFF2-40B4-BE49-F238E27FC236}">
                  <a16:creationId xmlns:a16="http://schemas.microsoft.com/office/drawing/2014/main" id="{9924A225-ED8B-7E81-E61E-08FFF1DC52BA}"/>
                </a:ext>
              </a:extLst>
            </p:cNvPr>
            <p:cNvSpPr/>
            <p:nvPr/>
          </p:nvSpPr>
          <p:spPr>
            <a:xfrm>
              <a:off x="1547813" y="1412875"/>
              <a:ext cx="5031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g29c5f9b24c2_0_0">
              <a:extLst>
                <a:ext uri="{FF2B5EF4-FFF2-40B4-BE49-F238E27FC236}">
                  <a16:creationId xmlns:a16="http://schemas.microsoft.com/office/drawing/2014/main" id="{DABA2D83-593C-3A47-C227-B5631F2A5599}"/>
                </a:ext>
              </a:extLst>
            </p:cNvPr>
            <p:cNvSpPr/>
            <p:nvPr/>
          </p:nvSpPr>
          <p:spPr>
            <a:xfrm>
              <a:off x="2051050" y="1412875"/>
              <a:ext cx="5049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g29c5f9b24c2_0_0">
              <a:extLst>
                <a:ext uri="{FF2B5EF4-FFF2-40B4-BE49-F238E27FC236}">
                  <a16:creationId xmlns:a16="http://schemas.microsoft.com/office/drawing/2014/main" id="{CF24222B-657D-6B91-9EB3-DE3D638FA55E}"/>
                </a:ext>
              </a:extLst>
            </p:cNvPr>
            <p:cNvSpPr/>
            <p:nvPr/>
          </p:nvSpPr>
          <p:spPr>
            <a:xfrm>
              <a:off x="2555875" y="1412875"/>
              <a:ext cx="5031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g29c5f9b24c2_0_0">
              <a:extLst>
                <a:ext uri="{FF2B5EF4-FFF2-40B4-BE49-F238E27FC236}">
                  <a16:creationId xmlns:a16="http://schemas.microsoft.com/office/drawing/2014/main" id="{AA2FE8C6-0D09-6C02-C120-AF9979FAE934}"/>
                </a:ext>
              </a:extLst>
            </p:cNvPr>
            <p:cNvSpPr/>
            <p:nvPr/>
          </p:nvSpPr>
          <p:spPr>
            <a:xfrm>
              <a:off x="539750" y="1412875"/>
              <a:ext cx="5031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5" name="Google Shape;535;g29c5f9b24c2_0_0">
            <a:extLst>
              <a:ext uri="{FF2B5EF4-FFF2-40B4-BE49-F238E27FC236}">
                <a16:creationId xmlns:a16="http://schemas.microsoft.com/office/drawing/2014/main" id="{28036990-346C-C08C-89BB-D6E968107115}"/>
              </a:ext>
            </a:extLst>
          </p:cNvPr>
          <p:cNvSpPr/>
          <p:nvPr/>
        </p:nvSpPr>
        <p:spPr>
          <a:xfrm>
            <a:off x="867000" y="125575"/>
            <a:ext cx="10458000" cy="1193100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Vediamo ora</a:t>
            </a:r>
            <a:r>
              <a:rPr lang="it-IT" sz="28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come inoltrare l’OLA per l’approvazione del Coordinatore – </a:t>
            </a:r>
            <a:r>
              <a:rPr lang="it-IT" sz="2800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Modifica</a:t>
            </a:r>
            <a:r>
              <a:rPr lang="it-IT" sz="28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dati del referente estero nell’OLA (3)</a:t>
            </a:r>
            <a:endParaRPr sz="2800" b="0" i="0" u="none" strike="noStrike" cap="none" dirty="0">
              <a:solidFill>
                <a:schemeClr val="lt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g29c5f9b24c2_0_0">
            <a:extLst>
              <a:ext uri="{FF2B5EF4-FFF2-40B4-BE49-F238E27FC236}">
                <a16:creationId xmlns:a16="http://schemas.microsoft.com/office/drawing/2014/main" id="{C7582B70-8BC7-2261-537F-9512CEC952D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31</a:t>
            </a:fld>
            <a:endParaRPr/>
          </a:p>
        </p:txBody>
      </p:sp>
      <p:pic>
        <p:nvPicPr>
          <p:cNvPr id="538" name="Google Shape;538;g29c5f9b24c2_0_0">
            <a:extLst>
              <a:ext uri="{FF2B5EF4-FFF2-40B4-BE49-F238E27FC236}">
                <a16:creationId xmlns:a16="http://schemas.microsoft.com/office/drawing/2014/main" id="{2ED70D2F-C2DF-0B75-5FE4-50F42344554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9940" y="2114734"/>
            <a:ext cx="8705725" cy="3279127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g29c5f9b24c2_0_0">
            <a:extLst>
              <a:ext uri="{FF2B5EF4-FFF2-40B4-BE49-F238E27FC236}">
                <a16:creationId xmlns:a16="http://schemas.microsoft.com/office/drawing/2014/main" id="{753BF6F4-B987-EFDF-60F6-28A54AD005D5}"/>
              </a:ext>
            </a:extLst>
          </p:cNvPr>
          <p:cNvSpPr/>
          <p:nvPr/>
        </p:nvSpPr>
        <p:spPr>
          <a:xfrm>
            <a:off x="4466543" y="4876690"/>
            <a:ext cx="5058000" cy="998415"/>
          </a:xfrm>
          <a:prstGeom prst="upArrow">
            <a:avLst>
              <a:gd name="adj1" fmla="val 100000"/>
              <a:gd name="adj2" fmla="val 28355"/>
            </a:avLst>
          </a:prstGeom>
          <a:solidFill>
            <a:srgbClr val="FFC000"/>
          </a:solidFill>
          <a:ln w="25400" cap="flat" cmpd="sng">
            <a:solidFill>
              <a:srgbClr val="8A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1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Cancella i dati errati ed inserisci qui i dati aggiornati del referente estero che ti sono stati forniti dalla meta estera. </a:t>
            </a:r>
            <a:endParaRPr sz="14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A40D7F2-9AC3-5BB9-81B8-922F3B8EC2F6}"/>
              </a:ext>
            </a:extLst>
          </p:cNvPr>
          <p:cNvSpPr/>
          <p:nvPr/>
        </p:nvSpPr>
        <p:spPr>
          <a:xfrm>
            <a:off x="1659995" y="1426859"/>
            <a:ext cx="9218133" cy="5357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Corbel Light" panose="020B0303020204020204" pitchFamily="34" charset="0"/>
              </a:rPr>
              <a:t>Se la meta estera ti comunica che il loro referente è cambiato, devi aggiornarlo per  consentire l’approvazione dell’OLA. </a:t>
            </a:r>
          </a:p>
          <a:p>
            <a:pPr algn="ctr"/>
            <a:r>
              <a:rPr lang="it-IT" b="1" dirty="0">
                <a:solidFill>
                  <a:schemeClr val="tx1"/>
                </a:solidFill>
                <a:latin typeface="Corbel Light" panose="020B0303020204020204" pitchFamily="34" charset="0"/>
              </a:rPr>
              <a:t>Premi il tasto «Gestisci </a:t>
            </a:r>
            <a:r>
              <a:rPr lang="it-IT" b="1" dirty="0" err="1">
                <a:solidFill>
                  <a:schemeClr val="tx1"/>
                </a:solidFill>
                <a:latin typeface="Corbel Light" panose="020B0303020204020204" pitchFamily="34" charset="0"/>
              </a:rPr>
              <a:t>ref.straniero</a:t>
            </a:r>
            <a:r>
              <a:rPr lang="it-IT" b="1" dirty="0">
                <a:solidFill>
                  <a:schemeClr val="tx1"/>
                </a:solidFill>
                <a:latin typeface="Corbel Light" panose="020B0303020204020204" pitchFamily="34" charset="0"/>
              </a:rPr>
              <a:t>», cancella i dati precedentemente inseriti, scrivi quelli corretti  e conferma.</a:t>
            </a:r>
          </a:p>
        </p:txBody>
      </p:sp>
    </p:spTree>
    <p:extLst>
      <p:ext uri="{BB962C8B-B14F-4D97-AF65-F5344CB8AC3E}">
        <p14:creationId xmlns:p14="http://schemas.microsoft.com/office/powerpoint/2010/main" val="1353607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" name="Google Shape;544;p57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545" name="Google Shape;545;p57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57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57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57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57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57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1" name="Google Shape;551;p57"/>
          <p:cNvSpPr/>
          <p:nvPr/>
        </p:nvSpPr>
        <p:spPr>
          <a:xfrm>
            <a:off x="895928" y="313628"/>
            <a:ext cx="10741890" cy="1015622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0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Vediamo ora come inoltrare l’OLA per l’approvazione del Coordinatore - Inserimento livello linguistico</a:t>
            </a:r>
            <a:endParaRPr sz="3000" b="0" i="0" u="none" strike="noStrike" cap="none" dirty="0">
              <a:solidFill>
                <a:schemeClr val="lt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52" name="Google Shape;552;p57"/>
          <p:cNvPicPr preferRelativeResize="0"/>
          <p:nvPr/>
        </p:nvPicPr>
        <p:blipFill rotWithShape="1">
          <a:blip r:embed="rId3">
            <a:alphaModFix/>
          </a:blip>
          <a:srcRect t="24346" r="51650" b="17189"/>
          <a:stretch/>
        </p:blipFill>
        <p:spPr>
          <a:xfrm>
            <a:off x="895928" y="1681018"/>
            <a:ext cx="10575636" cy="3925453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57"/>
          <p:cNvSpPr/>
          <p:nvPr/>
        </p:nvSpPr>
        <p:spPr>
          <a:xfrm>
            <a:off x="2765425" y="3201265"/>
            <a:ext cx="6622473" cy="2780146"/>
          </a:xfrm>
          <a:prstGeom prst="upArrow">
            <a:avLst>
              <a:gd name="adj1" fmla="val 100000"/>
              <a:gd name="adj2" fmla="val 28355"/>
            </a:avLst>
          </a:prstGeom>
          <a:solidFill>
            <a:srgbClr val="FFC000"/>
          </a:solidFill>
          <a:ln w="25400" cap="flat" cmpd="sng">
            <a:solidFill>
              <a:srgbClr val="8A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Prima di confermare definitivamente l’OLA </a:t>
            </a:r>
            <a:r>
              <a:rPr lang="it-IT" sz="1600" b="1" i="0" u="none" strike="noStrike" cap="none" dirty="0">
                <a:solidFill>
                  <a:srgbClr val="C00000"/>
                </a:solidFill>
                <a:latin typeface="Corbel Light" panose="020B0303020204020204" pitchFamily="34" charset="0"/>
                <a:sym typeface="Arial"/>
              </a:rPr>
              <a:t>devi </a:t>
            </a:r>
            <a:r>
              <a:rPr lang="it-IT" sz="1600" b="1" dirty="0">
                <a:solidFill>
                  <a:srgbClr val="C00000"/>
                </a:solidFill>
                <a:latin typeface="Corbel Light" panose="020B0303020204020204" pitchFamily="34" charset="0"/>
              </a:rPr>
              <a:t>autocertificare il</a:t>
            </a:r>
            <a:r>
              <a:rPr lang="it-IT" sz="1600" b="1" i="0" u="none" strike="noStrike" cap="none" dirty="0">
                <a:solidFill>
                  <a:srgbClr val="C00000"/>
                </a:solidFill>
                <a:latin typeface="Corbel Light" panose="020B0303020204020204" pitchFamily="34" charset="0"/>
                <a:sym typeface="Arial"/>
              </a:rPr>
              <a:t> livello di conoscenza linguistica</a:t>
            </a:r>
            <a:r>
              <a:rPr lang="it-IT" sz="16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.</a:t>
            </a:r>
            <a:endParaRPr sz="14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NON ti è richiesto di inserire in allegato una certificazione.</a:t>
            </a:r>
            <a:endParaRPr sz="14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Devi solamente selezionare il livello di lingua che devi avere per essere accettato dalla meta estera.</a:t>
            </a:r>
            <a:endParaRPr sz="14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32</a:t>
            </a:fld>
            <a:endParaRPr/>
          </a:p>
        </p:txBody>
      </p:sp>
      <p:sp>
        <p:nvSpPr>
          <p:cNvPr id="2" name="Rettangolo arrotondato 1"/>
          <p:cNvSpPr/>
          <p:nvPr/>
        </p:nvSpPr>
        <p:spPr>
          <a:xfrm>
            <a:off x="895928" y="1681018"/>
            <a:ext cx="10575636" cy="1233632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0" name="Google Shape;560;p58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561" name="Google Shape;561;p58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58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58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58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58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58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67" name="Google Shape;567;p58"/>
          <p:cNvPicPr preferRelativeResize="0"/>
          <p:nvPr/>
        </p:nvPicPr>
        <p:blipFill rotWithShape="1">
          <a:blip r:embed="rId3">
            <a:alphaModFix/>
          </a:blip>
          <a:srcRect t="24346" r="51650" b="17189"/>
          <a:stretch/>
        </p:blipFill>
        <p:spPr>
          <a:xfrm>
            <a:off x="858983" y="2098386"/>
            <a:ext cx="10575636" cy="4257964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33</a:t>
            </a:fld>
            <a:endParaRPr/>
          </a:p>
        </p:txBody>
      </p:sp>
      <p:sp>
        <p:nvSpPr>
          <p:cNvPr id="569" name="Google Shape;569;p58"/>
          <p:cNvSpPr/>
          <p:nvPr/>
        </p:nvSpPr>
        <p:spPr>
          <a:xfrm>
            <a:off x="2412999" y="314037"/>
            <a:ext cx="8328900" cy="3214200"/>
          </a:xfrm>
          <a:prstGeom prst="downArrow">
            <a:avLst>
              <a:gd name="adj1" fmla="val 100000"/>
              <a:gd name="adj2" fmla="val 37345"/>
            </a:avLst>
          </a:prstGeom>
          <a:solidFill>
            <a:srgbClr val="FFC000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Verificato di aver inserito tutte le associazioni correttamente e dopo aver autocertificato la lingua sei pronto per inoltrare l’OLA per l’approvazione.</a:t>
            </a:r>
            <a:endParaRPr sz="14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Se hai necessità puoi </a:t>
            </a:r>
            <a:r>
              <a:rPr lang="it-IT" sz="1600" b="1" i="0" u="none" strike="noStrike" cap="none" dirty="0">
                <a:solidFill>
                  <a:srgbClr val="C00000"/>
                </a:solidFill>
                <a:latin typeface="Corbel Light" panose="020B0303020204020204" pitchFamily="34" charset="0"/>
                <a:sym typeface="Arial"/>
              </a:rPr>
              <a:t>inserire delle note per il tuo docente </a:t>
            </a:r>
            <a:r>
              <a:rPr lang="it-IT" sz="16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nello spazio apposito (utilizza la lingua inglese di modo che anche i Coordinatori esteri possano capire).</a:t>
            </a:r>
            <a:endParaRPr sz="14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 dirty="0">
                <a:solidFill>
                  <a:srgbClr val="C00000"/>
                </a:solidFill>
                <a:latin typeface="Corbel Light" panose="020B0303020204020204" pitchFamily="34" charset="0"/>
                <a:sym typeface="Arial"/>
              </a:rPr>
              <a:t>Seleziona infine «Conferma Learning Agreement»</a:t>
            </a:r>
            <a:endParaRPr sz="1400" b="1" i="0" u="none" strike="noStrike" cap="none" dirty="0">
              <a:solidFill>
                <a:srgbClr val="C00000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</p:txBody>
      </p:sp>
      <p:cxnSp>
        <p:nvCxnSpPr>
          <p:cNvPr id="570" name="Google Shape;570;p58"/>
          <p:cNvCxnSpPr/>
          <p:nvPr/>
        </p:nvCxnSpPr>
        <p:spPr>
          <a:xfrm flipH="1">
            <a:off x="3020291" y="1403927"/>
            <a:ext cx="193964" cy="2419928"/>
          </a:xfrm>
          <a:prstGeom prst="straightConnector1">
            <a:avLst/>
          </a:prstGeom>
          <a:noFill/>
          <a:ln w="19050" cap="flat" cmpd="sng">
            <a:solidFill>
              <a:srgbClr val="8A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71" name="Google Shape;571;p58"/>
          <p:cNvSpPr/>
          <p:nvPr/>
        </p:nvSpPr>
        <p:spPr>
          <a:xfrm>
            <a:off x="995888" y="5726545"/>
            <a:ext cx="1340912" cy="378691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2" name="Google Shape;572;p58"/>
          <p:cNvCxnSpPr/>
          <p:nvPr/>
        </p:nvCxnSpPr>
        <p:spPr>
          <a:xfrm flipH="1">
            <a:off x="2152073" y="2170545"/>
            <a:ext cx="4701310" cy="3556000"/>
          </a:xfrm>
          <a:prstGeom prst="straightConnector1">
            <a:avLst/>
          </a:prstGeom>
          <a:noFill/>
          <a:ln w="19050" cap="flat" cmpd="sng">
            <a:solidFill>
              <a:srgbClr val="8A000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59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579" name="Google Shape;579;p59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59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59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59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59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59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5" name="Google Shape;585;p59"/>
          <p:cNvSpPr/>
          <p:nvPr/>
        </p:nvSpPr>
        <p:spPr>
          <a:xfrm>
            <a:off x="853544" y="283443"/>
            <a:ext cx="10741890" cy="70788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Dopo la conferma nella pagina riassuntiva, puoi vedere se </a:t>
            </a:r>
            <a:r>
              <a:rPr lang="it-IT" sz="2000" b="1" i="0" u="none" strike="noStrike" cap="none" dirty="0">
                <a:solidFill>
                  <a:srgbClr val="C0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la tua meta è  collegata a EWP </a:t>
            </a:r>
            <a:endParaRPr sz="1400" b="1" i="0" u="none" strike="noStrike" cap="none" dirty="0">
              <a:solidFill>
                <a:srgbClr val="C00000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e lo stato del tuo OLA che ora è </a:t>
            </a:r>
            <a:r>
              <a:rPr lang="it-IT" sz="2000" b="1" i="0" u="none" strike="noStrike" cap="none" dirty="0">
                <a:solidFill>
                  <a:srgbClr val="C0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«Presentato» 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e in valutazione a uno dei Coordinatori</a:t>
            </a:r>
            <a:endParaRPr sz="20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34</a:t>
            </a:fld>
            <a:endParaRPr/>
          </a:p>
        </p:txBody>
      </p:sp>
      <p:pic>
        <p:nvPicPr>
          <p:cNvPr id="587" name="Google Shape;587;p59"/>
          <p:cNvPicPr preferRelativeResize="0"/>
          <p:nvPr/>
        </p:nvPicPr>
        <p:blipFill rotWithShape="1">
          <a:blip r:embed="rId3">
            <a:alphaModFix/>
          </a:blip>
          <a:srcRect t="21078" r="50353" b="6814"/>
          <a:stretch/>
        </p:blipFill>
        <p:spPr>
          <a:xfrm>
            <a:off x="853544" y="1658694"/>
            <a:ext cx="10913171" cy="457970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59"/>
          <p:cNvSpPr/>
          <p:nvPr/>
        </p:nvSpPr>
        <p:spPr>
          <a:xfrm>
            <a:off x="969818" y="1948873"/>
            <a:ext cx="1828800" cy="166254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59"/>
          <p:cNvSpPr/>
          <p:nvPr/>
        </p:nvSpPr>
        <p:spPr>
          <a:xfrm>
            <a:off x="7486073" y="2747818"/>
            <a:ext cx="1828800" cy="166254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59"/>
          <p:cNvSpPr/>
          <p:nvPr/>
        </p:nvSpPr>
        <p:spPr>
          <a:xfrm>
            <a:off x="6310129" y="4125001"/>
            <a:ext cx="2568119" cy="103135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59"/>
          <p:cNvSpPr/>
          <p:nvPr/>
        </p:nvSpPr>
        <p:spPr>
          <a:xfrm>
            <a:off x="6224489" y="3879273"/>
            <a:ext cx="2069766" cy="212435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59"/>
          <p:cNvSpPr/>
          <p:nvPr/>
        </p:nvSpPr>
        <p:spPr>
          <a:xfrm>
            <a:off x="5209309" y="1658694"/>
            <a:ext cx="2276763" cy="38254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3" name="Google Shape;593;p59"/>
          <p:cNvCxnSpPr/>
          <p:nvPr/>
        </p:nvCxnSpPr>
        <p:spPr>
          <a:xfrm>
            <a:off x="4417351" y="991329"/>
            <a:ext cx="1807138" cy="2883639"/>
          </a:xfrm>
          <a:prstGeom prst="straightConnector1">
            <a:avLst/>
          </a:prstGeom>
          <a:noFill/>
          <a:ln w="19050" cap="flat" cmpd="sng">
            <a:solidFill>
              <a:srgbClr val="8A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94" name="Google Shape;594;p59"/>
          <p:cNvCxnSpPr/>
          <p:nvPr/>
        </p:nvCxnSpPr>
        <p:spPr>
          <a:xfrm flipH="1">
            <a:off x="7456185" y="637386"/>
            <a:ext cx="3045561" cy="1212579"/>
          </a:xfrm>
          <a:prstGeom prst="straightConnector1">
            <a:avLst/>
          </a:prstGeom>
          <a:noFill/>
          <a:ln w="19050" cap="flat" cmpd="sng">
            <a:solidFill>
              <a:srgbClr val="8A000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oogle Shape;600;p60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601" name="Google Shape;601;p60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60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60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60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60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60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7" name="Google Shape;607;p60"/>
          <p:cNvSpPr/>
          <p:nvPr/>
        </p:nvSpPr>
        <p:spPr>
          <a:xfrm>
            <a:off x="853544" y="283443"/>
            <a:ext cx="10741890" cy="52322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it-IT" sz="2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Scendendo nella pagina troverai i seguenti comandi:</a:t>
            </a:r>
            <a:endParaRPr sz="28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35</a:t>
            </a:fld>
            <a:endParaRPr/>
          </a:p>
        </p:txBody>
      </p:sp>
      <p:pic>
        <p:nvPicPr>
          <p:cNvPr id="609" name="Google Shape;609;p60"/>
          <p:cNvPicPr preferRelativeResize="0"/>
          <p:nvPr/>
        </p:nvPicPr>
        <p:blipFill rotWithShape="1">
          <a:blip r:embed="rId3">
            <a:alphaModFix/>
          </a:blip>
          <a:srcRect l="14692" t="91837" r="65905" b="4673"/>
          <a:stretch/>
        </p:blipFill>
        <p:spPr>
          <a:xfrm>
            <a:off x="720437" y="1129317"/>
            <a:ext cx="9357014" cy="1306600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60"/>
          <p:cNvSpPr/>
          <p:nvPr/>
        </p:nvSpPr>
        <p:spPr>
          <a:xfrm>
            <a:off x="720436" y="2607069"/>
            <a:ext cx="2687782" cy="2393555"/>
          </a:xfrm>
          <a:prstGeom prst="upArrow">
            <a:avLst>
              <a:gd name="adj1" fmla="val 100000"/>
              <a:gd name="adj2" fmla="val 28277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400" b="1" i="0" u="sng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NON</a:t>
            </a:r>
            <a:r>
              <a:rPr lang="it-IT" sz="16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 selezionare fino all’approvazione/ rifiuto dell’OLA da parte del Coordinatore!</a:t>
            </a:r>
            <a:endParaRPr sz="16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In caso contrario il flusso si interrompe e rimane bloccato.</a:t>
            </a:r>
            <a:endParaRPr sz="16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</p:txBody>
      </p:sp>
      <p:sp>
        <p:nvSpPr>
          <p:cNvPr id="611" name="Google Shape;611;p60"/>
          <p:cNvSpPr/>
          <p:nvPr/>
        </p:nvSpPr>
        <p:spPr>
          <a:xfrm>
            <a:off x="3783651" y="2607070"/>
            <a:ext cx="2687782" cy="2393554"/>
          </a:xfrm>
          <a:prstGeom prst="upArrow">
            <a:avLst>
              <a:gd name="adj1" fmla="val 100000"/>
              <a:gd name="adj2" fmla="val 28277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400" b="1" i="0" u="sng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NON</a:t>
            </a:r>
            <a:r>
              <a:rPr lang="it-IT" sz="16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 selezionare questi due comandi fino all’approvazione dell’OLA da parte del Coordinatore!</a:t>
            </a:r>
            <a:endParaRPr sz="16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La stampa che viene restituita NON è valida per l’invio alla meta estera.</a:t>
            </a:r>
            <a:endParaRPr sz="16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</p:txBody>
      </p:sp>
      <p:sp>
        <p:nvSpPr>
          <p:cNvPr id="612" name="Google Shape;612;p60"/>
          <p:cNvSpPr/>
          <p:nvPr/>
        </p:nvSpPr>
        <p:spPr>
          <a:xfrm>
            <a:off x="6922398" y="2608029"/>
            <a:ext cx="2687782" cy="2392595"/>
          </a:xfrm>
          <a:prstGeom prst="upArrow">
            <a:avLst>
              <a:gd name="adj1" fmla="val 100000"/>
              <a:gd name="adj2" fmla="val 28277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80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Selezionare solo se hai già presentato almeno un OLA. Restituisce le versioni pregresse</a:t>
            </a:r>
            <a:endParaRPr sz="180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</p:txBody>
      </p:sp>
      <p:sp>
        <p:nvSpPr>
          <p:cNvPr id="613" name="Google Shape;613;p60"/>
          <p:cNvSpPr/>
          <p:nvPr/>
        </p:nvSpPr>
        <p:spPr>
          <a:xfrm>
            <a:off x="10272736" y="1256668"/>
            <a:ext cx="1551709" cy="1357747"/>
          </a:xfrm>
          <a:prstGeom prst="leftArrow">
            <a:avLst>
              <a:gd name="adj1" fmla="val 97619"/>
              <a:gd name="adj2" fmla="val 31633"/>
            </a:avLst>
          </a:prstGeom>
          <a:solidFill>
            <a:srgbClr val="FFC000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Selezionare per uscire dalla pagina</a:t>
            </a:r>
            <a:endParaRPr sz="14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"/>
          <p:cNvSpPr txBox="1">
            <a:spLocks noGrp="1"/>
          </p:cNvSpPr>
          <p:nvPr>
            <p:ph type="title"/>
          </p:nvPr>
        </p:nvSpPr>
        <p:spPr>
          <a:xfrm>
            <a:off x="791850" y="1039700"/>
            <a:ext cx="10515600" cy="55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dirty="0">
              <a:solidFill>
                <a:srgbClr val="222222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800" b="1" dirty="0">
                <a:solidFill>
                  <a:srgbClr val="222222"/>
                </a:solidFill>
                <a:highlight>
                  <a:srgbClr val="F5F5F5"/>
                </a:highlight>
                <a:latin typeface="Corbel Light" panose="020B0303020204020204" pitchFamily="34" charset="0"/>
                <a:ea typeface="Verdana"/>
                <a:cs typeface="Verdana"/>
                <a:sym typeface="Verdana"/>
              </a:rPr>
              <a:t>DOPO AVER CONFERMATO LA PRESENTAZIONE DELL’OLA premi il tasto </a:t>
            </a:r>
            <a:r>
              <a:rPr lang="it-IT" sz="1800" b="1" dirty="0" err="1">
                <a:solidFill>
                  <a:srgbClr val="2F5496"/>
                </a:solidFill>
                <a:highlight>
                  <a:srgbClr val="F5F5F5"/>
                </a:highlight>
                <a:latin typeface="Corbel Light" panose="020B0303020204020204" pitchFamily="34" charset="0"/>
                <a:ea typeface="Verdana"/>
                <a:cs typeface="Verdana"/>
                <a:sym typeface="Verdana"/>
              </a:rPr>
              <a:t>Check</a:t>
            </a:r>
            <a:r>
              <a:rPr lang="it-IT" sz="1800" b="1" dirty="0">
                <a:solidFill>
                  <a:srgbClr val="2F5496"/>
                </a:solidFill>
                <a:highlight>
                  <a:srgbClr val="F5F5F5"/>
                </a:highlight>
                <a:latin typeface="Corbel Light" panose="020B0303020204020204" pitchFamily="34" charset="0"/>
                <a:ea typeface="Verdana"/>
                <a:cs typeface="Verdana"/>
                <a:sym typeface="Verdana"/>
              </a:rPr>
              <a:t> </a:t>
            </a:r>
            <a:r>
              <a:rPr lang="it-IT" sz="1800" b="1" dirty="0" err="1">
                <a:solidFill>
                  <a:srgbClr val="2F5496"/>
                </a:solidFill>
                <a:highlight>
                  <a:srgbClr val="F5F5F5"/>
                </a:highlight>
                <a:latin typeface="Corbel Light" panose="020B0303020204020204" pitchFamily="34" charset="0"/>
                <a:ea typeface="Verdana"/>
                <a:cs typeface="Verdana"/>
                <a:sym typeface="Verdana"/>
              </a:rPr>
              <a:t>Pre</a:t>
            </a:r>
            <a:r>
              <a:rPr lang="it-IT" sz="1800" b="1" dirty="0">
                <a:solidFill>
                  <a:srgbClr val="2F5496"/>
                </a:solidFill>
                <a:highlight>
                  <a:srgbClr val="F5F5F5"/>
                </a:highlight>
                <a:latin typeface="Corbel Light" panose="020B0303020204020204" pitchFamily="34" charset="0"/>
                <a:ea typeface="Verdana"/>
                <a:cs typeface="Verdana"/>
                <a:sym typeface="Verdana"/>
              </a:rPr>
              <a:t> Invio EWP</a:t>
            </a:r>
            <a:r>
              <a:rPr lang="it-IT" sz="1400" b="1" dirty="0">
                <a:solidFill>
                  <a:srgbClr val="222222"/>
                </a:solidFill>
                <a:highlight>
                  <a:srgbClr val="F5F5F5"/>
                </a:highlight>
                <a:latin typeface="Corbel Light" panose="020B0303020204020204" pitchFamily="34" charset="0"/>
                <a:ea typeface="Verdana"/>
                <a:cs typeface="Verdana"/>
                <a:sym typeface="Verdana"/>
              </a:rPr>
              <a:t>: </a:t>
            </a:r>
            <a:r>
              <a:rPr lang="it-IT" sz="2000" dirty="0">
                <a:solidFill>
                  <a:srgbClr val="222222"/>
                </a:solidFill>
                <a:highlight>
                  <a:srgbClr val="F5F5F5"/>
                </a:highlight>
                <a:latin typeface="Corbel Light" panose="020B0303020204020204" pitchFamily="34" charset="0"/>
                <a:ea typeface="Verdana"/>
                <a:cs typeface="Verdana"/>
                <a:sym typeface="Verdana"/>
              </a:rPr>
              <a:t>il pulsante è visibile nella pagina di dettaglio dell'OLA </a:t>
            </a:r>
            <a:r>
              <a:rPr lang="it-IT" sz="2000" u="sng" dirty="0" err="1">
                <a:solidFill>
                  <a:srgbClr val="222222"/>
                </a:solidFill>
                <a:highlight>
                  <a:srgbClr val="F5F5F5"/>
                </a:highlight>
                <a:latin typeface="Corbel Light" panose="020B0303020204020204" pitchFamily="34" charset="0"/>
                <a:ea typeface="Verdana"/>
                <a:cs typeface="Verdana"/>
                <a:sym typeface="Verdana"/>
              </a:rPr>
              <a:t>finchè</a:t>
            </a:r>
            <a:r>
              <a:rPr lang="it-IT" sz="2000" u="sng" dirty="0">
                <a:solidFill>
                  <a:srgbClr val="222222"/>
                </a:solidFill>
                <a:highlight>
                  <a:srgbClr val="F5F5F5"/>
                </a:highlight>
                <a:latin typeface="Corbel Light" panose="020B0303020204020204" pitchFamily="34" charset="0"/>
                <a:ea typeface="Verdana"/>
                <a:cs typeface="Verdana"/>
                <a:sym typeface="Verdana"/>
              </a:rPr>
              <a:t> l'OLA è in stato “Presentato”</a:t>
            </a:r>
            <a:r>
              <a:rPr lang="it-IT" sz="2000" dirty="0">
                <a:solidFill>
                  <a:srgbClr val="222222"/>
                </a:solidFill>
                <a:highlight>
                  <a:srgbClr val="F5F5F5"/>
                </a:highlight>
                <a:latin typeface="Corbel Light" panose="020B0303020204020204" pitchFamily="34" charset="0"/>
                <a:ea typeface="Verdana"/>
                <a:cs typeface="Verdana"/>
                <a:sym typeface="Verdana"/>
              </a:rPr>
              <a:t>. In caso di mancanza di dati (ad es.: il referente estero) sarà mostrato un messaggio che li elenca: </a:t>
            </a:r>
            <a:r>
              <a:rPr lang="it-IT" sz="2000" u="sng" dirty="0">
                <a:solidFill>
                  <a:srgbClr val="222222"/>
                </a:solidFill>
                <a:highlight>
                  <a:srgbClr val="F5F5F5"/>
                </a:highlight>
                <a:latin typeface="Corbel Light" panose="020B0303020204020204" pitchFamily="34" charset="0"/>
                <a:ea typeface="Verdana"/>
                <a:cs typeface="Verdana"/>
                <a:sym typeface="Verdana"/>
              </a:rPr>
              <a:t>in questa fase hai la possibilità di presentare un nuovo OLA in sostituzione del precedente prima che il Coordinatore </a:t>
            </a:r>
            <a:r>
              <a:rPr lang="it-IT" sz="2000" u="sng" dirty="0" err="1">
                <a:solidFill>
                  <a:srgbClr val="222222"/>
                </a:solidFill>
                <a:highlight>
                  <a:srgbClr val="F5F5F5"/>
                </a:highlight>
                <a:latin typeface="Corbel Light" panose="020B0303020204020204" pitchFamily="34" charset="0"/>
                <a:ea typeface="Verdana"/>
                <a:cs typeface="Verdana"/>
                <a:sym typeface="Verdana"/>
              </a:rPr>
              <a:t>UniMiB</a:t>
            </a:r>
            <a:r>
              <a:rPr lang="it-IT" sz="2000" u="sng" dirty="0">
                <a:solidFill>
                  <a:srgbClr val="222222"/>
                </a:solidFill>
                <a:highlight>
                  <a:srgbClr val="F5F5F5"/>
                </a:highlight>
                <a:latin typeface="Corbel Light" panose="020B0303020204020204" pitchFamily="34" charset="0"/>
                <a:ea typeface="Verdana"/>
                <a:cs typeface="Verdana"/>
                <a:sym typeface="Verdana"/>
              </a:rPr>
              <a:t> approvi il learning </a:t>
            </a:r>
            <a:r>
              <a:rPr lang="it-IT" sz="2000" u="sng" dirty="0" err="1">
                <a:solidFill>
                  <a:srgbClr val="222222"/>
                </a:solidFill>
                <a:highlight>
                  <a:srgbClr val="F5F5F5"/>
                </a:highlight>
                <a:latin typeface="Corbel Light" panose="020B0303020204020204" pitchFamily="34" charset="0"/>
                <a:ea typeface="Verdana"/>
                <a:cs typeface="Verdana"/>
                <a:sym typeface="Verdana"/>
              </a:rPr>
              <a:t>agreement</a:t>
            </a:r>
            <a:r>
              <a:rPr lang="it-IT" sz="2000" dirty="0">
                <a:solidFill>
                  <a:srgbClr val="222222"/>
                </a:solidFill>
                <a:highlight>
                  <a:srgbClr val="F5F5F5"/>
                </a:highlight>
                <a:latin typeface="Corbel Light" panose="020B0303020204020204" pitchFamily="34" charset="0"/>
                <a:ea typeface="Verdana"/>
                <a:cs typeface="Verdana"/>
                <a:sym typeface="Verdana"/>
              </a:rPr>
              <a:t>. </a:t>
            </a:r>
            <a:r>
              <a:rPr lang="it-IT" sz="1400" dirty="0">
                <a:solidFill>
                  <a:srgbClr val="222222"/>
                </a:solidFill>
                <a:highlight>
                  <a:srgbClr val="F5F5F5"/>
                </a:highlight>
                <a:latin typeface="Corbel Light" panose="020B0303020204020204" pitchFamily="34" charset="0"/>
                <a:ea typeface="Verdana"/>
                <a:cs typeface="Verdana"/>
                <a:sym typeface="Verdana"/>
              </a:rPr>
              <a:t> </a:t>
            </a:r>
            <a:br>
              <a:rPr lang="it-IT" sz="1100" dirty="0">
                <a:solidFill>
                  <a:srgbClr val="222222"/>
                </a:solidFill>
                <a:highlight>
                  <a:srgbClr val="F5F5F5"/>
                </a:highlight>
                <a:latin typeface="Verdana"/>
                <a:ea typeface="Verdana"/>
                <a:cs typeface="Verdana"/>
                <a:sym typeface="Verdana"/>
              </a:rPr>
            </a:br>
            <a:endParaRPr sz="1100" b="1" dirty="0">
              <a:solidFill>
                <a:srgbClr val="222222"/>
              </a:solidFill>
              <a:highlight>
                <a:srgbClr val="F5F5F5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dirty="0">
              <a:solidFill>
                <a:srgbClr val="222222"/>
              </a:solidFill>
              <a:highlight>
                <a:srgbClr val="F5F5F5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it-IT" sz="1100" b="1" dirty="0">
                <a:solidFill>
                  <a:srgbClr val="222222"/>
                </a:solidFill>
                <a:highlight>
                  <a:srgbClr val="F5F5F5"/>
                </a:highlight>
                <a:latin typeface="Verdana"/>
                <a:ea typeface="Verdana"/>
                <a:cs typeface="Verdana"/>
                <a:sym typeface="Verdana"/>
              </a:rPr>
            </a:br>
            <a:br>
              <a:rPr lang="it-IT" sz="1100" b="1" dirty="0">
                <a:solidFill>
                  <a:srgbClr val="222222"/>
                </a:solidFill>
                <a:highlight>
                  <a:srgbClr val="F5F5F5"/>
                </a:highlight>
                <a:latin typeface="Verdana"/>
                <a:ea typeface="Verdana"/>
                <a:cs typeface="Verdana"/>
                <a:sym typeface="Verdana"/>
              </a:rPr>
            </a:br>
            <a:br>
              <a:rPr lang="it-IT" sz="1100" b="1" dirty="0">
                <a:solidFill>
                  <a:srgbClr val="222222"/>
                </a:solidFill>
                <a:highlight>
                  <a:srgbClr val="F5F5F5"/>
                </a:highlight>
                <a:latin typeface="Verdana"/>
                <a:ea typeface="Verdana"/>
                <a:cs typeface="Verdana"/>
                <a:sym typeface="Verdana"/>
              </a:rPr>
            </a:br>
            <a:br>
              <a:rPr lang="it-IT" sz="1100" b="1" dirty="0">
                <a:solidFill>
                  <a:srgbClr val="222222"/>
                </a:solidFill>
                <a:highlight>
                  <a:srgbClr val="F5F5F5"/>
                </a:highlight>
                <a:latin typeface="Verdana"/>
                <a:ea typeface="Verdana"/>
                <a:cs typeface="Verdana"/>
                <a:sym typeface="Verdana"/>
              </a:rPr>
            </a:br>
            <a:br>
              <a:rPr lang="it-IT" sz="1100" b="1" dirty="0">
                <a:solidFill>
                  <a:srgbClr val="222222"/>
                </a:solidFill>
                <a:highlight>
                  <a:srgbClr val="F5F5F5"/>
                </a:highlight>
                <a:latin typeface="Verdana"/>
                <a:ea typeface="Verdana"/>
                <a:cs typeface="Verdana"/>
                <a:sym typeface="Verdana"/>
              </a:rPr>
            </a:br>
            <a:br>
              <a:rPr lang="it-IT" sz="1100" b="1" dirty="0">
                <a:solidFill>
                  <a:srgbClr val="222222"/>
                </a:solidFill>
                <a:highlight>
                  <a:srgbClr val="F5F5F5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it-IT" sz="1100" b="1" dirty="0">
                <a:solidFill>
                  <a:srgbClr val="222222"/>
                </a:solidFill>
                <a:highlight>
                  <a:srgbClr val="F5F5F5"/>
                </a:highlight>
                <a:latin typeface="Verdana"/>
                <a:ea typeface="Verdana"/>
                <a:cs typeface="Verdana"/>
                <a:sym typeface="Verdana"/>
              </a:rPr>
              <a:t>Esempio di dato mancante da correggere:</a:t>
            </a:r>
            <a:endParaRPr sz="1000" dirty="0">
              <a:solidFill>
                <a:srgbClr val="222222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222222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dirty="0">
              <a:solidFill>
                <a:srgbClr val="222222"/>
              </a:solidFill>
              <a:highlight>
                <a:srgbClr val="F5F5F5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 dirty="0"/>
          </a:p>
        </p:txBody>
      </p:sp>
      <p:sp>
        <p:nvSpPr>
          <p:cNvPr id="619" name="Google Shape;619;p3"/>
          <p:cNvSpPr/>
          <p:nvPr/>
        </p:nvSpPr>
        <p:spPr>
          <a:xfrm>
            <a:off x="895925" y="313627"/>
            <a:ext cx="10741800" cy="526200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0" i="0" u="none" strike="noStrike" cap="none" dirty="0" err="1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Check</a:t>
            </a:r>
            <a:r>
              <a:rPr lang="it-IT" sz="32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it-IT" sz="3200" b="0" i="0" u="none" strike="noStrike" cap="none" dirty="0" err="1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Pre</a:t>
            </a:r>
            <a:r>
              <a:rPr lang="it-IT" sz="32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Invio EWP</a:t>
            </a:r>
            <a:endParaRPr sz="3200" b="0" i="0" u="none" strike="noStrike" cap="none" dirty="0">
              <a:solidFill>
                <a:schemeClr val="lt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20" name="Google Shape;62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850" y="3990713"/>
            <a:ext cx="9563100" cy="58102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3"/>
          <p:cNvSpPr/>
          <p:nvPr/>
        </p:nvSpPr>
        <p:spPr>
          <a:xfrm rot="5400000">
            <a:off x="3299881" y="3181013"/>
            <a:ext cx="659700" cy="959700"/>
          </a:xfrm>
          <a:prstGeom prst="homePlate">
            <a:avLst>
              <a:gd name="adj" fmla="val 50000"/>
            </a:avLst>
          </a:prstGeom>
          <a:solidFill>
            <a:srgbClr val="FFC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99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2" name="Google Shape;62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5925" y="5023469"/>
            <a:ext cx="5924550" cy="10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"/>
          <p:cNvGrpSpPr/>
          <p:nvPr/>
        </p:nvGrpSpPr>
        <p:grpSpPr>
          <a:xfrm>
            <a:off x="2451" y="0"/>
            <a:ext cx="1456894" cy="6858000"/>
            <a:chOff x="0" y="1412875"/>
            <a:chExt cx="9144000" cy="107950"/>
          </a:xfrm>
        </p:grpSpPr>
        <p:sp>
          <p:nvSpPr>
            <p:cNvPr id="89" name="Google Shape;89;p1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" name="Google Shape;96;p1"/>
          <p:cNvSpPr/>
          <p:nvPr/>
        </p:nvSpPr>
        <p:spPr>
          <a:xfrm>
            <a:off x="429962" y="508315"/>
            <a:ext cx="1453109" cy="1530697"/>
          </a:xfrm>
          <a:prstGeom prst="flowChartAlternateProcess">
            <a:avLst/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565" y="622129"/>
            <a:ext cx="1212156" cy="130306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"/>
          <p:cNvSpPr/>
          <p:nvPr/>
        </p:nvSpPr>
        <p:spPr>
          <a:xfrm>
            <a:off x="9927771" y="330926"/>
            <a:ext cx="1820092" cy="38668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"/>
          <p:cNvSpPr txBox="1"/>
          <p:nvPr/>
        </p:nvSpPr>
        <p:spPr>
          <a:xfrm>
            <a:off x="1920307" y="4976074"/>
            <a:ext cx="9841731" cy="1015622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ndara"/>
                <a:cs typeface="Calibri Light" panose="020F0302020204030204" pitchFamily="34" charset="0"/>
                <a:sym typeface="Candara"/>
              </a:rPr>
              <a:t>Valutazione dell’OLA del tuo Coordinatore</a:t>
            </a:r>
            <a:endParaRPr dirty="0">
              <a:latin typeface="Corbel Light" panose="020B0303020204020204" pitchFamily="34" charset="0"/>
              <a:cs typeface="Calibri Light" panose="020F03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lt1"/>
                </a:solidFill>
                <a:latin typeface="Corbel Light" panose="020B0303020204020204" pitchFamily="34" charset="0"/>
                <a:cs typeface="Calibri Light" panose="020F0302020204030204" pitchFamily="34" charset="0"/>
                <a:sym typeface="Candara"/>
              </a:rPr>
              <a:t>III parte</a:t>
            </a:r>
            <a:endParaRPr dirty="0">
              <a:latin typeface="Corbel Light" panose="020B0303020204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Google Shape;95;p45">
            <a:extLst>
              <a:ext uri="{FF2B5EF4-FFF2-40B4-BE49-F238E27FC236}">
                <a16:creationId xmlns:a16="http://schemas.microsoft.com/office/drawing/2014/main" id="{90B35D0C-5E43-B904-5E7E-2766D600C2E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9412" b="14915"/>
          <a:stretch/>
        </p:blipFill>
        <p:spPr>
          <a:xfrm>
            <a:off x="1920307" y="508315"/>
            <a:ext cx="9841731" cy="44269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8828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8" name="Google Shape;628;p61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629" name="Google Shape;629;p61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61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61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61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61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61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5" name="Google Shape;635;p61"/>
          <p:cNvSpPr/>
          <p:nvPr/>
        </p:nvSpPr>
        <p:spPr>
          <a:xfrm>
            <a:off x="853544" y="283443"/>
            <a:ext cx="10741890" cy="523220"/>
          </a:xfrm>
          <a:prstGeom prst="rect">
            <a:avLst/>
          </a:prstGeom>
          <a:solidFill>
            <a:srgbClr val="8A0000"/>
          </a:solidFill>
          <a:ln w="9525" cap="flat" cmpd="sng">
            <a:solidFill>
              <a:srgbClr val="8A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Vediamo la valutazione del Coordinatore: OLA respinto</a:t>
            </a:r>
            <a:endParaRPr sz="2800" b="0" i="0" u="none" strike="noStrike" cap="none" dirty="0">
              <a:solidFill>
                <a:schemeClr val="lt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38</a:t>
            </a:fld>
            <a:endParaRPr/>
          </a:p>
        </p:txBody>
      </p:sp>
      <p:sp>
        <p:nvSpPr>
          <p:cNvPr id="637" name="Google Shape;637;p61"/>
          <p:cNvSpPr/>
          <p:nvPr/>
        </p:nvSpPr>
        <p:spPr>
          <a:xfrm>
            <a:off x="853544" y="1040090"/>
            <a:ext cx="10653325" cy="121358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Le Segreterie Online invieranno una mail automatica al tuo Coordinatore Erasmus che potrà APPROVARE o RESPINGERE la tua proposta.  Quando il Coordinatore approverà o respingerà il tuo OLA riceverai una mail automatica; vediamo come procedere</a:t>
            </a:r>
            <a:r>
              <a:rPr lang="it-IT" sz="11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.</a:t>
            </a:r>
            <a:endParaRPr sz="11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38" name="Google Shape;638;p61"/>
          <p:cNvPicPr preferRelativeResize="0"/>
          <p:nvPr/>
        </p:nvPicPr>
        <p:blipFill rotWithShape="1">
          <a:blip r:embed="rId3">
            <a:alphaModFix/>
          </a:blip>
          <a:srcRect t="67878" r="51324" b="4086"/>
          <a:stretch/>
        </p:blipFill>
        <p:spPr>
          <a:xfrm>
            <a:off x="667177" y="2714162"/>
            <a:ext cx="10839692" cy="3371273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61"/>
          <p:cNvSpPr/>
          <p:nvPr/>
        </p:nvSpPr>
        <p:spPr>
          <a:xfrm>
            <a:off x="2966582" y="2562225"/>
            <a:ext cx="5495637" cy="1804719"/>
          </a:xfrm>
          <a:prstGeom prst="downArrow">
            <a:avLst>
              <a:gd name="adj1" fmla="val 100000"/>
              <a:gd name="adj2" fmla="val 35329"/>
            </a:avLst>
          </a:prstGeom>
          <a:solidFill>
            <a:srgbClr val="FFC000"/>
          </a:solidFill>
          <a:ln w="25400" cap="flat" cmpd="sng">
            <a:solidFill>
              <a:srgbClr val="8A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80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Se il tuo OLA viene respinto troverai nel box «Note del Docente» le indicazioni da seguire.</a:t>
            </a:r>
            <a:endParaRPr sz="180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80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sym typeface="Arial"/>
              </a:rPr>
              <a:t>Segui le indicazioni e seleziona «Nuovo Learning Agreement» per ripresentare l’OLA</a:t>
            </a:r>
            <a:endParaRPr sz="180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</p:txBody>
      </p:sp>
      <p:cxnSp>
        <p:nvCxnSpPr>
          <p:cNvPr id="640" name="Google Shape;640;p61"/>
          <p:cNvCxnSpPr/>
          <p:nvPr/>
        </p:nvCxnSpPr>
        <p:spPr>
          <a:xfrm rot="-5400000" flipH="1">
            <a:off x="8000285" y="3506643"/>
            <a:ext cx="1220700" cy="565800"/>
          </a:xfrm>
          <a:prstGeom prst="bentConnector3">
            <a:avLst>
              <a:gd name="adj1" fmla="val 57"/>
            </a:avLst>
          </a:prstGeom>
          <a:noFill/>
          <a:ln w="19050" cap="flat" cmpd="sng">
            <a:solidFill>
              <a:srgbClr val="8A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41" name="Google Shape;641;p61"/>
          <p:cNvSpPr/>
          <p:nvPr/>
        </p:nvSpPr>
        <p:spPr>
          <a:xfrm>
            <a:off x="4008582" y="5615709"/>
            <a:ext cx="1191491" cy="469726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42" name="Google Shape;642;p61"/>
          <p:cNvCxnSpPr/>
          <p:nvPr/>
        </p:nvCxnSpPr>
        <p:spPr>
          <a:xfrm flipH="1">
            <a:off x="4775200" y="3700682"/>
            <a:ext cx="2290619" cy="1915027"/>
          </a:xfrm>
          <a:prstGeom prst="straightConnector1">
            <a:avLst/>
          </a:prstGeom>
          <a:noFill/>
          <a:ln w="19050" cap="flat" cmpd="sng">
            <a:solidFill>
              <a:srgbClr val="8A000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8" name="Google Shape;648;p62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649" name="Google Shape;649;p62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62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62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62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62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62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5" name="Google Shape;655;p62"/>
          <p:cNvSpPr/>
          <p:nvPr/>
        </p:nvSpPr>
        <p:spPr>
          <a:xfrm>
            <a:off x="853544" y="283443"/>
            <a:ext cx="10741890" cy="523220"/>
          </a:xfrm>
          <a:prstGeom prst="rect">
            <a:avLst/>
          </a:prstGeom>
          <a:solidFill>
            <a:srgbClr val="8A0000"/>
          </a:solidFill>
          <a:ln w="9525" cap="flat" cmpd="sng">
            <a:solidFill>
              <a:srgbClr val="8A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Suggerimento da seguire….</a:t>
            </a:r>
            <a:endParaRPr sz="2800" b="0" i="0" u="none" strike="noStrike" cap="none" dirty="0">
              <a:solidFill>
                <a:schemeClr val="lt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39</a:t>
            </a:fld>
            <a:endParaRPr/>
          </a:p>
        </p:txBody>
      </p:sp>
      <p:sp>
        <p:nvSpPr>
          <p:cNvPr id="657" name="Google Shape;657;p62"/>
          <p:cNvSpPr/>
          <p:nvPr/>
        </p:nvSpPr>
        <p:spPr>
          <a:xfrm>
            <a:off x="853544" y="1224817"/>
            <a:ext cx="10653325" cy="4012201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Prima di presentare l’OLA alle Segreterie Online è bene avere una prima conferma per mail dal tuo Coordinatore di riferimento </a:t>
            </a:r>
            <a:endParaRPr sz="14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(ecco il link della pagina dove sono pubblicati i nominativi: </a:t>
            </a:r>
            <a:r>
              <a:rPr lang="it-IT" sz="2400" b="0" i="0" u="sng" strike="noStrike" cap="none" dirty="0">
                <a:solidFill>
                  <a:schemeClr val="tx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https://www.unimib.it/internazionalizzazione/organizzazione/docenti-coordinatori-alla-mobilita-internazionale</a:t>
            </a:r>
            <a:r>
              <a:rPr lang="it-IT" sz="24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)</a:t>
            </a:r>
            <a:endParaRPr sz="14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Una volta avuto il via libera inserisci la proposta di OLA alle Segreterie Online.</a:t>
            </a:r>
            <a:endParaRPr sz="14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sym typeface="Arial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0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Questo facilità il flusso EWP ed evita la produzione abnorme di proposte di OLA.</a:t>
            </a:r>
            <a:endParaRPr sz="2400" b="0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4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119" name="Google Shape;119;p14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4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5" name="Google Shape;12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3984" y="62913"/>
            <a:ext cx="8957532" cy="6732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4"/>
          <p:cNvSpPr txBox="1"/>
          <p:nvPr/>
        </p:nvSpPr>
        <p:spPr>
          <a:xfrm>
            <a:off x="926874" y="201679"/>
            <a:ext cx="10515600" cy="590931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it-IT" sz="36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Quando Online Learning Agreement-OLA</a:t>
            </a:r>
            <a:endParaRPr sz="3600" b="0" i="0" u="none" strike="noStrike" cap="none" dirty="0">
              <a:solidFill>
                <a:schemeClr val="lt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4"/>
          <p:cNvSpPr txBox="1"/>
          <p:nvPr/>
        </p:nvSpPr>
        <p:spPr>
          <a:xfrm>
            <a:off x="926874" y="696354"/>
            <a:ext cx="10990218" cy="4724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Gli 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OLA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vanno presentati secondo le seguenti scadenze alle </a:t>
            </a:r>
            <a:r>
              <a:rPr lang="it-IT" sz="1800" b="1" i="0" u="none" strike="noStrike" cap="none" dirty="0">
                <a:solidFill>
                  <a:srgbClr val="7E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Segreterie Online</a:t>
            </a:r>
            <a:endParaRPr sz="1800" b="1" i="0" u="none" strike="noStrike" cap="none" dirty="0">
              <a:solidFill>
                <a:srgbClr val="7E0000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endParaRPr sz="1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sng" strike="noStrike" cap="none" dirty="0">
              <a:solidFill>
                <a:srgbClr val="7E0000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sng" strike="noStrike" cap="none" dirty="0">
                <a:solidFill>
                  <a:srgbClr val="7E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i="1" u="none" strike="noStrike" cap="none" dirty="0">
                <a:solidFill>
                  <a:srgbClr val="C0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La Meta Erasmus può avere scadenze diverse da quelle di Unimib: Vanno rispettate! </a:t>
            </a:r>
            <a:endParaRPr sz="1400" i="1" u="none" strike="noStrike" cap="none" dirty="0">
              <a:solidFill>
                <a:srgbClr val="C00000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Nel caso la Meta Erasmus preveda l’invio dell’</a:t>
            </a:r>
            <a:r>
              <a:rPr lang="it-IT" sz="1800" b="1" i="0" u="none" strike="noStrike" cap="none" dirty="0">
                <a:solidFill>
                  <a:srgbClr val="7E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OLA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prima dell’apertura della procedura alle </a:t>
            </a:r>
            <a:r>
              <a:rPr lang="it-IT" sz="1800" b="1" i="0" u="none" strike="noStrike" cap="none" dirty="0">
                <a:solidFill>
                  <a:srgbClr val="7E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Segreterie Online 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gli studenti possono utilizzare il formato UE dell’</a:t>
            </a:r>
            <a:r>
              <a:rPr lang="it-IT" sz="1800" b="1" i="0" u="none" strike="noStrike" cap="none" dirty="0">
                <a:solidFill>
                  <a:srgbClr val="7E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OLA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pubblicato sul sito di Ateneo al link: </a:t>
            </a:r>
            <a:r>
              <a:rPr lang="it-IT" sz="1800" b="0" i="0" u="sng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https://www.unimib.it/internazionalizzazione/focus-erasmus/erasmus-studio/preparare-lerasmus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28" name="Google Shape;128;p14"/>
          <p:cNvGraphicFramePr/>
          <p:nvPr>
            <p:extLst>
              <p:ext uri="{D42A27DB-BD31-4B8C-83A1-F6EECF244321}">
                <p14:modId xmlns:p14="http://schemas.microsoft.com/office/powerpoint/2010/main" val="2631254015"/>
              </p:ext>
            </p:extLst>
          </p:nvPr>
        </p:nvGraphicFramePr>
        <p:xfrm>
          <a:off x="1010193" y="1786250"/>
          <a:ext cx="10615750" cy="1706850"/>
        </p:xfrm>
        <a:graphic>
          <a:graphicData uri="http://schemas.openxmlformats.org/drawingml/2006/table">
            <a:tbl>
              <a:tblPr firstRow="1" firstCol="1" bandRow="1">
                <a:noFill/>
                <a:tableStyleId>{516C6493-7201-4D49-8DF5-872B61FC9716}</a:tableStyleId>
              </a:tblPr>
              <a:tblGrid>
                <a:gridCol w="3583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8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4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8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 dirty="0"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Semestre di partenza</a:t>
                      </a:r>
                      <a:endParaRPr sz="1600" u="none" strike="noStrike" cap="none" dirty="0">
                        <a:latin typeface="Corbel Light" panose="020B0303020204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Presentazione (da parte dello studente)</a:t>
                      </a:r>
                      <a:endParaRPr sz="1600" u="none" strike="noStrike" cap="none">
                        <a:latin typeface="Corbel Light" panose="020B0303020204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Approvazione (da parte dei Coordinatori)</a:t>
                      </a:r>
                      <a:endParaRPr sz="1600" u="none" strike="noStrike" cap="none">
                        <a:latin typeface="Corbel Light" panose="020B0303020204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 dirty="0"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I° semestre (anno intero compreso)</a:t>
                      </a:r>
                      <a:endParaRPr sz="1600" u="none" strike="noStrike" cap="none" dirty="0">
                        <a:latin typeface="Corbel Light" panose="020B0303020204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solidFill>
                      <a:srgbClr val="7E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b="0" i="0" u="none" strike="noStrike" cap="none" dirty="0">
                          <a:solidFill>
                            <a:schemeClr val="dk1"/>
                          </a:solidFill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Dal 01/04/2025 </a:t>
                      </a:r>
                      <a:r>
                        <a:rPr lang="it-IT" sz="1600" u="none" strike="noStrike" cap="none" dirty="0"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al 12/07/2025</a:t>
                      </a:r>
                      <a:endParaRPr sz="1600" u="none" strike="noStrike" cap="none" dirty="0">
                        <a:latin typeface="Corbel Light" panose="020B0303020204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solidFill>
                      <a:srgbClr val="7E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 dirty="0"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Entro il 16/07/2025</a:t>
                      </a:r>
                      <a:endParaRPr sz="1600" u="none" strike="noStrike" cap="none" dirty="0">
                        <a:latin typeface="Corbel Light" panose="020B0303020204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solidFill>
                      <a:srgbClr val="7E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II° semestre</a:t>
                      </a:r>
                      <a:endParaRPr sz="1600" u="none" strike="noStrike" cap="none">
                        <a:latin typeface="Corbel Light" panose="020B0303020204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 dirty="0"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Dal 01/09/2025 al 25/11/2025</a:t>
                      </a:r>
                      <a:endParaRPr sz="1600" u="none" strike="noStrike" cap="none" dirty="0">
                        <a:latin typeface="Corbel Light" panose="020B0303020204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 u="none" strike="noStrike" cap="none" dirty="0">
                          <a:latin typeface="Corbel Light" panose="020B0303020204020204" pitchFamily="34" charset="0"/>
                          <a:ea typeface="Calibri"/>
                          <a:cs typeface="Calibri"/>
                          <a:sym typeface="Calibri"/>
                        </a:rPr>
                        <a:t>Entro il 29/11/2025</a:t>
                      </a:r>
                      <a:endParaRPr sz="1600" u="none" strike="noStrike" cap="none" dirty="0">
                        <a:latin typeface="Corbel Light" panose="020B0303020204020204" pitchFamily="34" charset="0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9" name="Google Shape;129;p14"/>
          <p:cNvSpPr txBox="1"/>
          <p:nvPr/>
        </p:nvSpPr>
        <p:spPr>
          <a:xfrm>
            <a:off x="1010193" y="5454000"/>
            <a:ext cx="10615749" cy="1200329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ATTENZIONE!</a:t>
            </a:r>
            <a:endParaRPr sz="14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NON siate precipitosi nella formulazione dell’OLA. </a:t>
            </a:r>
            <a:endParaRPr sz="14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Prendetevi tutto il tempo di ragionare sulle attività da inserire nell’OLA!</a:t>
            </a:r>
            <a:endParaRPr sz="14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Verificate più volte l’aggiornamento delle offerte sul sito estero e verificate se vi sono delle restrizioni alla scelta.</a:t>
            </a:r>
            <a:endParaRPr sz="1800" b="0" i="0" u="none" strike="noStrike" cap="none" dirty="0">
              <a:solidFill>
                <a:schemeClr val="lt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3" name="Google Shape;663;p63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664" name="Google Shape;664;p63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63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63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63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63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63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0" name="Google Shape;670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40</a:t>
            </a:fld>
            <a:endParaRPr/>
          </a:p>
        </p:txBody>
      </p:sp>
      <p:sp>
        <p:nvSpPr>
          <p:cNvPr id="671" name="Google Shape;671;p63"/>
          <p:cNvSpPr/>
          <p:nvPr/>
        </p:nvSpPr>
        <p:spPr>
          <a:xfrm>
            <a:off x="897824" y="944658"/>
            <a:ext cx="10653325" cy="1213583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rgbClr val="8A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 dirty="0">
                <a:solidFill>
                  <a:schemeClr val="tx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Se il tuo OLA è stato approvato riceverai una mail automatica ed entrando nella pagina potrai verificare lo stato e quale Coordinatore ha preso in carica il tuo OLA</a:t>
            </a:r>
            <a:endParaRPr sz="1100" b="1" i="0" u="none" strike="noStrike" cap="none" dirty="0">
              <a:solidFill>
                <a:schemeClr val="tx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672" name="Google Shape;672;p63"/>
          <p:cNvPicPr preferRelativeResize="0"/>
          <p:nvPr/>
        </p:nvPicPr>
        <p:blipFill rotWithShape="1">
          <a:blip r:embed="rId3">
            <a:alphaModFix/>
          </a:blip>
          <a:srcRect t="20612" r="51002" b="39862"/>
          <a:stretch/>
        </p:blipFill>
        <p:spPr>
          <a:xfrm>
            <a:off x="751940" y="2296236"/>
            <a:ext cx="10945091" cy="3782214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63"/>
          <p:cNvSpPr/>
          <p:nvPr/>
        </p:nvSpPr>
        <p:spPr>
          <a:xfrm>
            <a:off x="7749309" y="3676073"/>
            <a:ext cx="951346" cy="129309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63"/>
          <p:cNvSpPr/>
          <p:nvPr/>
        </p:nvSpPr>
        <p:spPr>
          <a:xfrm>
            <a:off x="881253" y="2664691"/>
            <a:ext cx="1732637" cy="235527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63"/>
          <p:cNvSpPr/>
          <p:nvPr/>
        </p:nvSpPr>
        <p:spPr>
          <a:xfrm>
            <a:off x="6224487" y="5478857"/>
            <a:ext cx="951346" cy="129309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63"/>
          <p:cNvSpPr/>
          <p:nvPr/>
        </p:nvSpPr>
        <p:spPr>
          <a:xfrm>
            <a:off x="6182923" y="5147242"/>
            <a:ext cx="2189019" cy="396269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7" name="Google Shape;677;p63"/>
          <p:cNvCxnSpPr/>
          <p:nvPr/>
        </p:nvCxnSpPr>
        <p:spPr>
          <a:xfrm rot="-5400000" flipH="1">
            <a:off x="6453755" y="3256584"/>
            <a:ext cx="3306900" cy="235500"/>
          </a:xfrm>
          <a:prstGeom prst="bentConnector3">
            <a:avLst>
              <a:gd name="adj1" fmla="val 283"/>
            </a:avLst>
          </a:prstGeom>
          <a:noFill/>
          <a:ln w="19050" cap="flat" cmpd="sng">
            <a:solidFill>
              <a:srgbClr val="8A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78" name="Google Shape;678;p63"/>
          <p:cNvSpPr/>
          <p:nvPr/>
        </p:nvSpPr>
        <p:spPr>
          <a:xfrm>
            <a:off x="853544" y="283443"/>
            <a:ext cx="10741890" cy="523220"/>
          </a:xfrm>
          <a:prstGeom prst="rect">
            <a:avLst/>
          </a:prstGeom>
          <a:solidFill>
            <a:srgbClr val="8A0000"/>
          </a:solidFill>
          <a:ln w="9525" cap="flat" cmpd="sng">
            <a:solidFill>
              <a:srgbClr val="8A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Valutazione del Coordinatore: OLA approvato</a:t>
            </a:r>
            <a:endParaRPr sz="2800" b="0" i="0" u="none" strike="noStrike" cap="none" dirty="0">
              <a:solidFill>
                <a:schemeClr val="lt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"/>
          <p:cNvGrpSpPr/>
          <p:nvPr/>
        </p:nvGrpSpPr>
        <p:grpSpPr>
          <a:xfrm>
            <a:off x="2451" y="0"/>
            <a:ext cx="1456894" cy="6858000"/>
            <a:chOff x="0" y="1412875"/>
            <a:chExt cx="9144000" cy="107950"/>
          </a:xfrm>
        </p:grpSpPr>
        <p:sp>
          <p:nvSpPr>
            <p:cNvPr id="89" name="Google Shape;89;p1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" name="Google Shape;96;p1"/>
          <p:cNvSpPr/>
          <p:nvPr/>
        </p:nvSpPr>
        <p:spPr>
          <a:xfrm>
            <a:off x="429962" y="508315"/>
            <a:ext cx="1453109" cy="1530697"/>
          </a:xfrm>
          <a:prstGeom prst="flowChartAlternateProcess">
            <a:avLst/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565" y="622129"/>
            <a:ext cx="1212156" cy="130306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"/>
          <p:cNvSpPr/>
          <p:nvPr/>
        </p:nvSpPr>
        <p:spPr>
          <a:xfrm>
            <a:off x="9927771" y="330926"/>
            <a:ext cx="1820092" cy="38668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"/>
          <p:cNvSpPr txBox="1"/>
          <p:nvPr/>
        </p:nvSpPr>
        <p:spPr>
          <a:xfrm>
            <a:off x="1920307" y="4976074"/>
            <a:ext cx="9841731" cy="1015622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ndara"/>
                <a:cs typeface="Calibri Light" panose="020F0302020204030204" pitchFamily="34" charset="0"/>
                <a:sym typeface="Candara"/>
              </a:rPr>
              <a:t>Dopo l’Invio in EWP: A che punto è il tuo OLA? </a:t>
            </a:r>
            <a:endParaRPr dirty="0">
              <a:latin typeface="Corbel Light" panose="020B0303020204020204" pitchFamily="34" charset="0"/>
              <a:cs typeface="Calibri Light" panose="020F03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lt1"/>
                </a:solidFill>
                <a:latin typeface="Corbel Light" panose="020B0303020204020204" pitchFamily="34" charset="0"/>
                <a:cs typeface="Calibri Light" panose="020F0302020204030204" pitchFamily="34" charset="0"/>
                <a:sym typeface="Candara"/>
              </a:rPr>
              <a:t>IV parte</a:t>
            </a:r>
            <a:endParaRPr dirty="0">
              <a:latin typeface="Corbel Light" panose="020B0303020204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Google Shape;95;p45">
            <a:extLst>
              <a:ext uri="{FF2B5EF4-FFF2-40B4-BE49-F238E27FC236}">
                <a16:creationId xmlns:a16="http://schemas.microsoft.com/office/drawing/2014/main" id="{90B35D0C-5E43-B904-5E7E-2766D600C2E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9412" b="14915"/>
          <a:stretch/>
        </p:blipFill>
        <p:spPr>
          <a:xfrm>
            <a:off x="1920307" y="508315"/>
            <a:ext cx="9841731" cy="44269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77383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g2e753a90227_0_0"/>
          <p:cNvGrpSpPr/>
          <p:nvPr/>
        </p:nvGrpSpPr>
        <p:grpSpPr>
          <a:xfrm>
            <a:off x="0" y="-17"/>
            <a:ext cx="539496" cy="6861175"/>
            <a:chOff x="0" y="1412875"/>
            <a:chExt cx="9144000" cy="108000"/>
          </a:xfrm>
        </p:grpSpPr>
        <p:sp>
          <p:nvSpPr>
            <p:cNvPr id="128" name="Google Shape;128;g2e753a90227_0_0"/>
            <p:cNvSpPr/>
            <p:nvPr/>
          </p:nvSpPr>
          <p:spPr>
            <a:xfrm>
              <a:off x="0" y="1412875"/>
              <a:ext cx="91440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g2e753a90227_0_0"/>
            <p:cNvSpPr/>
            <p:nvPr/>
          </p:nvSpPr>
          <p:spPr>
            <a:xfrm>
              <a:off x="1042988" y="1412875"/>
              <a:ext cx="5049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g2e753a90227_0_0"/>
            <p:cNvSpPr/>
            <p:nvPr/>
          </p:nvSpPr>
          <p:spPr>
            <a:xfrm>
              <a:off x="1547813" y="1412875"/>
              <a:ext cx="5031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g2e753a90227_0_0"/>
            <p:cNvSpPr/>
            <p:nvPr/>
          </p:nvSpPr>
          <p:spPr>
            <a:xfrm>
              <a:off x="2051050" y="1412875"/>
              <a:ext cx="5049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g2e753a90227_0_0"/>
            <p:cNvSpPr/>
            <p:nvPr/>
          </p:nvSpPr>
          <p:spPr>
            <a:xfrm>
              <a:off x="2555875" y="1412875"/>
              <a:ext cx="5031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g2e753a90227_0_0"/>
            <p:cNvSpPr/>
            <p:nvPr/>
          </p:nvSpPr>
          <p:spPr>
            <a:xfrm>
              <a:off x="539750" y="1412875"/>
              <a:ext cx="5031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4" name="Google Shape;134;g2e753a90227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2940" y="119901"/>
            <a:ext cx="8957531" cy="662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2e753a90227_0_0"/>
          <p:cNvSpPr txBox="1"/>
          <p:nvPr/>
        </p:nvSpPr>
        <p:spPr>
          <a:xfrm>
            <a:off x="738908" y="392275"/>
            <a:ext cx="11203709" cy="591000"/>
          </a:xfrm>
          <a:prstGeom prst="rect">
            <a:avLst/>
          </a:prstGeom>
          <a:solidFill>
            <a:srgbClr val="9C102E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it-IT" sz="36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A che punto è il tuo OLA?</a:t>
            </a:r>
            <a:endParaRPr sz="3600" b="0" i="0" u="none" strike="noStrike" cap="none" dirty="0">
              <a:solidFill>
                <a:schemeClr val="lt1"/>
              </a:solidFill>
              <a:latin typeface="Corbel Light" panose="020B03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36" name="Google Shape;136;g2e753a90227_0_0"/>
          <p:cNvSpPr txBox="1"/>
          <p:nvPr/>
        </p:nvSpPr>
        <p:spPr>
          <a:xfrm>
            <a:off x="836762" y="1538215"/>
            <a:ext cx="11203709" cy="4188330"/>
          </a:xfrm>
          <a:prstGeom prst="rect">
            <a:avLst/>
          </a:prstGeom>
          <a:noFill/>
          <a:ln w="1905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46"/>
              <a:buFont typeface="Arial"/>
              <a:buNone/>
            </a:pPr>
            <a:endParaRPr sz="21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22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Puoi controllare lo stato di avanzamento del tuo OLA alle Segreterie online .</a:t>
            </a:r>
            <a:endParaRPr dirty="0">
              <a:latin typeface="Corbel Light" panose="020B030302020402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22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Se la tua meta è connessa in EWP trovi in alto a sinistra nella pagina riepilogativa del tuo OLA la seguente banda gialla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it-IT" sz="2200" dirty="0">
              <a:solidFill>
                <a:schemeClr val="dk1"/>
              </a:solidFill>
              <a:latin typeface="Corbel Light" panose="020B0303020204020204" pitchFamily="34" charset="0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it-IT" sz="2200" dirty="0">
              <a:solidFill>
                <a:schemeClr val="dk1"/>
              </a:solidFill>
              <a:latin typeface="Corbel Light" panose="020B0303020204020204" pitchFamily="34" charset="0"/>
              <a:sym typeface="Corbel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it-IT" dirty="0">
                <a:solidFill>
                  <a:schemeClr val="dk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trovi la notifica di stato in alto a sinistra nella pagina riepilogativa del tuo OLA, sotto la banda gialla </a:t>
            </a:r>
            <a:endParaRPr lang="it-IT" dirty="0">
              <a:latin typeface="Corbel Light" panose="020B0303020204020204" pitchFamily="34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endParaRPr lang="it-IT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latin typeface="Corbel Light" panose="020B0303020204020204" pitchFamily="34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37" name="Google Shape;137;g2e753a90227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7918" y="3420697"/>
            <a:ext cx="4551341" cy="5851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70737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23"/>
          <p:cNvGrpSpPr/>
          <p:nvPr/>
        </p:nvGrpSpPr>
        <p:grpSpPr>
          <a:xfrm>
            <a:off x="0" y="-17"/>
            <a:ext cx="539496" cy="6861175"/>
            <a:chOff x="0" y="1412875"/>
            <a:chExt cx="9144000" cy="108000"/>
          </a:xfrm>
        </p:grpSpPr>
        <p:sp>
          <p:nvSpPr>
            <p:cNvPr id="144" name="Google Shape;144;p23"/>
            <p:cNvSpPr/>
            <p:nvPr/>
          </p:nvSpPr>
          <p:spPr>
            <a:xfrm>
              <a:off x="0" y="1412875"/>
              <a:ext cx="91440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1042988" y="1412875"/>
              <a:ext cx="5049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1547813" y="1412875"/>
              <a:ext cx="5031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2051050" y="1412875"/>
              <a:ext cx="5049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2555875" y="1412875"/>
              <a:ext cx="5031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39750" y="1412875"/>
              <a:ext cx="5031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0" name="Google Shape;15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2940" y="119901"/>
            <a:ext cx="8957531" cy="662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 txBox="1"/>
          <p:nvPr/>
        </p:nvSpPr>
        <p:spPr>
          <a:xfrm>
            <a:off x="738908" y="392275"/>
            <a:ext cx="11203709" cy="591000"/>
          </a:xfrm>
          <a:prstGeom prst="rect">
            <a:avLst/>
          </a:prstGeom>
          <a:solidFill>
            <a:srgbClr val="9C102E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it-IT" sz="36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A che punto è il tuo OLA-caso 1</a:t>
            </a:r>
            <a:endParaRPr sz="3600" b="0" i="0" u="none" strike="noStrike" cap="none" dirty="0">
              <a:solidFill>
                <a:schemeClr val="lt1"/>
              </a:solidFill>
              <a:latin typeface="Corbel Light" panose="020B03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52" name="Google Shape;152;p23"/>
          <p:cNvSpPr txBox="1"/>
          <p:nvPr/>
        </p:nvSpPr>
        <p:spPr>
          <a:xfrm>
            <a:off x="738908" y="1104106"/>
            <a:ext cx="11203709" cy="5637133"/>
          </a:xfrm>
          <a:prstGeom prst="rect">
            <a:avLst/>
          </a:prstGeom>
          <a:noFill/>
          <a:ln w="1905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22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Appena sotto alla banda trovi lo stato della comunicazione EWP: vediamo gli esempi</a:t>
            </a:r>
            <a:endParaRPr dirty="0">
              <a:latin typeface="Corbel Light" panose="020B030302020402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2200" b="1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         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2200" b="1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Questo OLA è approvato correttamente in EWP da tutte le parti!</a:t>
            </a:r>
            <a:endParaRPr dirty="0">
              <a:latin typeface="Corbel Light" panose="020B0303020204020204" pitchFamily="34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22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In questo caso puoi, se necessario, presentare una modifica al tuo OLA alle Segreterie Online selezionando il tasto </a:t>
            </a:r>
            <a:endParaRPr dirty="0">
              <a:latin typeface="Corbel Light" panose="020B0303020204020204" pitchFamily="34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22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       Prima di procedere a inserire la modifica ricordati di stampare il formato europeo       selezionando il tasto </a:t>
            </a:r>
            <a:endParaRPr dirty="0">
              <a:latin typeface="Corbel Light" panose="020B030302020402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53" name="Google Shape;153;p23"/>
          <p:cNvPicPr preferRelativeResize="0"/>
          <p:nvPr/>
        </p:nvPicPr>
        <p:blipFill rotWithShape="1">
          <a:blip r:embed="rId4">
            <a:alphaModFix/>
          </a:blip>
          <a:srcRect t="13281" r="1389" b="67017"/>
          <a:stretch/>
        </p:blipFill>
        <p:spPr>
          <a:xfrm>
            <a:off x="804435" y="1650226"/>
            <a:ext cx="10814910" cy="1009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 rotWithShape="1">
          <a:blip r:embed="rId4">
            <a:alphaModFix/>
          </a:blip>
          <a:srcRect l="923" t="27072" r="43603" b="66689"/>
          <a:stretch/>
        </p:blipFill>
        <p:spPr>
          <a:xfrm>
            <a:off x="928235" y="3133136"/>
            <a:ext cx="10902655" cy="960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7492" y="4093717"/>
            <a:ext cx="908095" cy="11385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" name="Google Shape;156;p23"/>
          <p:cNvCxnSpPr/>
          <p:nvPr/>
        </p:nvCxnSpPr>
        <p:spPr>
          <a:xfrm rot="5400000">
            <a:off x="6221508" y="2722832"/>
            <a:ext cx="813900" cy="575400"/>
          </a:xfrm>
          <a:prstGeom prst="bentConnector3">
            <a:avLst>
              <a:gd name="adj1" fmla="val 50000"/>
            </a:avLst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57" name="Google Shape;157;p23"/>
          <p:cNvPicPr preferRelativeResize="0"/>
          <p:nvPr/>
        </p:nvPicPr>
        <p:blipFill rotWithShape="1">
          <a:blip r:embed="rId6">
            <a:alphaModFix/>
          </a:blip>
          <a:srcRect l="27664" t="75002" r="61439" b="20702"/>
          <a:stretch/>
        </p:blipFill>
        <p:spPr>
          <a:xfrm>
            <a:off x="7626359" y="5413468"/>
            <a:ext cx="1942513" cy="489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3"/>
          <p:cNvPicPr preferRelativeResize="0"/>
          <p:nvPr/>
        </p:nvPicPr>
        <p:blipFill rotWithShape="1">
          <a:blip r:embed="rId6">
            <a:alphaModFix/>
          </a:blip>
          <a:srcRect l="46002" t="75202" r="44065" b="21341"/>
          <a:stretch/>
        </p:blipFill>
        <p:spPr>
          <a:xfrm>
            <a:off x="7626359" y="6204140"/>
            <a:ext cx="1635034" cy="395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44452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4"/>
          <p:cNvGrpSpPr/>
          <p:nvPr/>
        </p:nvGrpSpPr>
        <p:grpSpPr>
          <a:xfrm>
            <a:off x="0" y="-17"/>
            <a:ext cx="539496" cy="6861175"/>
            <a:chOff x="0" y="1412875"/>
            <a:chExt cx="9144000" cy="108000"/>
          </a:xfrm>
        </p:grpSpPr>
        <p:sp>
          <p:nvSpPr>
            <p:cNvPr id="165" name="Google Shape;165;p24"/>
            <p:cNvSpPr/>
            <p:nvPr/>
          </p:nvSpPr>
          <p:spPr>
            <a:xfrm>
              <a:off x="0" y="1412875"/>
              <a:ext cx="91440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24"/>
            <p:cNvSpPr/>
            <p:nvPr/>
          </p:nvSpPr>
          <p:spPr>
            <a:xfrm>
              <a:off x="1042988" y="1412875"/>
              <a:ext cx="5049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24"/>
            <p:cNvSpPr/>
            <p:nvPr/>
          </p:nvSpPr>
          <p:spPr>
            <a:xfrm>
              <a:off x="1547813" y="1412875"/>
              <a:ext cx="5031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24"/>
            <p:cNvSpPr/>
            <p:nvPr/>
          </p:nvSpPr>
          <p:spPr>
            <a:xfrm>
              <a:off x="2051050" y="1412875"/>
              <a:ext cx="5049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24"/>
            <p:cNvSpPr/>
            <p:nvPr/>
          </p:nvSpPr>
          <p:spPr>
            <a:xfrm>
              <a:off x="2555875" y="1412875"/>
              <a:ext cx="5031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24"/>
            <p:cNvSpPr/>
            <p:nvPr/>
          </p:nvSpPr>
          <p:spPr>
            <a:xfrm>
              <a:off x="539750" y="1412875"/>
              <a:ext cx="5031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1" name="Google Shape;17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2940" y="119901"/>
            <a:ext cx="8957531" cy="662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4"/>
          <p:cNvSpPr txBox="1"/>
          <p:nvPr/>
        </p:nvSpPr>
        <p:spPr>
          <a:xfrm>
            <a:off x="738908" y="392275"/>
            <a:ext cx="11203709" cy="591000"/>
          </a:xfrm>
          <a:prstGeom prst="rect">
            <a:avLst/>
          </a:prstGeom>
          <a:solidFill>
            <a:srgbClr val="9C102E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it-IT" sz="36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A che punto è il tuo OLA- caso 2</a:t>
            </a:r>
            <a:endParaRPr sz="3600" b="0" i="0" u="none" strike="noStrike" cap="none" dirty="0">
              <a:solidFill>
                <a:schemeClr val="lt1"/>
              </a:solidFill>
              <a:latin typeface="Corbel Light" panose="020B03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73" name="Google Shape;173;p24"/>
          <p:cNvSpPr txBox="1"/>
          <p:nvPr/>
        </p:nvSpPr>
        <p:spPr>
          <a:xfrm>
            <a:off x="738908" y="1104106"/>
            <a:ext cx="11203709" cy="5637133"/>
          </a:xfrm>
          <a:prstGeom prst="rect">
            <a:avLst/>
          </a:prstGeom>
          <a:noFill/>
          <a:ln w="1905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22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                </a:t>
            </a:r>
            <a:r>
              <a:rPr lang="it-IT" sz="22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Questo OLA è approvato dal tuo Coordinatore, inviato in EWP e ricevuto dall’Ateneo di destinazione. Manca la conferma dell’approvazione dell’Ateneo estero.</a:t>
            </a:r>
            <a:endParaRPr dirty="0">
              <a:latin typeface="Corbel Light" panose="020B0303020204020204" pitchFamily="34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22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Non è possibile in questo caso presentare le modifiche all’OLA attraverso le Segreterie Online.</a:t>
            </a:r>
            <a:endParaRPr dirty="0">
              <a:latin typeface="Corbel Light" panose="020B030302020402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22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                       L’OLA che viene rilasciato cliccando                                </a:t>
            </a:r>
            <a:r>
              <a:rPr lang="it-IT" sz="2200" b="1" i="0" u="sng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NON</a:t>
            </a:r>
            <a:r>
              <a:rPr lang="it-IT" sz="22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 è un documento valido.</a:t>
            </a:r>
            <a:endParaRPr dirty="0">
              <a:latin typeface="Corbel Light" panose="020B030302020402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74" name="Google Shape;174;p24"/>
          <p:cNvPicPr preferRelativeResize="0"/>
          <p:nvPr/>
        </p:nvPicPr>
        <p:blipFill rotWithShape="1">
          <a:blip r:embed="rId4">
            <a:alphaModFix/>
          </a:blip>
          <a:srcRect t="12839" r="1389" b="65468"/>
          <a:stretch/>
        </p:blipFill>
        <p:spPr>
          <a:xfrm>
            <a:off x="990184" y="1281654"/>
            <a:ext cx="9862544" cy="1175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4"/>
          <p:cNvPicPr preferRelativeResize="0"/>
          <p:nvPr/>
        </p:nvPicPr>
        <p:blipFill rotWithShape="1">
          <a:blip r:embed="rId4">
            <a:alphaModFix/>
          </a:blip>
          <a:srcRect l="771" t="25062" r="75894" b="65468"/>
          <a:stretch/>
        </p:blipFill>
        <p:spPr>
          <a:xfrm>
            <a:off x="901774" y="2729208"/>
            <a:ext cx="6659931" cy="12243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" name="Google Shape;176;p24"/>
          <p:cNvCxnSpPr/>
          <p:nvPr/>
        </p:nvCxnSpPr>
        <p:spPr>
          <a:xfrm rot="5400000">
            <a:off x="2867649" y="2289972"/>
            <a:ext cx="747600" cy="575400"/>
          </a:xfrm>
          <a:prstGeom prst="bentConnector3">
            <a:avLst>
              <a:gd name="adj1" fmla="val 50000"/>
            </a:avLst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77" name="Google Shape;177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8399" y="3810941"/>
            <a:ext cx="906151" cy="1087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4"/>
          <p:cNvPicPr preferRelativeResize="0"/>
          <p:nvPr/>
        </p:nvPicPr>
        <p:blipFill rotWithShape="1">
          <a:blip r:embed="rId6">
            <a:alphaModFix/>
          </a:blip>
          <a:srcRect l="46002" t="75202" r="44065" b="21341"/>
          <a:stretch/>
        </p:blipFill>
        <p:spPr>
          <a:xfrm>
            <a:off x="6045487" y="5380837"/>
            <a:ext cx="1635034" cy="395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14353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25"/>
          <p:cNvGrpSpPr/>
          <p:nvPr/>
        </p:nvGrpSpPr>
        <p:grpSpPr>
          <a:xfrm>
            <a:off x="0" y="-17"/>
            <a:ext cx="539496" cy="6861175"/>
            <a:chOff x="0" y="1412875"/>
            <a:chExt cx="9144000" cy="108000"/>
          </a:xfrm>
        </p:grpSpPr>
        <p:sp>
          <p:nvSpPr>
            <p:cNvPr id="185" name="Google Shape;185;p25"/>
            <p:cNvSpPr/>
            <p:nvPr/>
          </p:nvSpPr>
          <p:spPr>
            <a:xfrm>
              <a:off x="0" y="1412875"/>
              <a:ext cx="91440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25"/>
            <p:cNvSpPr/>
            <p:nvPr/>
          </p:nvSpPr>
          <p:spPr>
            <a:xfrm>
              <a:off x="1042988" y="1412875"/>
              <a:ext cx="5049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25"/>
            <p:cNvSpPr/>
            <p:nvPr/>
          </p:nvSpPr>
          <p:spPr>
            <a:xfrm>
              <a:off x="1547813" y="1412875"/>
              <a:ext cx="5031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25"/>
            <p:cNvSpPr/>
            <p:nvPr/>
          </p:nvSpPr>
          <p:spPr>
            <a:xfrm>
              <a:off x="2051050" y="1412875"/>
              <a:ext cx="5049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25"/>
            <p:cNvSpPr/>
            <p:nvPr/>
          </p:nvSpPr>
          <p:spPr>
            <a:xfrm>
              <a:off x="2555875" y="1412875"/>
              <a:ext cx="5031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25"/>
            <p:cNvSpPr/>
            <p:nvPr/>
          </p:nvSpPr>
          <p:spPr>
            <a:xfrm>
              <a:off x="539750" y="1412875"/>
              <a:ext cx="5031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1" name="Google Shape;19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2940" y="119901"/>
            <a:ext cx="8957531" cy="662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5"/>
          <p:cNvSpPr txBox="1"/>
          <p:nvPr/>
        </p:nvSpPr>
        <p:spPr>
          <a:xfrm>
            <a:off x="738908" y="392275"/>
            <a:ext cx="11203709" cy="591000"/>
          </a:xfrm>
          <a:prstGeom prst="rect">
            <a:avLst/>
          </a:prstGeom>
          <a:solidFill>
            <a:srgbClr val="9C102E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it-IT" sz="36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A che punto è il tuo OLA- caso 3</a:t>
            </a:r>
            <a:endParaRPr sz="3600" b="0" i="0" u="none" strike="noStrike" cap="none" dirty="0">
              <a:solidFill>
                <a:schemeClr val="lt1"/>
              </a:solidFill>
              <a:latin typeface="Corbel Light" panose="020B03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193" name="Google Shape;193;p25"/>
          <p:cNvSpPr txBox="1"/>
          <p:nvPr/>
        </p:nvSpPr>
        <p:spPr>
          <a:xfrm>
            <a:off x="738908" y="1104106"/>
            <a:ext cx="11203709" cy="5637133"/>
          </a:xfrm>
          <a:prstGeom prst="rect">
            <a:avLst/>
          </a:prstGeom>
          <a:noFill/>
          <a:ln w="1905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22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              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22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Questo OLA è stato respinto dal Coordinatore dall’Ateneo di destinazione. </a:t>
            </a:r>
            <a:endParaRPr dirty="0">
              <a:latin typeface="Corbel Light" panose="020B030302020402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22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			Devi ripresentare l’OLA selezionando il tasto    </a:t>
            </a:r>
            <a:endParaRPr dirty="0">
              <a:latin typeface="Corbel Light" panose="020B030302020402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94" name="Google Shape;194;p25"/>
          <p:cNvPicPr preferRelativeResize="0"/>
          <p:nvPr/>
        </p:nvPicPr>
        <p:blipFill rotWithShape="1">
          <a:blip r:embed="rId4">
            <a:alphaModFix/>
          </a:blip>
          <a:srcRect t="13503" r="1141" b="66353"/>
          <a:stretch/>
        </p:blipFill>
        <p:spPr>
          <a:xfrm>
            <a:off x="1093008" y="1287345"/>
            <a:ext cx="10443209" cy="118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5"/>
          <p:cNvPicPr preferRelativeResize="0"/>
          <p:nvPr/>
        </p:nvPicPr>
        <p:blipFill rotWithShape="1">
          <a:blip r:embed="rId4">
            <a:alphaModFix/>
          </a:blip>
          <a:srcRect t="25898" r="60531" b="66353"/>
          <a:stretch/>
        </p:blipFill>
        <p:spPr>
          <a:xfrm>
            <a:off x="1056494" y="2917880"/>
            <a:ext cx="8891070" cy="10814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Google Shape;196;p25"/>
          <p:cNvCxnSpPr/>
          <p:nvPr/>
        </p:nvCxnSpPr>
        <p:spPr>
          <a:xfrm rot="5400000">
            <a:off x="3218631" y="2454659"/>
            <a:ext cx="747600" cy="575400"/>
          </a:xfrm>
          <a:prstGeom prst="bentConnector3">
            <a:avLst>
              <a:gd name="adj1" fmla="val 50000"/>
            </a:avLst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97" name="Google Shape;197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9426" y="4399423"/>
            <a:ext cx="912034" cy="99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5"/>
          <p:cNvPicPr preferRelativeResize="0"/>
          <p:nvPr/>
        </p:nvPicPr>
        <p:blipFill rotWithShape="1">
          <a:blip r:embed="rId6">
            <a:alphaModFix/>
          </a:blip>
          <a:srcRect l="27664" t="75002" r="61439" b="20702"/>
          <a:stretch/>
        </p:blipFill>
        <p:spPr>
          <a:xfrm>
            <a:off x="8507092" y="5036705"/>
            <a:ext cx="1942513" cy="489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45413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26"/>
          <p:cNvGrpSpPr/>
          <p:nvPr/>
        </p:nvGrpSpPr>
        <p:grpSpPr>
          <a:xfrm>
            <a:off x="0" y="-17"/>
            <a:ext cx="539496" cy="6861175"/>
            <a:chOff x="0" y="1412875"/>
            <a:chExt cx="9144000" cy="108000"/>
          </a:xfrm>
        </p:grpSpPr>
        <p:sp>
          <p:nvSpPr>
            <p:cNvPr id="205" name="Google Shape;205;p26"/>
            <p:cNvSpPr/>
            <p:nvPr/>
          </p:nvSpPr>
          <p:spPr>
            <a:xfrm>
              <a:off x="0" y="1412875"/>
              <a:ext cx="91440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26"/>
            <p:cNvSpPr/>
            <p:nvPr/>
          </p:nvSpPr>
          <p:spPr>
            <a:xfrm>
              <a:off x="1042988" y="1412875"/>
              <a:ext cx="5049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26"/>
            <p:cNvSpPr/>
            <p:nvPr/>
          </p:nvSpPr>
          <p:spPr>
            <a:xfrm>
              <a:off x="1547813" y="1412875"/>
              <a:ext cx="5031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26"/>
            <p:cNvSpPr/>
            <p:nvPr/>
          </p:nvSpPr>
          <p:spPr>
            <a:xfrm>
              <a:off x="2051050" y="1412875"/>
              <a:ext cx="5049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26"/>
            <p:cNvSpPr/>
            <p:nvPr/>
          </p:nvSpPr>
          <p:spPr>
            <a:xfrm>
              <a:off x="2555875" y="1412875"/>
              <a:ext cx="5031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26"/>
            <p:cNvSpPr/>
            <p:nvPr/>
          </p:nvSpPr>
          <p:spPr>
            <a:xfrm>
              <a:off x="539750" y="1412875"/>
              <a:ext cx="503100" cy="10800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1" name="Google Shape;21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2940" y="119901"/>
            <a:ext cx="8957531" cy="662133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6"/>
          <p:cNvSpPr txBox="1"/>
          <p:nvPr/>
        </p:nvSpPr>
        <p:spPr>
          <a:xfrm>
            <a:off x="738908" y="392275"/>
            <a:ext cx="11203709" cy="591000"/>
          </a:xfrm>
          <a:prstGeom prst="rect">
            <a:avLst/>
          </a:prstGeom>
          <a:solidFill>
            <a:srgbClr val="9C102E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it-IT" sz="36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A che punto è il tuo OLA- caso 4 e 5</a:t>
            </a:r>
            <a:endParaRPr sz="3600" b="0" i="0" u="none" strike="noStrike" cap="none" dirty="0">
              <a:solidFill>
                <a:schemeClr val="lt1"/>
              </a:solidFill>
              <a:latin typeface="Corbel Light" panose="020B0303020204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213" name="Google Shape;213;p26"/>
          <p:cNvSpPr txBox="1"/>
          <p:nvPr/>
        </p:nvSpPr>
        <p:spPr>
          <a:xfrm>
            <a:off x="678964" y="1043690"/>
            <a:ext cx="11203709" cy="5637133"/>
          </a:xfrm>
          <a:prstGeom prst="rect">
            <a:avLst/>
          </a:prstGeom>
          <a:noFill/>
          <a:ln w="1905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Altre comunicazioni che puoi trovare:</a:t>
            </a:r>
            <a:endParaRPr dirty="0">
              <a:latin typeface="Corbel Light" panose="020B030302020402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L’OLA è stato approvato e inviato dal Coordinatore Unimib alla meta estera. Devi attendere che il referente estero lo riceva e lo valuti  (tempistica: da qualche giorno a qualche settimana)</a:t>
            </a:r>
            <a:endParaRPr dirty="0">
              <a:latin typeface="Corbel Light" panose="020B0303020204020204" pitchFamily="34" charset="0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Se la nota persiste dovrai chiedere al Coordinatore di ripetere l’invio in EWP; se la nota non cambia anche dopo l’intervento del Coordinatore segnalate  a </a:t>
            </a:r>
            <a:r>
              <a:rPr lang="it-IT" sz="2000" b="0" i="0" u="sng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outgoing.erasmus@unimib.it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 e utilizzare il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form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 UE per presentare l’OLA.</a:t>
            </a:r>
            <a:endParaRPr dirty="0">
              <a:latin typeface="Corbel Light" panose="020B030302020402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              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L’invio dell’OLA non è andato a buon fine. Il Coordinatore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UniMib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 deve ritrasmetterlo in EWP. </a:t>
            </a:r>
            <a:endParaRPr dirty="0">
              <a:latin typeface="Corbel Light" panose="020B030302020402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Se l’errore persiste dovrai segnalare l’errore a </a:t>
            </a:r>
            <a:r>
              <a:rPr lang="it-IT" sz="2000" b="0" i="0" u="sng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outgoing.erasmus@unimib.it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 e utilizzare il </a:t>
            </a:r>
            <a:r>
              <a:rPr lang="it-IT" sz="2000" b="0" i="0" u="none" strike="noStrike" cap="none" dirty="0" err="1">
                <a:solidFill>
                  <a:schemeClr val="dk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form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 UE per </a:t>
            </a:r>
            <a:endParaRPr dirty="0">
              <a:latin typeface="Corbel Light" panose="020B030302020402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orbel"/>
                <a:cs typeface="Corbel"/>
                <a:sym typeface="Corbel"/>
              </a:rPr>
              <a:t>presentare l’OLA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.</a:t>
            </a:r>
            <a:endParaRPr sz="20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14" name="Google Shape;214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25939" y="4132671"/>
            <a:ext cx="912034" cy="99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8908" y="1495716"/>
            <a:ext cx="9049113" cy="1066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6"/>
          <p:cNvPicPr preferRelativeResize="0"/>
          <p:nvPr/>
        </p:nvPicPr>
        <p:blipFill rotWithShape="1">
          <a:blip r:embed="rId7">
            <a:alphaModFix/>
          </a:blip>
          <a:srcRect l="634" r="1639"/>
          <a:stretch/>
        </p:blipFill>
        <p:spPr>
          <a:xfrm>
            <a:off x="738908" y="4107399"/>
            <a:ext cx="9947563" cy="1264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64488" y="1495716"/>
            <a:ext cx="906151" cy="10873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6601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/>
          <p:nvPr/>
        </p:nvSpPr>
        <p:spPr>
          <a:xfrm>
            <a:off x="2135561" y="531434"/>
            <a:ext cx="813575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oogle Shape;136;p5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137" name="Google Shape;137;p5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3" name="Google Shape;143;p5"/>
          <p:cNvSpPr txBox="1"/>
          <p:nvPr/>
        </p:nvSpPr>
        <p:spPr>
          <a:xfrm>
            <a:off x="786328" y="302748"/>
            <a:ext cx="11082399" cy="563191"/>
          </a:xfrm>
          <a:prstGeom prst="rect">
            <a:avLst/>
          </a:prstGeom>
          <a:solidFill>
            <a:srgbClr val="9C102E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4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OLA Studenti laureandi («sotto condizione») </a:t>
            </a:r>
            <a:endParaRPr sz="34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sym typeface="Arial"/>
            </a:endParaRPr>
          </a:p>
        </p:txBody>
      </p:sp>
      <p:sp>
        <p:nvSpPr>
          <p:cNvPr id="144" name="Google Shape;144;p5"/>
          <p:cNvSpPr txBox="1">
            <a:spLocks noGrp="1"/>
          </p:cNvSpPr>
          <p:nvPr>
            <p:ph type="body" idx="1"/>
          </p:nvPr>
        </p:nvSpPr>
        <p:spPr>
          <a:xfrm>
            <a:off x="923544" y="1178573"/>
            <a:ext cx="10677328" cy="5021059"/>
          </a:xfrm>
          <a:prstGeom prst="rect">
            <a:avLst/>
          </a:prstGeom>
          <a:noFill/>
          <a:ln w="25400" cap="flat" cmpd="sng">
            <a:solidFill>
              <a:srgbClr val="8A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69875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1152145" y="1283742"/>
            <a:ext cx="10282568" cy="4932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 dirty="0">
                <a:solidFill>
                  <a:srgbClr val="222222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Gli studenti che hanno presentato la candidatura Erasmus durante il corso di laurea triennale, con l’obiettivo di partire al primo anno di magistrale, che non hanno ancora discusso la tesi e non si sono ancora immatricolati alla magistrale («sotto condizione») non possono presentare l’OLA in Segreterie online</a:t>
            </a:r>
            <a:r>
              <a:rPr lang="it-IT" sz="1800" b="0" i="0" u="none" strike="noStrike" cap="none" dirty="0">
                <a:solidFill>
                  <a:srgbClr val="222222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, perché l'anagrafica Erasmus è presente soltanto sulla triennale.</a:t>
            </a:r>
            <a:endParaRPr sz="18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 dirty="0">
                <a:solidFill>
                  <a:srgbClr val="222222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 </a:t>
            </a:r>
            <a:endParaRPr sz="18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 dirty="0">
                <a:solidFill>
                  <a:srgbClr val="222222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Il profilo Erasmus magistrale potrà essere attivato dall'Ufficio Erasmus soltanto dopo il </a:t>
            </a:r>
            <a:r>
              <a:rPr lang="it-IT" sz="1800" b="1" i="1" u="none" strike="noStrike" cap="none" dirty="0">
                <a:solidFill>
                  <a:srgbClr val="222222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perfezionamento dell'immatricolazione </a:t>
            </a:r>
            <a:r>
              <a:rPr lang="it-IT" sz="1800" b="0" i="1" u="none" strike="noStrike" cap="none" dirty="0">
                <a:solidFill>
                  <a:srgbClr val="222222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(ossia: entro qualche giorno dall'immatricolazione da parte dello studente, l'Ufficio Gestione Carriere "perfezionerà", cioè confermerà la posizione amministrativa sul cdl magistrale</a:t>
            </a:r>
            <a:r>
              <a:rPr lang="it-IT" sz="1800" b="0" i="0" u="none" strike="noStrike" cap="none" dirty="0">
                <a:solidFill>
                  <a:srgbClr val="222222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).</a:t>
            </a:r>
            <a:endParaRPr sz="18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 dirty="0">
                <a:solidFill>
                  <a:srgbClr val="222222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Attenzione: </a:t>
            </a:r>
            <a:r>
              <a:rPr lang="it-IT" sz="1800" b="0" i="0" u="none" strike="noStrike" cap="none" dirty="0">
                <a:solidFill>
                  <a:srgbClr val="222222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La </a:t>
            </a:r>
            <a:r>
              <a:rPr lang="it-IT" sz="1800" b="0" i="0" u="none" strike="noStrike" cap="none" dirty="0" err="1">
                <a:solidFill>
                  <a:srgbClr val="222222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pre</a:t>
            </a:r>
            <a:r>
              <a:rPr lang="it-IT" sz="1800" b="0" i="0" u="none" strike="noStrike" cap="none" dirty="0">
                <a:solidFill>
                  <a:srgbClr val="222222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-immatricolazione non è sufficiente per poter effettuare il passaggio del profilo Erasmus sul nuovo corso di laurea.</a:t>
            </a:r>
            <a:endParaRPr sz="18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 dirty="0">
                <a:solidFill>
                  <a:srgbClr val="222222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 </a:t>
            </a:r>
            <a:endParaRPr sz="1800" b="0" i="0" u="none" strike="noStrike" cap="none" dirty="0">
              <a:solidFill>
                <a:srgbClr val="222222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 dirty="0">
                <a:solidFill>
                  <a:srgbClr val="222222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Con l’attivazione del profilo Erasmus sul nuovo corso di laurea, sarà possibile presentare l’OLA in Segreterie online.</a:t>
            </a:r>
            <a:endParaRPr sz="18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sng" strike="noStrike" cap="none" dirty="0">
                <a:solidFill>
                  <a:srgbClr val="222222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In ogni caso, l'inizio dell'esperienza Erasmus potrà avvenire non prima dell'avvenuto perfezionamento dell'immatricolazione.</a:t>
            </a:r>
            <a:endParaRPr sz="18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>
                <a:solidFill>
                  <a:srgbClr val="222222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 </a:t>
            </a:r>
            <a:endParaRPr sz="14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6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152" name="Google Shape;152;p6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8" name="Google Shape;15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6456" y="0"/>
            <a:ext cx="8957532" cy="673217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"/>
          <p:cNvSpPr txBox="1"/>
          <p:nvPr/>
        </p:nvSpPr>
        <p:spPr>
          <a:xfrm>
            <a:off x="926874" y="401515"/>
            <a:ext cx="10847114" cy="590931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it-IT" sz="36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Online Learning Agreement-OLA ed EWP</a:t>
            </a:r>
            <a:endParaRPr sz="3600" b="0" i="0" u="none" strike="noStrike" cap="none" dirty="0">
              <a:solidFill>
                <a:schemeClr val="lt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6"/>
          <p:cNvSpPr txBox="1"/>
          <p:nvPr/>
        </p:nvSpPr>
        <p:spPr>
          <a:xfrm>
            <a:off x="926874" y="1230966"/>
            <a:ext cx="10807337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 dirty="0">
                <a:solidFill>
                  <a:srgbClr val="7E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EWP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(Erasmus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without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paper) è il network per la digitalizzazione dei flussi Erasmus, in particolar modo il flusso dello scambio degli </a:t>
            </a:r>
            <a:r>
              <a:rPr lang="it-IT" sz="1800" b="1" i="0" u="none" strike="noStrike" cap="none" dirty="0">
                <a:solidFill>
                  <a:srgbClr val="7E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OLA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. Le </a:t>
            </a:r>
            <a:r>
              <a:rPr lang="it-IT" sz="1800" b="1" i="0" u="none" strike="noStrike" cap="none" dirty="0">
                <a:solidFill>
                  <a:srgbClr val="7E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Segreterie Online 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sono direttamente connesse al network. Gli </a:t>
            </a:r>
            <a:r>
              <a:rPr lang="it-IT" sz="1800" b="1" i="0" u="none" strike="noStrike" cap="none" dirty="0">
                <a:solidFill>
                  <a:srgbClr val="7E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OLA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approvati dal </a:t>
            </a:r>
            <a:r>
              <a:rPr lang="it-IT" sz="1800" b="1" i="0" u="none" strike="noStrike" cap="none" dirty="0">
                <a:solidFill>
                  <a:srgbClr val="7E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Coordinatore Erasmus Unimib 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vengono inviati tramite l’EWP direttamente alla vostra meta estera.</a:t>
            </a:r>
            <a:endParaRPr sz="14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1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Persistono  problemi di connessione! Quindi abbiamo bisogno anche della vostra collaborazione!</a:t>
            </a:r>
            <a:endParaRPr sz="14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Non tutti gli Atenei sono ancora connessi al 100% ad </a:t>
            </a:r>
            <a:r>
              <a:rPr lang="it-IT" sz="1800" b="1" i="0" u="none" strike="noStrike" cap="none" dirty="0">
                <a:solidFill>
                  <a:srgbClr val="7E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EWP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può quindi capitare che l’invio e la ricezione non vadano a buon fine.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it-IT" sz="1800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 dirty="0">
                <a:solidFill>
                  <a:srgbClr val="C0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Vedremo in questa guida come procedere in caso di malfunzionamenti.</a:t>
            </a:r>
            <a:endParaRPr sz="1800" b="1" i="0" u="none" strike="noStrike" cap="none" dirty="0">
              <a:solidFill>
                <a:srgbClr val="C00000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16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169" name="Google Shape;169;p16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6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6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16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16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6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5" name="Google Shape;17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6456" y="0"/>
            <a:ext cx="8957532" cy="673217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6"/>
          <p:cNvSpPr txBox="1"/>
          <p:nvPr/>
        </p:nvSpPr>
        <p:spPr>
          <a:xfrm>
            <a:off x="926874" y="401535"/>
            <a:ext cx="10515600" cy="590891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it-IT" sz="36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Online Learning Agreement-OLA ed EWP</a:t>
            </a:r>
            <a:endParaRPr sz="3600" b="0" i="0" u="none" strike="noStrike" cap="none" dirty="0">
              <a:solidFill>
                <a:schemeClr val="lt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16"/>
          <p:cNvSpPr txBox="1"/>
          <p:nvPr/>
        </p:nvSpPr>
        <p:spPr>
          <a:xfrm>
            <a:off x="857205" y="1130681"/>
            <a:ext cx="11260903" cy="446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t-IT" sz="1800" b="1" i="0" u="none" strike="noStrike" cap="none" dirty="0">
                <a:solidFill>
                  <a:srgbClr val="C0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L’OLA è presentato alle Segreterie online </a:t>
            </a:r>
            <a:endParaRPr sz="1800" b="1" i="0" u="none" strike="noStrike" cap="none" dirty="0">
              <a:solidFill>
                <a:srgbClr val="C00000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Viene valutato dal Coordinatore Erasmus Unimib, che può approvarlo o respingerlo (motivando il rifiuto nello spazio note):</a:t>
            </a:r>
            <a:endParaRPr sz="18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it-IT" sz="1800" b="1" i="0" u="none" strike="noStrike" cap="none" dirty="0">
                <a:solidFill>
                  <a:srgbClr val="C0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Se l’OLA viene respinto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, bisogna ripresentarne uno nuovo seguendo le indicazioni del Coordinatore.</a:t>
            </a:r>
            <a:endParaRPr sz="18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panose="05000000000000000000" pitchFamily="2" charset="2"/>
              <a:buChar char="q"/>
            </a:pPr>
            <a:r>
              <a:rPr lang="it-IT" sz="1800" b="1" i="0" u="none" strike="noStrike" cap="none" dirty="0">
                <a:solidFill>
                  <a:srgbClr val="C0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Se l’OLA viene approvato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, il Coordinatore lo firmerà digitalmente in Segreterie online.</a:t>
            </a:r>
            <a:endParaRPr sz="18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Dopo la firma il Coordinatore Unimib invia l’OLA digitalmente alla Meta Erasmus:</a:t>
            </a:r>
            <a:endParaRPr sz="18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❖"/>
            </a:pPr>
            <a:r>
              <a:rPr lang="it-IT" sz="1800" b="1" i="0" u="none" strike="noStrike" cap="none" dirty="0">
                <a:solidFill>
                  <a:srgbClr val="C0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Se la Meta Erasmus è connessa al network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, il Coordinatore estero controfirmerà l’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OLA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digitalmente e gli studenti lo vedranno approvato alle Segreterie Online </a:t>
            </a:r>
            <a:r>
              <a:rPr lang="it-IT" sz="1800" b="0" i="1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(Attenzione! La procedura non è immediata…quindi calma!)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; in questo caso gli studenti non devono fare nulla. </a:t>
            </a:r>
            <a:endParaRPr sz="18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❖"/>
            </a:pPr>
            <a:r>
              <a:rPr lang="it-IT" sz="1800" b="1" i="0" u="none" strike="noStrike" cap="none" dirty="0">
                <a:solidFill>
                  <a:srgbClr val="C00000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Se la Meta Erasmus non è connessa al network 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o lo scarico dei dati da parte loro non va a buon fine, potranno richiedervi di inviare per mail il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form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UE dell’OLA  che trovate al link: </a:t>
            </a:r>
            <a:r>
              <a:rPr lang="it-IT" sz="1800" b="0" i="0" u="sng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https://www.unimib.it/internazionalizzazione/focus-erasmus/erasmus-studio/preparare-lerasmus</a:t>
            </a:r>
            <a:endParaRPr sz="18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In ogni caso quando la connessione verrà ripristinata l’OLA e le eventuali modifiche andranno inserite alle Segreterie Online.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 </a:t>
            </a:r>
            <a:endParaRPr sz="1600" b="1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6"/>
          <p:cNvSpPr txBox="1"/>
          <p:nvPr/>
        </p:nvSpPr>
        <p:spPr>
          <a:xfrm>
            <a:off x="926874" y="5746624"/>
            <a:ext cx="10751320" cy="923289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ATTENZIONE!</a:t>
            </a:r>
            <a:endParaRPr sz="1400" b="0" i="0" u="none" strike="noStrike" cap="none" dirty="0">
              <a:solidFill>
                <a:srgbClr val="000000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Se la meta vi informa di problemi di ricezione del vostro OLA dovete comunicarlo esclusivamente a outgoing.erasmus@unimib.it</a:t>
            </a:r>
            <a:endParaRPr sz="1800" b="0" i="0" u="none" strike="noStrike" cap="none" dirty="0">
              <a:solidFill>
                <a:schemeClr val="lt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"/>
          <p:cNvGrpSpPr/>
          <p:nvPr/>
        </p:nvGrpSpPr>
        <p:grpSpPr>
          <a:xfrm>
            <a:off x="2451" y="0"/>
            <a:ext cx="1456894" cy="6858000"/>
            <a:chOff x="0" y="1412875"/>
            <a:chExt cx="9144000" cy="107950"/>
          </a:xfrm>
        </p:grpSpPr>
        <p:sp>
          <p:nvSpPr>
            <p:cNvPr id="89" name="Google Shape;89;p1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7E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" name="Google Shape;96;p1"/>
          <p:cNvSpPr/>
          <p:nvPr/>
        </p:nvSpPr>
        <p:spPr>
          <a:xfrm>
            <a:off x="429962" y="508315"/>
            <a:ext cx="1453109" cy="1530697"/>
          </a:xfrm>
          <a:prstGeom prst="flowChartAlternateProcess">
            <a:avLst/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565" y="622129"/>
            <a:ext cx="1212156" cy="130306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"/>
          <p:cNvSpPr/>
          <p:nvPr/>
        </p:nvSpPr>
        <p:spPr>
          <a:xfrm>
            <a:off x="9927771" y="330926"/>
            <a:ext cx="1820092" cy="38668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"/>
          <p:cNvSpPr txBox="1"/>
          <p:nvPr/>
        </p:nvSpPr>
        <p:spPr>
          <a:xfrm>
            <a:off x="1920307" y="4976074"/>
            <a:ext cx="9841731" cy="1015622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ndara"/>
                <a:cs typeface="Calibri Light" panose="020F0302020204030204" pitchFamily="34" charset="0"/>
                <a:sym typeface="Candara"/>
              </a:rPr>
              <a:t>Presentazione alle Segreterie Online</a:t>
            </a:r>
            <a:endParaRPr dirty="0">
              <a:latin typeface="Corbel Light" panose="020B0303020204020204" pitchFamily="34" charset="0"/>
              <a:cs typeface="Calibri Light" panose="020F03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lt1"/>
                </a:solidFill>
                <a:latin typeface="Corbel Light" panose="020B0303020204020204" pitchFamily="34" charset="0"/>
                <a:cs typeface="Calibri Light" panose="020F0302020204030204" pitchFamily="34" charset="0"/>
                <a:sym typeface="Candara"/>
              </a:rPr>
              <a:t>II parte</a:t>
            </a:r>
            <a:endParaRPr dirty="0">
              <a:latin typeface="Corbel Light" panose="020B0303020204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Google Shape;95;p45">
            <a:extLst>
              <a:ext uri="{FF2B5EF4-FFF2-40B4-BE49-F238E27FC236}">
                <a16:creationId xmlns:a16="http://schemas.microsoft.com/office/drawing/2014/main" id="{90B35D0C-5E43-B904-5E7E-2766D600C2E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9412" b="14915"/>
          <a:stretch/>
        </p:blipFill>
        <p:spPr>
          <a:xfrm>
            <a:off x="1920307" y="508315"/>
            <a:ext cx="9841731" cy="44269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262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40"/>
          <p:cNvGrpSpPr/>
          <p:nvPr/>
        </p:nvGrpSpPr>
        <p:grpSpPr>
          <a:xfrm>
            <a:off x="0" y="0"/>
            <a:ext cx="539931" cy="6858000"/>
            <a:chOff x="0" y="1412875"/>
            <a:chExt cx="9144000" cy="107950"/>
          </a:xfrm>
        </p:grpSpPr>
        <p:sp>
          <p:nvSpPr>
            <p:cNvPr id="186" name="Google Shape;186;p40"/>
            <p:cNvSpPr/>
            <p:nvPr/>
          </p:nvSpPr>
          <p:spPr>
            <a:xfrm>
              <a:off x="0" y="1412875"/>
              <a:ext cx="9144000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40"/>
            <p:cNvSpPr/>
            <p:nvPr/>
          </p:nvSpPr>
          <p:spPr>
            <a:xfrm>
              <a:off x="1042988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40"/>
            <p:cNvSpPr/>
            <p:nvPr/>
          </p:nvSpPr>
          <p:spPr>
            <a:xfrm>
              <a:off x="1547813" y="1412875"/>
              <a:ext cx="503237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40"/>
            <p:cNvSpPr/>
            <p:nvPr/>
          </p:nvSpPr>
          <p:spPr>
            <a:xfrm>
              <a:off x="2051050" y="1412875"/>
              <a:ext cx="504825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40"/>
            <p:cNvSpPr/>
            <p:nvPr/>
          </p:nvSpPr>
          <p:spPr>
            <a:xfrm>
              <a:off x="2555875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40"/>
            <p:cNvSpPr/>
            <p:nvPr/>
          </p:nvSpPr>
          <p:spPr>
            <a:xfrm>
              <a:off x="539750" y="1412875"/>
              <a:ext cx="503238" cy="107950"/>
            </a:xfrm>
            <a:prstGeom prst="rect">
              <a:avLst/>
            </a:prstGeom>
            <a:solidFill>
              <a:srgbClr val="9C10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2" name="Google Shape;192;p40"/>
          <p:cNvSpPr txBox="1"/>
          <p:nvPr/>
        </p:nvSpPr>
        <p:spPr>
          <a:xfrm>
            <a:off x="926874" y="401535"/>
            <a:ext cx="10515600" cy="590891"/>
          </a:xfrm>
          <a:prstGeom prst="rect">
            <a:avLst/>
          </a:prstGeom>
          <a:solidFill>
            <a:srgbClr val="8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it-IT" sz="3600" b="0" i="0" u="none" strike="noStrike" cap="none" dirty="0">
                <a:solidFill>
                  <a:schemeClr val="lt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Vediamo come presentare l’OLA</a:t>
            </a:r>
            <a:endParaRPr sz="3600" b="0" i="0" u="none" strike="noStrike" cap="none" dirty="0">
              <a:solidFill>
                <a:schemeClr val="lt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40"/>
          <p:cNvSpPr txBox="1"/>
          <p:nvPr/>
        </p:nvSpPr>
        <p:spPr>
          <a:xfrm>
            <a:off x="857206" y="1130681"/>
            <a:ext cx="1111708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Entrate alle </a:t>
            </a:r>
            <a:r>
              <a:rPr lang="it-IT" sz="1800" b="1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Segreterie online 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Corbel Light" panose="020B0303020204020204" pitchFamily="34" charset="0"/>
                <a:ea typeface="Calibri"/>
                <a:cs typeface="Calibri"/>
                <a:sym typeface="Calibri"/>
              </a:rPr>
              <a:t>nella pagina del bando a cui avete partecipato:</a:t>
            </a:r>
            <a:endParaRPr sz="1800" b="0" i="0" u="none" strike="noStrike" cap="none" dirty="0">
              <a:solidFill>
                <a:schemeClr val="dk1"/>
              </a:solidFill>
              <a:latin typeface="Corbel Light" panose="020B0303020204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40"/>
          <p:cNvPicPr preferRelativeResize="0"/>
          <p:nvPr/>
        </p:nvPicPr>
        <p:blipFill rotWithShape="1">
          <a:blip r:embed="rId3">
            <a:alphaModFix/>
          </a:blip>
          <a:srcRect l="86177" t="29099" b="10320"/>
          <a:stretch/>
        </p:blipFill>
        <p:spPr>
          <a:xfrm>
            <a:off x="810314" y="1786600"/>
            <a:ext cx="1503057" cy="3893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40"/>
          <p:cNvPicPr preferRelativeResize="0"/>
          <p:nvPr/>
        </p:nvPicPr>
        <p:blipFill rotWithShape="1">
          <a:blip r:embed="rId4">
            <a:alphaModFix/>
          </a:blip>
          <a:srcRect l="86355" t="29255" b="40537"/>
          <a:stretch/>
        </p:blipFill>
        <p:spPr>
          <a:xfrm>
            <a:off x="2794745" y="1786600"/>
            <a:ext cx="1414722" cy="1824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40"/>
          <p:cNvPicPr preferRelativeResize="0"/>
          <p:nvPr/>
        </p:nvPicPr>
        <p:blipFill rotWithShape="1">
          <a:blip r:embed="rId5">
            <a:alphaModFix/>
          </a:blip>
          <a:srcRect t="21819" b="25366"/>
          <a:stretch/>
        </p:blipFill>
        <p:spPr>
          <a:xfrm>
            <a:off x="2801814" y="3514086"/>
            <a:ext cx="9271921" cy="2976343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40"/>
          <p:cNvSpPr/>
          <p:nvPr/>
        </p:nvSpPr>
        <p:spPr>
          <a:xfrm>
            <a:off x="857206" y="4128655"/>
            <a:ext cx="925412" cy="37869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40"/>
          <p:cNvSpPr/>
          <p:nvPr/>
        </p:nvSpPr>
        <p:spPr>
          <a:xfrm>
            <a:off x="2794745" y="2478254"/>
            <a:ext cx="925412" cy="37869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0"/>
          <p:cNvSpPr/>
          <p:nvPr/>
        </p:nvSpPr>
        <p:spPr>
          <a:xfrm>
            <a:off x="3053429" y="5002258"/>
            <a:ext cx="2312076" cy="78359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0" name="Google Shape;200;p40"/>
          <p:cNvCxnSpPr/>
          <p:nvPr/>
        </p:nvCxnSpPr>
        <p:spPr>
          <a:xfrm rot="10800000" flipH="1">
            <a:off x="1829510" y="2856944"/>
            <a:ext cx="893498" cy="1446128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01" name="Google Shape;201;p40"/>
          <p:cNvCxnSpPr/>
          <p:nvPr/>
        </p:nvCxnSpPr>
        <p:spPr>
          <a:xfrm>
            <a:off x="3809839" y="2699009"/>
            <a:ext cx="7871621" cy="2303249"/>
          </a:xfrm>
          <a:prstGeom prst="straightConnector1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02" name="Google Shape;202;p40"/>
          <p:cNvSpPr/>
          <p:nvPr/>
        </p:nvSpPr>
        <p:spPr>
          <a:xfrm>
            <a:off x="11681459" y="4812912"/>
            <a:ext cx="292827" cy="406787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3180</Words>
  <Application>Microsoft Office PowerPoint</Application>
  <PresentationFormat>Widescreen</PresentationFormat>
  <Paragraphs>374</Paragraphs>
  <Slides>46</Slides>
  <Notes>46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54" baseType="lpstr">
      <vt:lpstr>Verdana</vt:lpstr>
      <vt:lpstr>Corbel Light</vt:lpstr>
      <vt:lpstr>Wingdings</vt:lpstr>
      <vt:lpstr>Calibri</vt:lpstr>
      <vt:lpstr>Corbel</vt:lpstr>
      <vt:lpstr>Noto Sans Symbols</vt:lpstr>
      <vt:lpstr>Arial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DOPO AVER CONFERMATO LA PRESENTAZIONE DELL’OLA premi il tasto Check Pre Invio EWP: il pulsante è visibile nella pagina di dettaglio dell'OLA finchè l'OLA è in stato “Presentato”. In caso di mancanza di dati (ad es.: il referente estero) sarà mostrato un messaggio che li elenca: in questa fase hai la possibilità di presentare un nuovo OLA in sostituzione del precedente prima che il Coordinatore UniMiB approvi il learning agreement.           Esempio di dato mancante da correggere: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emanuela.locatelli@unimib.it</dc:creator>
  <cp:lastModifiedBy>emanuela.locatelli@unimib.it</cp:lastModifiedBy>
  <cp:revision>17</cp:revision>
  <dcterms:created xsi:type="dcterms:W3CDTF">2021-11-11T09:46:28Z</dcterms:created>
  <dcterms:modified xsi:type="dcterms:W3CDTF">2025-08-28T10:04:35Z</dcterms:modified>
</cp:coreProperties>
</file>