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257" r:id="rId3"/>
    <p:sldId id="285" r:id="rId4"/>
    <p:sldId id="286" r:id="rId5"/>
    <p:sldId id="281" r:id="rId6"/>
    <p:sldId id="284" r:id="rId7"/>
    <p:sldId id="264" r:id="rId8"/>
    <p:sldId id="260" r:id="rId9"/>
    <p:sldId id="265" r:id="rId10"/>
    <p:sldId id="267" r:id="rId11"/>
    <p:sldId id="268" r:id="rId12"/>
    <p:sldId id="269" r:id="rId13"/>
    <p:sldId id="282" r:id="rId14"/>
    <p:sldId id="283" r:id="rId15"/>
    <p:sldId id="277" r:id="rId16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32" roundtripDataSignature="AMtx7mhJZdnvGadVWBNzS6dWANobkm0H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C3A148-F241-44E3-A2EE-41BE3192D67B}">
  <a:tblStyle styleId="{55C3A148-F241-44E3-A2EE-41BE3192D67B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841" autoAdjust="0"/>
    <p:restoredTop sz="87843" autoAdjust="0"/>
  </p:normalViewPr>
  <p:slideViewPr>
    <p:cSldViewPr snapToGrid="0">
      <p:cViewPr varScale="1">
        <p:scale>
          <a:sx n="72" d="100"/>
          <a:sy n="72" d="100"/>
        </p:scale>
        <p:origin x="1522" y="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32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1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4" name="Google Shape;19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4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93135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1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135122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9" name="Google Shape;299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9EBAAA-2104-D992-78D4-1992B9E1F8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2E264B41-6CE1-6200-5B27-309E3DDD130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049E9F85-7E46-14B0-A7BE-02C3D87E467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2FF10C5-BE4C-1DAA-4F76-78FE42F8CF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3194198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FF8600-5090-47A1-46CF-6EE34F18F5D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>
            <a:extLst>
              <a:ext uri="{FF2B5EF4-FFF2-40B4-BE49-F238E27FC236}">
                <a16:creationId xmlns:a16="http://schemas.microsoft.com/office/drawing/2014/main" id="{99C7D672-D9D3-9857-DF89-AA8A982040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>
            <a:extLst>
              <a:ext uri="{FF2B5EF4-FFF2-40B4-BE49-F238E27FC236}">
                <a16:creationId xmlns:a16="http://schemas.microsoft.com/office/drawing/2014/main" id="{CCD05BFC-6215-B7B8-3B9A-710A4680A7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BD1159A2-69BF-5473-8470-E65FFDA4C267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244414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221247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it-IT" dirty="0" err="1"/>
              <a:t>Sustainability</a:t>
            </a:r>
            <a:r>
              <a:rPr lang="it-IT" dirty="0"/>
              <a:t> </a:t>
            </a:r>
            <a:r>
              <a:rPr lang="it-IT" dirty="0" err="1"/>
              <a:t>Specialist</a:t>
            </a:r>
            <a:r>
              <a:rPr lang="it-IT" dirty="0"/>
              <a:t>/Manager: ESG, economia circolare, Life-</a:t>
            </a:r>
            <a:r>
              <a:rPr lang="it-IT" dirty="0" err="1"/>
              <a:t>Cycle</a:t>
            </a:r>
            <a:r>
              <a:rPr lang="it-IT" dirty="0"/>
              <a:t> </a:t>
            </a:r>
            <a:r>
              <a:rPr lang="it-IT" dirty="0" err="1"/>
              <a:t>Assessment</a:t>
            </a:r>
            <a:r>
              <a:rPr lang="it-IT" dirty="0"/>
              <a:t>, energia rinnovabili, riciclaggio, finanza sostenibile.</a:t>
            </a:r>
          </a:p>
          <a:p>
            <a:endParaRPr lang="it-IT" i="1" dirty="0"/>
          </a:p>
          <a:p>
            <a:r>
              <a:rPr lang="it-IT" i="1" dirty="0"/>
              <a:t>Centro</a:t>
            </a:r>
            <a:r>
              <a:rPr lang="it-IT" dirty="0"/>
              <a:t> di Ricerca Interuniversitario per i Servizi di Pubblica utilità (</a:t>
            </a:r>
            <a:r>
              <a:rPr lang="it-IT" i="1" dirty="0"/>
              <a:t>CRISP</a:t>
            </a:r>
            <a:r>
              <a:rPr lang="it-IT" dirty="0"/>
              <a:t>)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061343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9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0:notes"/>
          <p:cNvSpPr txBox="1">
            <a:spLocks noGrp="1"/>
          </p:cNvSpPr>
          <p:nvPr>
            <p:ph type="body" idx="1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" name="Google Shape;17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 type="twoTxTwoObj">
  <p:cSld name="TWO_OBJECTS_WITH_TEX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2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2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2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2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1" name="Google Shape;21;p27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27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testo verticale" type="vertTx">
  <p:cSld name="VERTICAL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2" name="Google Shape;72;p36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3" name="Google Shape;73;p36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6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olo e testo verticale" type="vertTitleAndTx">
  <p:cSld name="VERTICAL_TITLE_AND_VERTICAL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7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8" name="Google Shape;78;p37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Google Shape;79;p37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6" name="Google Shape;26;p2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28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8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titolo">
  <p:cSld name="Diapositiva titolo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9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9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testazione sezione" type="secHead">
  <p:cSld name="SECTION_HEADER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36" name="Google Shape;36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7" name="Google Shape;37;p30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0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2" name="Google Shape;42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3" name="Google Shape;43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Google Shape;44;p31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31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3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9" name="Google Shape;49;p32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32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uota" type="blank">
  <p:cSld name="BLANK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3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33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to con didascalia" type="objTx">
  <p:cSld name="OBJECT_WITH_CAPTION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4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58" name="Google Shape;58;p34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9" name="Google Shape;59;p34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34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4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magine con didascalia" type="picTx">
  <p:cSld name="PICTURE_WITH_CAPTION_TEX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5" name="Google Shape;65;p35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35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35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5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6"/>
          <p:cNvSpPr txBox="1">
            <a:spLocks noGrp="1"/>
          </p:cNvSpPr>
          <p:nvPr>
            <p:ph type="dt" idx="10"/>
          </p:nvPr>
        </p:nvSpPr>
        <p:spPr>
          <a:xfrm>
            <a:off x="83257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6"/>
          <p:cNvSpPr txBox="1">
            <a:spLocks noGrp="1"/>
          </p:cNvSpPr>
          <p:nvPr>
            <p:ph type="sldNum" idx="12"/>
          </p:nvPr>
        </p:nvSpPr>
        <p:spPr>
          <a:xfrm>
            <a:off x="9354084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‹N›</a:t>
            </a:fld>
            <a:endParaRPr/>
          </a:p>
        </p:txBody>
      </p:sp>
      <p:pic>
        <p:nvPicPr>
          <p:cNvPr id="13" name="Google Shape;13;p26" descr="D:\Logos\Logos Bicocca\logo-bicocca-verde1-2-300x322.jpg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9" y="3175"/>
            <a:ext cx="754903" cy="810263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6"/>
          <p:cNvSpPr/>
          <p:nvPr/>
        </p:nvSpPr>
        <p:spPr>
          <a:xfrm>
            <a:off x="0" y="6367462"/>
            <a:ext cx="12192000" cy="45719"/>
          </a:xfrm>
          <a:prstGeom prst="rect">
            <a:avLst/>
          </a:prstGeom>
          <a:gradFill>
            <a:gsLst>
              <a:gs pos="0">
                <a:schemeClr val="lt1"/>
              </a:gs>
              <a:gs pos="100000">
                <a:srgbClr val="003300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mailto:luca.corazzini@unimib.it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cedefop.europa.eu/en/tools/skills-online-vacancies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lt1"/>
          </a:fgClr>
          <a:bgClr>
            <a:schemeClr val="bg1"/>
          </a:bgClr>
        </a:pattFill>
        <a:effectLst/>
      </p:bgPr>
    </p:bg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"/>
          <p:cNvSpPr txBox="1">
            <a:spLocks noGrp="1"/>
          </p:cNvSpPr>
          <p:nvPr>
            <p:ph type="title"/>
          </p:nvPr>
        </p:nvSpPr>
        <p:spPr>
          <a:xfrm>
            <a:off x="896232" y="1144916"/>
            <a:ext cx="10399530" cy="13503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200" dirty="0">
                <a:sym typeface="Arial"/>
              </a:rPr>
              <a:t>Economics and Science for Environmental Sustainability (ESES, L-33)</a:t>
            </a:r>
            <a:br>
              <a:rPr lang="en-US" sz="3800" dirty="0">
                <a:sym typeface="Arial"/>
              </a:rPr>
            </a:br>
            <a:br>
              <a:rPr lang="en-US" sz="2000" dirty="0">
                <a:sym typeface="Arial"/>
              </a:rPr>
            </a:br>
            <a:r>
              <a:rPr lang="en-US" sz="2600" dirty="0">
                <a:sym typeface="Arial"/>
              </a:rPr>
              <a:t>Luca Corazzini, DEMS - UNIMIB</a:t>
            </a:r>
            <a:br>
              <a:rPr lang="en-US" sz="2600" dirty="0">
                <a:sym typeface="Arial"/>
              </a:rPr>
            </a:br>
            <a:endParaRPr lang="en-US" sz="2600" dirty="0">
              <a:sym typeface="Arial"/>
            </a:endParaRPr>
          </a:p>
        </p:txBody>
      </p:sp>
      <p:sp>
        <p:nvSpPr>
          <p:cNvPr id="87" name="Google Shape;87;p1"/>
          <p:cNvSpPr txBox="1">
            <a:spLocks noGrp="1"/>
          </p:cNvSpPr>
          <p:nvPr>
            <p:ph type="sldNum" idx="12"/>
          </p:nvPr>
        </p:nvSpPr>
        <p:spPr>
          <a:xfrm>
            <a:off x="9354084" y="6457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663A9DB1-ECBA-4C20-8CB8-1E24146895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430" y="3311085"/>
            <a:ext cx="3479505" cy="347950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5D10BC77-8FAC-3766-6D45-0F9F030CD6B9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2"/>
          <p:cNvSpPr/>
          <p:nvPr/>
        </p:nvSpPr>
        <p:spPr>
          <a:xfrm>
            <a:off x="2210933" y="112713"/>
            <a:ext cx="7658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plan: first year</a:t>
            </a:r>
            <a:endParaRPr dirty="0"/>
          </a:p>
        </p:txBody>
      </p:sp>
      <p:sp>
        <p:nvSpPr>
          <p:cNvPr id="3" name="Google Shape;176;p10">
            <a:extLst>
              <a:ext uri="{FF2B5EF4-FFF2-40B4-BE49-F238E27FC236}">
                <a16:creationId xmlns:a16="http://schemas.microsoft.com/office/drawing/2014/main" id="{E7D3B818-8F07-8890-30E5-9C53896E8E1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D7759D8-2DF1-856F-5B7B-D9371E4D670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87" t="32403" r="22413" b="24341"/>
          <a:stretch/>
        </p:blipFill>
        <p:spPr>
          <a:xfrm>
            <a:off x="784665" y="1112192"/>
            <a:ext cx="10622661" cy="4914496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B9BB954E-0913-EEBB-B1AF-1FD7209AA246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10">
            <a:extLst>
              <a:ext uri="{FF2B5EF4-FFF2-40B4-BE49-F238E27FC236}">
                <a16:creationId xmlns:a16="http://schemas.microsoft.com/office/drawing/2014/main" id="{87CFF81F-38D9-D245-0573-34D49ABABA78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11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37B9D797-E412-5FAC-8AFB-3AF2566A42B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87" t="33178" r="22413" b="24341"/>
          <a:stretch/>
        </p:blipFill>
        <p:spPr>
          <a:xfrm>
            <a:off x="784665" y="1156218"/>
            <a:ext cx="10622661" cy="4826445"/>
          </a:xfrm>
          <a:prstGeom prst="rect">
            <a:avLst/>
          </a:prstGeom>
        </p:spPr>
      </p:pic>
      <p:sp>
        <p:nvSpPr>
          <p:cNvPr id="7" name="Google Shape;198;p12">
            <a:extLst>
              <a:ext uri="{FF2B5EF4-FFF2-40B4-BE49-F238E27FC236}">
                <a16:creationId xmlns:a16="http://schemas.microsoft.com/office/drawing/2014/main" id="{E2D4CD66-8F00-7036-6390-A7DF7DBD049B}"/>
              </a:ext>
            </a:extLst>
          </p:cNvPr>
          <p:cNvSpPr/>
          <p:nvPr/>
        </p:nvSpPr>
        <p:spPr>
          <a:xfrm>
            <a:off x="2210933" y="112713"/>
            <a:ext cx="7658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plan: second year</a:t>
            </a:r>
            <a:endParaRPr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E0DDFF62-5161-5B7F-4C29-BAA3C8E6730E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76;p10">
            <a:extLst>
              <a:ext uri="{FF2B5EF4-FFF2-40B4-BE49-F238E27FC236}">
                <a16:creationId xmlns:a16="http://schemas.microsoft.com/office/drawing/2014/main" id="{D7601874-A30F-2426-E81F-8F8E1A8CA74D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4A70A603-4AF2-9D1E-6EE3-F367F524A66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7587" t="33023" r="22413" b="17520"/>
          <a:stretch/>
        </p:blipFill>
        <p:spPr>
          <a:xfrm>
            <a:off x="784665" y="734682"/>
            <a:ext cx="10622661" cy="5619018"/>
          </a:xfrm>
          <a:prstGeom prst="rect">
            <a:avLst/>
          </a:prstGeom>
        </p:spPr>
      </p:pic>
      <p:sp>
        <p:nvSpPr>
          <p:cNvPr id="7" name="Google Shape;198;p12">
            <a:extLst>
              <a:ext uri="{FF2B5EF4-FFF2-40B4-BE49-F238E27FC236}">
                <a16:creationId xmlns:a16="http://schemas.microsoft.com/office/drawing/2014/main" id="{0A08AE11-8F3D-B6A6-146A-D9617FCEF64E}"/>
              </a:ext>
            </a:extLst>
          </p:cNvPr>
          <p:cNvSpPr/>
          <p:nvPr/>
        </p:nvSpPr>
        <p:spPr>
          <a:xfrm>
            <a:off x="2210933" y="112713"/>
            <a:ext cx="7658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Teaching plan: third year</a:t>
            </a:r>
            <a:endParaRPr dirty="0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97D05AED-DF00-967B-4888-7B98FB63C742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sp>
        <p:nvSpPr>
          <p:cNvPr id="188" name="Google Shape;188;p11"/>
          <p:cNvSpPr/>
          <p:nvPr/>
        </p:nvSpPr>
        <p:spPr>
          <a:xfrm>
            <a:off x="2210932" y="112713"/>
            <a:ext cx="8309583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Coordinating faculty </a:t>
            </a:r>
            <a:endParaRPr dirty="0"/>
          </a:p>
        </p:txBody>
      </p:sp>
      <p:sp>
        <p:nvSpPr>
          <p:cNvPr id="9" name="Google Shape;187;p11">
            <a:extLst>
              <a:ext uri="{FF2B5EF4-FFF2-40B4-BE49-F238E27FC236}">
                <a16:creationId xmlns:a16="http://schemas.microsoft.com/office/drawing/2014/main" id="{521177F2-1B86-29AC-C014-0107B2FF1969}"/>
              </a:ext>
            </a:extLst>
          </p:cNvPr>
          <p:cNvSpPr/>
          <p:nvPr/>
        </p:nvSpPr>
        <p:spPr>
          <a:xfrm>
            <a:off x="637953" y="974836"/>
            <a:ext cx="10717619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en-US" sz="20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Department of Economics, Management, and Statistics (DEMS) joins forces with the Department of Earth and Environmental Sciences (DISAT) to deliver a truly interdisciplinary program. Both departments have been recognized as 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“Departments of Excellence 2023–2027”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, reinforcing their commitment to high-quality research and innovative education</a:t>
            </a: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DE2BA5D1-75DB-D03B-553F-C0FA37C4E907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Immagine 4" descr="Immagine che contiene testo, schermata, software, numero&#10;&#10;Il contenuto generato dall'IA potrebbe non essere corretto.">
            <a:extLst>
              <a:ext uri="{FF2B5EF4-FFF2-40B4-BE49-F238E27FC236}">
                <a16:creationId xmlns:a16="http://schemas.microsoft.com/office/drawing/2014/main" id="{426DED62-A118-91D5-B0C0-FC1D208D252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55" t="42694" r="72355" b="30712"/>
          <a:stretch>
            <a:fillRect/>
          </a:stretch>
        </p:blipFill>
        <p:spPr>
          <a:xfrm>
            <a:off x="4043916" y="2623969"/>
            <a:ext cx="4104168" cy="3259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2873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  <p:sp>
        <p:nvSpPr>
          <p:cNvPr id="187" name="Google Shape;187;p11"/>
          <p:cNvSpPr/>
          <p:nvPr/>
        </p:nvSpPr>
        <p:spPr>
          <a:xfrm>
            <a:off x="637953" y="974836"/>
            <a:ext cx="10866475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57785" rt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The following professionals, representing their respective institutions, participated in the ESES coordinating meetings held on June 24, 26, and July 1, 2024: </a:t>
            </a:r>
            <a:endParaRPr lang="it-IT" sz="1800" dirty="0">
              <a:latin typeface="Calibri" panose="020F0502020204030204" pitchFamily="34" charset="0"/>
            </a:endParaRP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Monica Riva,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Sustainability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Product Line Manager, 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Bureau Veritas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Italy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Marco Antonio Cataldi,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Circular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Economy Manager, </a:t>
            </a:r>
            <a:r>
              <a:rPr lang="it-IT" sz="1800" i="1" dirty="0">
                <a:latin typeface="Calibri" panose="020F0502020204030204" pitchFamily="34" charset="0"/>
              </a:rPr>
              <a:t>Bureau Veritas </a:t>
            </a:r>
            <a:r>
              <a:rPr lang="it-IT" sz="1800" i="1" dirty="0" err="1">
                <a:latin typeface="Calibri" panose="020F0502020204030204" pitchFamily="34" charset="0"/>
              </a:rPr>
              <a:t>Italy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Deborah Serino, HR Business Partner GEM,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Research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&amp; Development, </a:t>
            </a:r>
            <a:r>
              <a:rPr lang="it-IT" sz="1800" i="1" dirty="0">
                <a:latin typeface="Calibri" panose="020F0502020204030204" pitchFamily="34" charset="0"/>
              </a:rPr>
              <a:t>Sorgenia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Lisa Sorbi, Compliance &amp; Privacy Manager, </a:t>
            </a:r>
            <a:r>
              <a:rPr lang="it-IT" sz="1800" i="1" dirty="0">
                <a:latin typeface="Calibri" panose="020F0502020204030204" pitchFamily="34" charset="0"/>
              </a:rPr>
              <a:t>Sorgenia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Salvatore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Balsama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Professional Industrial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Chemist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Secretary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the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Lombardy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Chemist</a:t>
            </a:r>
            <a:r>
              <a:rPr lang="it-IT" sz="1800" i="1" dirty="0" err="1">
                <a:latin typeface="Calibri" panose="020F0502020204030204" pitchFamily="34" charset="0"/>
              </a:rPr>
              <a:t>ry</a:t>
            </a:r>
            <a:r>
              <a:rPr lang="it-IT" sz="1800" i="1" dirty="0">
                <a:latin typeface="Calibri" panose="020F0502020204030204" pitchFamily="34" charset="0"/>
              </a:rPr>
              <a:t> Association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Luca Raffaele, General Director,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NeXt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- Nuova Economia per Tutti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 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Marta Camilla Valota, Director, 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ISCOS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Lombardy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Veronica Cremonesi,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Education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&amp; Professional training, </a:t>
            </a:r>
            <a:r>
              <a:rPr lang="it-IT" sz="1800" b="0" i="1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Federchimica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; </a:t>
            </a:r>
          </a:p>
          <a:p>
            <a:pPr marL="343535" indent="-285750" rtl="0">
              <a:spcBef>
                <a:spcPts val="600"/>
              </a:spcBef>
              <a:spcAft>
                <a:spcPts val="600"/>
              </a:spcAft>
              <a:buFontTx/>
              <a:buChar char="-"/>
            </a:pP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Dr. Monica Garbarino, </a:t>
            </a:r>
            <a:r>
              <a:rPr lang="it-IT" sz="18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Regulatory</a:t>
            </a:r>
            <a:r>
              <a:rPr lang="it-IT" sz="1800" dirty="0">
                <a:latin typeface="Calibri" panose="020F0502020204030204" pitchFamily="34" charset="0"/>
              </a:rPr>
              <a:t> &amp;</a:t>
            </a:r>
            <a:r>
              <a:rPr lang="it-IT" sz="18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Public Affairs Manager, </a:t>
            </a:r>
            <a:r>
              <a:rPr lang="it-IT" sz="1800" b="0" i="1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Agrofarma</a:t>
            </a:r>
            <a:endParaRPr lang="it-IT" sz="1800" b="0" i="1" u="none" strike="noStrike" dirty="0">
              <a:solidFill>
                <a:srgbClr val="000000"/>
              </a:solidFill>
              <a:effectLst/>
              <a:latin typeface="Calibri" panose="020F0502020204030204" pitchFamily="34" charset="0"/>
            </a:endParaRPr>
          </a:p>
          <a:p>
            <a:pPr marL="57785" rtl="0">
              <a:spcBef>
                <a:spcPts val="600"/>
              </a:spcBef>
              <a:spcAft>
                <a:spcPts val="600"/>
              </a:spcAft>
            </a:pPr>
            <a:endParaRPr lang="en-US" sz="200" dirty="0">
              <a:latin typeface="Calibri" panose="020F0502020204030204" pitchFamily="34" charset="0"/>
            </a:endParaRPr>
          </a:p>
          <a:p>
            <a:pPr marL="57785" rtl="0">
              <a:spcBef>
                <a:spcPts val="600"/>
              </a:spcBef>
              <a:spcAft>
                <a:spcPts val="600"/>
              </a:spcAft>
            </a:pPr>
            <a:r>
              <a:rPr lang="en-US" sz="1800" dirty="0">
                <a:latin typeface="Calibri" panose="020F0502020204030204" pitchFamily="34" charset="0"/>
              </a:rPr>
              <a:t>This diverse group of experts ensures that ESES is aligned with industry needs, fostering a strong connection between academia and professional practice</a:t>
            </a:r>
            <a:endParaRPr lang="it-IT" sz="1800" dirty="0">
              <a:latin typeface="Calibri" panose="020F0502020204030204" pitchFamily="34" charset="0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2210932" y="112713"/>
            <a:ext cx="8309583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Professional actors involved in the ESES project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13E57B4E-6C2E-78B6-5137-66C7AAC0E32D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86534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2"/>
          <p:cNvSpPr txBox="1"/>
          <p:nvPr/>
        </p:nvSpPr>
        <p:spPr>
          <a:xfrm>
            <a:off x="879790" y="2167136"/>
            <a:ext cx="10432411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Grazie!</a:t>
            </a:r>
            <a:r>
              <a:rPr lang="en-US" sz="4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ESES (L-33): Luca Corazzini (</a:t>
            </a:r>
            <a:r>
              <a:rPr lang="en-US" sz="2400" b="0" i="0" u="sng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luca.corazzini@unimib.it</a:t>
            </a:r>
            <a:r>
              <a:rPr lang="en-US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/>
          </a:p>
        </p:txBody>
      </p:sp>
      <p:sp>
        <p:nvSpPr>
          <p:cNvPr id="2" name="Google Shape;176;p10">
            <a:extLst>
              <a:ext uri="{FF2B5EF4-FFF2-40B4-BE49-F238E27FC236}">
                <a16:creationId xmlns:a16="http://schemas.microsoft.com/office/drawing/2014/main" id="{C518ED0A-CAC9-8BEC-DB11-F5BC8A305244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A1EBD736-B611-9554-6345-7C863EEDDB0B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"/>
          <p:cNvSpPr txBox="1">
            <a:spLocks noGrp="1"/>
          </p:cNvSpPr>
          <p:nvPr>
            <p:ph type="sldNum" idx="12"/>
          </p:nvPr>
        </p:nvSpPr>
        <p:spPr>
          <a:xfrm>
            <a:off x="9354084" y="646268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2210933" y="112713"/>
            <a:ext cx="7658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ESES idea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" name="Google Shape;99;p2"/>
          <p:cNvSpPr/>
          <p:nvPr/>
        </p:nvSpPr>
        <p:spPr>
          <a:xfrm>
            <a:off x="757310" y="1127236"/>
            <a:ext cx="10757750" cy="547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20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The </a:t>
            </a:r>
            <a:r>
              <a:rPr lang="en-US" sz="2000" b="1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Sustainability Specialist </a:t>
            </a:r>
            <a:r>
              <a:rPr lang="en-US" sz="2000" dirty="0">
                <a:latin typeface="Calibri" panose="020F0502020204030204" pitchFamily="34" charset="0"/>
                <a:ea typeface="Calibri"/>
                <a:cs typeface="Calibri"/>
                <a:sym typeface="Calibri"/>
              </a:rPr>
              <a:t>is a tech-economist whose holistic perspective on the interaction between economic and environmental systems supports the institutions where they work professionally in adopting new, profitable, and sustainable managerial approaches</a:t>
            </a: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en-US" sz="16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en-US" sz="16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en-US" sz="16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lang="en-US" sz="1600" b="0" i="0" u="none" strike="noStrike" cap="none" noProof="0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0" name="Google Shape;100;p2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68732" y="2292042"/>
            <a:ext cx="4854535" cy="400668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F7B98C1D-FCC1-89EF-EA36-702761C991AF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472F9-1B12-B297-19D1-E3B6B58116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D4E1D48-C510-7965-BEB5-FAF307DF5E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18977" y="1116986"/>
            <a:ext cx="6804837" cy="5239363"/>
          </a:xfrm>
        </p:spPr>
        <p:txBody>
          <a:bodyPr/>
          <a:lstStyle/>
          <a:p>
            <a:pPr marL="50800" indent="0">
              <a:buNone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ESES student</a:t>
            </a:r>
            <a:r>
              <a:rPr lang="en-US" sz="2000" dirty="0"/>
              <a:t>:</a:t>
            </a:r>
            <a:endParaRPr lang="en-US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Possesses the economic and scientific skills necessary to interpret the characteristics and dynamics of economic systems and markets, with a particular focus on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environmental sustainability and the sustainable management of both natural resources and energy sources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Tx/>
              <a:buChar char="-"/>
            </a:pPr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Identifies managerial and technological solutions to optimize productive processes, input productivity, logistics, and economic costs from both economic and environmental perspectives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Tx/>
              <a:buChar char="-"/>
            </a:pPr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2000" noProof="0" dirty="0">
                <a:solidFill>
                  <a:srgbClr val="000000"/>
                </a:solidFill>
                <a:latin typeface="Calibri" panose="020F0502020204030204" pitchFamily="34" charset="0"/>
              </a:rPr>
              <a:t>Is proficient in implementing </a:t>
            </a:r>
            <a:r>
              <a:rPr lang="en-US" sz="2000" b="1" noProof="0" dirty="0">
                <a:solidFill>
                  <a:srgbClr val="000000"/>
                </a:solidFill>
                <a:latin typeface="Calibri" panose="020F0502020204030204" pitchFamily="34" charset="0"/>
              </a:rPr>
              <a:t>empirical, statistical, and computational methodologies </a:t>
            </a:r>
            <a:r>
              <a:rPr lang="en-US" sz="2000" noProof="0" dirty="0">
                <a:solidFill>
                  <a:srgbClr val="000000"/>
                </a:solidFill>
                <a:latin typeface="Calibri" panose="020F0502020204030204" pitchFamily="34" charset="0"/>
              </a:rPr>
              <a:t>to collect, manage, and analyze large datasets</a:t>
            </a:r>
          </a:p>
        </p:txBody>
      </p:sp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368C90EA-77EB-CF49-EC9C-1BC3FDEA40B5}"/>
              </a:ext>
            </a:extLst>
          </p:cNvPr>
          <p:cNvSpPr/>
          <p:nvPr/>
        </p:nvSpPr>
        <p:spPr>
          <a:xfrm>
            <a:off x="920428" y="103809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Skills and professional profile of the ESES student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6BD7FA08-880F-87B4-055B-13BD9AF79A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13" y="1253199"/>
            <a:ext cx="4881871" cy="488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658F07F3-B615-EC82-9035-2DC4F0099100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7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C3D3E008-E6FF-C0CE-EDD8-F2428C282588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0049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2A31F1-14ED-B245-7B39-A8B2F9A746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ED97E67E-1459-949C-49F7-32697691D7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08345" y="1116986"/>
            <a:ext cx="6815470" cy="5239363"/>
          </a:xfrm>
        </p:spPr>
        <p:txBody>
          <a:bodyPr/>
          <a:lstStyle/>
          <a:p>
            <a:pPr marL="50800" indent="0">
              <a:buNone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After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graduation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, the ESES </a:t>
            </a:r>
            <a:r>
              <a:rPr lang="it-IT" sz="2000" dirty="0" err="1">
                <a:solidFill>
                  <a:srgbClr val="000000"/>
                </a:solidFill>
                <a:latin typeface="Calibri" panose="020F0502020204030204" pitchFamily="34" charset="0"/>
              </a:rPr>
              <a:t>student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:</a:t>
            </a: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Engages in highly qualified professional roles within productive and service firms, public administrations, consultancy companies, international institutions, research centers, and other professional entities leading the ecological transition and promoting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sustainable and circular economic models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;</a:t>
            </a:r>
          </a:p>
          <a:p>
            <a:pPr>
              <a:buFontTx/>
              <a:buChar char="-"/>
            </a:pPr>
            <a:endParaRPr lang="it-IT" sz="1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Pursues further studies in a Master’s program in economics and management, such as the newly established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LM-76 «Economics and Technologies for Sustainability»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 at UNIMIB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800" indent="0">
              <a:buNone/>
            </a:pP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800" indent="0">
              <a:buNone/>
            </a:pP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5997137A-DBEB-7B4F-EA48-A1D6A9039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15413" y="1253199"/>
            <a:ext cx="4881871" cy="48818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4A58FDB2-0099-3B02-AE6E-208301FE0747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7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4</a:t>
            </a:fld>
            <a:endParaRPr lang="en-US"/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71890D2D-5C93-9B8B-304C-3FDE451B8E73}"/>
              </a:ext>
            </a:extLst>
          </p:cNvPr>
          <p:cNvSpPr/>
          <p:nvPr/>
        </p:nvSpPr>
        <p:spPr>
          <a:xfrm>
            <a:off x="920428" y="103809"/>
            <a:ext cx="10351137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Skills and professional profile of the ESES student</a:t>
            </a:r>
            <a:endParaRPr sz="2800" b="1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E1797FA9-7A9B-BF0D-48B8-144A304070C0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935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275325-F6F3-1AD6-E0D4-97C33B3A9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6690" y="1175237"/>
            <a:ext cx="10515600" cy="4351338"/>
          </a:xfrm>
        </p:spPr>
        <p:txBody>
          <a:bodyPr/>
          <a:lstStyle/>
          <a:p>
            <a:pPr marL="50800" indent="0">
              <a:buNone/>
            </a:pP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1. UNIMIB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S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trategic 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P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lan 2023-2025: </a:t>
            </a:r>
            <a:r>
              <a:rPr lang="it-IT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“</a:t>
            </a:r>
            <a:r>
              <a:rPr lang="en-US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New teaching proposals will align with the strategic choices of both the Nation and the University, 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following the guidelines of sustainability, </a:t>
            </a:r>
            <a:r>
              <a:rPr lang="en-US" sz="2000" b="1" i="1" dirty="0" err="1">
                <a:solidFill>
                  <a:srgbClr val="000000"/>
                </a:solidFill>
                <a:latin typeface="Calibri" panose="020F0502020204030204" pitchFamily="34" charset="0"/>
              </a:rPr>
              <a:t>transdisciplinarity</a:t>
            </a:r>
            <a:r>
              <a:rPr lang="en-US" sz="2000" b="1" i="1" dirty="0">
                <a:solidFill>
                  <a:srgbClr val="000000"/>
                </a:solidFill>
                <a:latin typeface="Calibri" panose="020F0502020204030204" pitchFamily="34" charset="0"/>
              </a:rPr>
              <a:t>, and internationalization</a:t>
            </a:r>
            <a:r>
              <a:rPr lang="it-IT" sz="2000" i="1" dirty="0">
                <a:solidFill>
                  <a:srgbClr val="000000"/>
                </a:solidFill>
                <a:latin typeface="Calibri" panose="020F0502020204030204" pitchFamily="34" charset="0"/>
              </a:rPr>
              <a:t>”</a:t>
            </a:r>
          </a:p>
          <a:p>
            <a:pPr marL="393700" indent="-342900">
              <a:buAutoNum type="arabicPeriod"/>
            </a:pPr>
            <a:endParaRPr lang="it-IT" sz="2000" i="1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50800" indent="0">
              <a:buNone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2. </a:t>
            </a:r>
            <a:r>
              <a:rPr lang="it-IT" sz="2000" b="1" dirty="0" err="1">
                <a:solidFill>
                  <a:srgbClr val="000000"/>
                </a:solidFill>
                <a:latin typeface="Calibri" panose="020F0502020204030204" pitchFamily="34" charset="0"/>
              </a:rPr>
              <a:t>Addressing</a:t>
            </a:r>
            <a:r>
              <a:rPr lang="it-IT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 Educational Gaps</a:t>
            </a: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: 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The current academic offerings are insufficient to meet the growing demand for BA programs that focus on the interaction between economic systems and environmental sustainability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0A86F062-DAF6-C740-8FA4-E0CB0BECD8B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4516" t="17400" r="39098" b="38156"/>
          <a:stretch/>
        </p:blipFill>
        <p:spPr>
          <a:xfrm>
            <a:off x="5979949" y="3350906"/>
            <a:ext cx="5462341" cy="2780344"/>
          </a:xfrm>
          <a:prstGeom prst="rect">
            <a:avLst/>
          </a:prstGeom>
        </p:spPr>
      </p:pic>
      <p:sp>
        <p:nvSpPr>
          <p:cNvPr id="7" name="Google Shape;108;p3">
            <a:extLst>
              <a:ext uri="{FF2B5EF4-FFF2-40B4-BE49-F238E27FC236}">
                <a16:creationId xmlns:a16="http://schemas.microsoft.com/office/drawing/2014/main" id="{9DD0B433-D0E1-2FAE-52C9-F50BEE2205B8}"/>
              </a:ext>
            </a:extLst>
          </p:cNvPr>
          <p:cNvSpPr/>
          <p:nvPr/>
        </p:nvSpPr>
        <p:spPr>
          <a:xfrm>
            <a:off x="1091382" y="112713"/>
            <a:ext cx="10677831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the new BA in “Economics and Science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for Environmental Sustainability”?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87;p1">
            <a:extLst>
              <a:ext uri="{FF2B5EF4-FFF2-40B4-BE49-F238E27FC236}">
                <a16:creationId xmlns:a16="http://schemas.microsoft.com/office/drawing/2014/main" id="{0F23A22A-111B-ACEE-3B74-7E1D0CADF9C2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7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754D90DF-9719-652B-C1AB-E7617F0AB553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70965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>
            <a:extLst>
              <a:ext uri="{FF2B5EF4-FFF2-40B4-BE49-F238E27FC236}">
                <a16:creationId xmlns:a16="http://schemas.microsoft.com/office/drawing/2014/main" id="{7EA3BB62-3F8D-38A6-2FA4-7E5397B2B7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8670" y="2048891"/>
            <a:ext cx="6354062" cy="3715268"/>
          </a:xfrm>
          <a:prstGeom prst="rect">
            <a:avLst/>
          </a:prstGeom>
        </p:spPr>
      </p:pic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43275325-F6F3-1AD6-E0D4-97C33B3A9E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65175" y="1175237"/>
            <a:ext cx="11204037" cy="4351338"/>
          </a:xfrm>
        </p:spPr>
        <p:txBody>
          <a:bodyPr/>
          <a:lstStyle/>
          <a:p>
            <a:pPr marL="50800" indent="0">
              <a:buNone/>
            </a:pPr>
            <a:r>
              <a:rPr lang="it-IT" sz="2000" dirty="0">
                <a:solidFill>
                  <a:srgbClr val="000000"/>
                </a:solidFill>
                <a:latin typeface="Calibri" panose="020F0502020204030204" pitchFamily="34" charset="0"/>
              </a:rPr>
              <a:t>3</a:t>
            </a:r>
            <a:r>
              <a:rPr lang="it-IT" sz="2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US" sz="2000" b="1" dirty="0">
                <a:solidFill>
                  <a:srgbClr val="000000"/>
                </a:solidFill>
                <a:latin typeface="Calibri" panose="020F0502020204030204" pitchFamily="34" charset="0"/>
              </a:rPr>
              <a:t>A Highly Sought-After Professional Profile</a:t>
            </a:r>
            <a:r>
              <a:rPr lang="en-US" sz="2000" dirty="0">
                <a:solidFill>
                  <a:srgbClr val="000000"/>
                </a:solidFill>
                <a:latin typeface="Calibri" panose="020F0502020204030204" pitchFamily="34" charset="0"/>
              </a:rPr>
              <a:t>: The program responds to the increasing need for professionals skilled in both economic and environmental sustainability, aligning with emerging job market trends</a:t>
            </a:r>
            <a:endParaRPr lang="it-IT" sz="2000" dirty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ED649A18-F0B4-E8A9-0FBF-70A86D7E498C}"/>
              </a:ext>
            </a:extLst>
          </p:cNvPr>
          <p:cNvSpPr txBox="1"/>
          <p:nvPr/>
        </p:nvSpPr>
        <p:spPr>
          <a:xfrm>
            <a:off x="3382297" y="5842253"/>
            <a:ext cx="609600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it-IT" sz="1000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Note: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</a:t>
            </a:r>
            <a:r>
              <a:rPr lang="it-IT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Results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an </a:t>
            </a:r>
            <a:r>
              <a:rPr lang="it-IT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analysis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the job market </a:t>
            </a:r>
            <a:r>
              <a:rPr lang="it-IT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concerning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new positions </a:t>
            </a:r>
            <a:r>
              <a:rPr lang="it-IT" sz="1000" dirty="0">
                <a:latin typeface="Calibri" panose="020F0502020204030204" pitchFamily="34" charset="0"/>
              </a:rPr>
              <a:t>in the field of </a:t>
            </a:r>
            <a:r>
              <a:rPr lang="it-IT" sz="1000" dirty="0" err="1">
                <a:latin typeface="Calibri" panose="020F0502020204030204" pitchFamily="34" charset="0"/>
              </a:rPr>
              <a:t>environmental</a:t>
            </a:r>
            <a:r>
              <a:rPr lang="it-IT" sz="1000" dirty="0">
                <a:latin typeface="Calibri" panose="020F0502020204030204" pitchFamily="34" charset="0"/>
              </a:rPr>
              <a:t> </a:t>
            </a:r>
            <a:r>
              <a:rPr lang="it-IT" sz="1000" dirty="0" err="1">
                <a:latin typeface="Calibri" panose="020F0502020204030204" pitchFamily="34" charset="0"/>
              </a:rPr>
              <a:t>sustainability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 (*) </a:t>
            </a:r>
            <a:r>
              <a:rPr lang="it-IT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Number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of position x10. Source: Eurostat/Cedefop, project </a:t>
            </a:r>
            <a:r>
              <a:rPr lang="it-IT" sz="10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SkillOvate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(</a:t>
            </a:r>
            <a:r>
              <a:rPr lang="it-IT" sz="1000" b="0" i="0" u="sng" strike="noStrike" dirty="0">
                <a:solidFill>
                  <a:srgbClr val="1155CC"/>
                </a:solidFill>
                <a:effectLst/>
                <a:latin typeface="Calibri" panose="020F0502020204030204" pitchFamily="34" charset="0"/>
                <a:hlinkClick r:id="rId4"/>
              </a:rPr>
              <a:t>https://www.cedefop.europa.eu/en/tools/skills-online-vacancies</a:t>
            </a:r>
            <a:r>
              <a:rPr lang="it-IT" sz="10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).</a:t>
            </a:r>
            <a:endParaRPr lang="it-IT" sz="1000" dirty="0"/>
          </a:p>
        </p:txBody>
      </p:sp>
      <p:sp>
        <p:nvSpPr>
          <p:cNvPr id="12" name="Rettangolo con angoli arrotondati 11">
            <a:extLst>
              <a:ext uri="{FF2B5EF4-FFF2-40B4-BE49-F238E27FC236}">
                <a16:creationId xmlns:a16="http://schemas.microsoft.com/office/drawing/2014/main" id="{F2C20B54-5F1E-DB37-6775-97E4889BDBAC}"/>
              </a:ext>
            </a:extLst>
          </p:cNvPr>
          <p:cNvSpPr/>
          <p:nvPr/>
        </p:nvSpPr>
        <p:spPr>
          <a:xfrm>
            <a:off x="7695175" y="2248000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3" name="Rettangolo con angoli arrotondati 12">
            <a:extLst>
              <a:ext uri="{FF2B5EF4-FFF2-40B4-BE49-F238E27FC236}">
                <a16:creationId xmlns:a16="http://schemas.microsoft.com/office/drawing/2014/main" id="{37B15221-60B8-22F2-F458-39642A066A15}"/>
              </a:ext>
            </a:extLst>
          </p:cNvPr>
          <p:cNvSpPr/>
          <p:nvPr/>
        </p:nvSpPr>
        <p:spPr>
          <a:xfrm>
            <a:off x="5944194" y="2248000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4" name="Rettangolo con angoli arrotondati 13">
            <a:extLst>
              <a:ext uri="{FF2B5EF4-FFF2-40B4-BE49-F238E27FC236}">
                <a16:creationId xmlns:a16="http://schemas.microsoft.com/office/drawing/2014/main" id="{12ACF2D1-6D86-DC3C-3962-75BFC8FAF29F}"/>
              </a:ext>
            </a:extLst>
          </p:cNvPr>
          <p:cNvSpPr/>
          <p:nvPr/>
        </p:nvSpPr>
        <p:spPr>
          <a:xfrm>
            <a:off x="5091946" y="2248000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Google Shape;87;p1">
            <a:extLst>
              <a:ext uri="{FF2B5EF4-FFF2-40B4-BE49-F238E27FC236}">
                <a16:creationId xmlns:a16="http://schemas.microsoft.com/office/drawing/2014/main" id="{F2BEEB03-4249-3722-EC1C-4A885E9750AA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7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4" name="Google Shape;108;p3">
            <a:extLst>
              <a:ext uri="{FF2B5EF4-FFF2-40B4-BE49-F238E27FC236}">
                <a16:creationId xmlns:a16="http://schemas.microsoft.com/office/drawing/2014/main" id="{9364C846-485A-0476-D3AC-D0FC038DE3F2}"/>
              </a:ext>
            </a:extLst>
          </p:cNvPr>
          <p:cNvSpPr/>
          <p:nvPr/>
        </p:nvSpPr>
        <p:spPr>
          <a:xfrm>
            <a:off x="1091382" y="112713"/>
            <a:ext cx="1067783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Why the new BA in “Economics and Science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for Environmental </a:t>
            </a:r>
            <a:r>
              <a:rPr lang="en-US" sz="2800" b="1">
                <a:latin typeface="Calibri"/>
                <a:ea typeface="Calibri"/>
                <a:cs typeface="Calibri"/>
                <a:sym typeface="Calibri"/>
              </a:rPr>
              <a:t>Sustainability”?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Rettangolo con angoli arrotondati 7">
            <a:extLst>
              <a:ext uri="{FF2B5EF4-FFF2-40B4-BE49-F238E27FC236}">
                <a16:creationId xmlns:a16="http://schemas.microsoft.com/office/drawing/2014/main" id="{AD4234F9-409E-3972-6B2D-3DA931C19319}"/>
              </a:ext>
            </a:extLst>
          </p:cNvPr>
          <p:cNvSpPr/>
          <p:nvPr/>
        </p:nvSpPr>
        <p:spPr>
          <a:xfrm>
            <a:off x="3763628" y="2248000"/>
            <a:ext cx="493776" cy="1773936"/>
          </a:xfrm>
          <a:prstGeom prst="roundRect">
            <a:avLst/>
          </a:pr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E7527006-29FD-4D6F-0334-D5A987B7169D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0867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"/>
          <p:cNvSpPr/>
          <p:nvPr/>
        </p:nvSpPr>
        <p:spPr>
          <a:xfrm>
            <a:off x="754912" y="1254642"/>
            <a:ext cx="10738883" cy="51923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BA classification (Italian system):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L-33 ECONOMIC SCIENCES;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Teaching l</a:t>
            </a: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anguage:</a:t>
            </a: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English (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&gt;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B2 language certificate required)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lvl="0"/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Number of students: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150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selected through the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CenT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(Test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Cisia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) in English; Minimum score 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28 in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Reasoning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, and 15.5 in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Mathematics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it-IT"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/>
            <a:r>
              <a:rPr lang="it-IT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University credits: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180 UC, with </a:t>
            </a:r>
            <a:r>
              <a:rPr lang="it-IT" sz="2000" b="0" i="0" u="none" strike="noStrike" cap="none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approximately</a:t>
            </a:r>
            <a:r>
              <a:rPr lang="it-IT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0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30%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of activities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delivered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through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e-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tivities</a:t>
            </a:r>
            <a:endParaRPr lang="it-IT" sz="2000" i="1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Duration: </a:t>
            </a:r>
            <a:r>
              <a:rPr lang="en-US" sz="200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3 years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Location: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Universit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y of Milan 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– Bicocca</a:t>
            </a: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Affiliated Departments: 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Department of Economics, Management, and Statistics (DEMS), with strong collaboration from the Department of Earth and Environmental Sciences (DISAT)</a:t>
            </a: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33363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First academic year:</a:t>
            </a:r>
            <a:r>
              <a:rPr lang="en-US" sz="2000" b="0" i="0" u="none" strike="noStrike" cap="none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 2025-2026</a:t>
            </a: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2000" b="0" i="0" u="none" strike="noStrike" cap="none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</p:txBody>
      </p:sp>
      <p:sp>
        <p:nvSpPr>
          <p:cNvPr id="168" name="Google Shape;168;p9"/>
          <p:cNvSpPr/>
          <p:nvPr/>
        </p:nvSpPr>
        <p:spPr>
          <a:xfrm>
            <a:off x="2210933" y="112713"/>
            <a:ext cx="7658100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ESES at a glance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Google Shape;87;p1">
            <a:extLst>
              <a:ext uri="{FF2B5EF4-FFF2-40B4-BE49-F238E27FC236}">
                <a16:creationId xmlns:a16="http://schemas.microsoft.com/office/drawing/2014/main" id="{6086E905-BB43-43F4-B199-45A09E4271F1}"/>
              </a:ext>
            </a:extLst>
          </p:cNvPr>
          <p:cNvSpPr txBox="1">
            <a:spLocks noGrp="1"/>
          </p:cNvSpPr>
          <p:nvPr>
            <p:ph type="sldNum" idx="12"/>
          </p:nvPr>
        </p:nvSpPr>
        <p:spPr>
          <a:xfrm>
            <a:off x="9354084" y="6457364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1A9DEBAD-A174-FAC5-4CC2-BE1842722C2F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5"/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128" name="Google Shape;128;p5"/>
          <p:cNvSpPr/>
          <p:nvPr/>
        </p:nvSpPr>
        <p:spPr>
          <a:xfrm>
            <a:off x="664328" y="92859"/>
            <a:ext cx="10847305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The teaching approach</a:t>
            </a: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: key features</a:t>
            </a:r>
            <a:endParaRPr sz="28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1" name="Google Shape;131;p5"/>
          <p:cNvSpPr/>
          <p:nvPr/>
        </p:nvSpPr>
        <p:spPr>
          <a:xfrm>
            <a:off x="664327" y="783451"/>
            <a:ext cx="11137813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Inter- and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transdisciplinary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b="1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approach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</a:t>
            </a:r>
            <a:r>
              <a:rPr lang="it-IT" sz="2000" b="1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combining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economics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with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fundamental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knowledge in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biology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chemestry</a:t>
            </a:r>
            <a:r>
              <a:rPr lang="it-IT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, </a:t>
            </a:r>
            <a:r>
              <a:rPr lang="it-IT" sz="20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geology</a:t>
            </a:r>
            <a:r>
              <a:rPr lang="en-US" sz="20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Case-</a:t>
            </a:r>
            <a:r>
              <a:rPr lang="it-IT" sz="2000" b="1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based</a:t>
            </a: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learning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:</a:t>
            </a:r>
            <a:r>
              <a:rPr lang="it-IT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lectures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delivered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collaboratively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and in co-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presence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by professors from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different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academic</a:t>
            </a:r>
            <a:r>
              <a:rPr lang="it-IT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 </a:t>
            </a:r>
            <a:r>
              <a:rPr lang="it-IT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disciplines</a:t>
            </a:r>
            <a:r>
              <a:rPr lang="it-IT" sz="2000" b="0" i="0" u="none" strike="noStrike" cap="none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  <a:endParaRPr lang="it-IT" sz="2000" b="0" i="0" u="none" strike="noStrike" cap="none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it-IT"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Data-Driven Analysis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 application of modern computational and statistical methods to manage and analyze large-scale economic and environmental datasets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  <a:sym typeface="Calibri"/>
              </a:rPr>
              <a:t>;</a:t>
            </a: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endParaRPr lang="en-US"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Innovative Learning Methods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lvl="8" indent="-342900">
              <a:spcBef>
                <a:spcPts val="360"/>
              </a:spcBef>
              <a:buSzPts val="18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Team projects and flipped classrooms to encourage interactive and critical thinking;</a:t>
            </a:r>
          </a:p>
          <a:p>
            <a:pPr marL="342900" lvl="7" indent="-342900">
              <a:spcBef>
                <a:spcPts val="360"/>
              </a:spcBef>
              <a:buSzPts val="18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Seminars and debates with scientists and industry leaders in environmental sustainability;</a:t>
            </a:r>
          </a:p>
          <a:p>
            <a:pPr marL="342900" lvl="8" indent="-342900">
              <a:spcBef>
                <a:spcPts val="360"/>
              </a:spcBef>
              <a:buSzPts val="1800"/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E-</a:t>
            </a:r>
            <a:r>
              <a:rPr lang="en-US" sz="2000" dirty="0" err="1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tivities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to foster independent learning and self-assessment</a:t>
            </a:r>
          </a:p>
          <a:p>
            <a:pPr lvl="8">
              <a:spcBef>
                <a:spcPts val="360"/>
              </a:spcBef>
              <a:buSzPts val="1800"/>
            </a:pPr>
            <a:endParaRPr lang="en-US"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1000" dirty="0">
              <a:solidFill>
                <a:schemeClr val="dk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  <a:sym typeface="Calibri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Industry &amp; Academic Partnerships</a:t>
            </a: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Collaboration with leading firms and institutions in environmental sustainability;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chemeClr val="dk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Strong international network (including Erasmus and the European Alliance INVEST)</a:t>
            </a: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53D23C39-8A6D-5B48-7D99-DF679251F5C4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0"/>
          <p:cNvSpPr txBox="1">
            <a:spLocks noGrp="1"/>
          </p:cNvSpPr>
          <p:nvPr>
            <p:ph type="sldNum" idx="12"/>
          </p:nvPr>
        </p:nvSpPr>
        <p:spPr>
          <a:xfrm>
            <a:off x="9354084" y="6452047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sp>
        <p:nvSpPr>
          <p:cNvPr id="177" name="Google Shape;177;p10"/>
          <p:cNvSpPr/>
          <p:nvPr/>
        </p:nvSpPr>
        <p:spPr>
          <a:xfrm>
            <a:off x="595424" y="974836"/>
            <a:ext cx="11089758" cy="5472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In the Italian system, a BA in economics must include at least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90 UC (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out of</a:t>
            </a:r>
            <a:r>
              <a:rPr lang="en-US" sz="180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180) in the following disciplinary areas:</a:t>
            </a:r>
            <a:endParaRPr dirty="0"/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</a:pPr>
            <a:endParaRPr sz="9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40 UC in Economics 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UC in Management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20 UC in Mathematics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Statistics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UC in Law</a:t>
            </a:r>
            <a:endParaRPr dirty="0"/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-US" sz="1800" dirty="0">
                <a:latin typeface="Calibri"/>
                <a:ea typeface="Calibri"/>
                <a:cs typeface="Calibri"/>
              </a:rPr>
              <a:t>ESES fulfills the standard disciplinary requirements while integrating 30 UC in </a:t>
            </a:r>
            <a:r>
              <a:rPr lang="en-US" sz="1800" b="1" dirty="0">
                <a:latin typeface="Calibri"/>
                <a:ea typeface="Calibri"/>
                <a:cs typeface="Calibri"/>
              </a:rPr>
              <a:t>Biology, Chemistry, and Geology</a:t>
            </a:r>
            <a:r>
              <a:rPr lang="en-US" sz="1800" dirty="0">
                <a:latin typeface="Calibri"/>
                <a:ea typeface="Calibri"/>
                <a:cs typeface="Calibri"/>
              </a:rPr>
              <a:t>, ensuring a multidisciplinary approach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sz="1800" dirty="0"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180"/>
              </a:spcBef>
              <a:spcAft>
                <a:spcPts val="0"/>
              </a:spcAft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45 UC in Economics 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30 UC in Management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33 UC in Mathematics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and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Statistics</a:t>
            </a:r>
            <a:endParaRPr dirty="0"/>
          </a:p>
          <a:p>
            <a:pPr marL="342900" marR="0" lvl="0" indent="-34290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15 UC in Law</a:t>
            </a:r>
            <a:endParaRPr dirty="0"/>
          </a:p>
          <a:p>
            <a:pPr marL="285750" marR="0" lvl="0" indent="-285750" algn="l" rtl="0">
              <a:spcBef>
                <a:spcPts val="36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30 UC in Biology, </a:t>
            </a:r>
            <a:r>
              <a:rPr lang="en-US" sz="1800" b="0" i="0" u="none" strike="noStrike" cap="none" dirty="0" err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Chemestry</a:t>
            </a: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, and Geology</a:t>
            </a: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0" algn="l" rtl="0">
              <a:lnSpc>
                <a:spcPct val="150000"/>
              </a:lnSpc>
              <a:spcBef>
                <a:spcPts val="320"/>
              </a:spcBef>
              <a:spcAft>
                <a:spcPts val="0"/>
              </a:spcAft>
              <a:buNone/>
            </a:pPr>
            <a:endParaRPr sz="16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0"/>
          <p:cNvSpPr/>
          <p:nvPr/>
        </p:nvSpPr>
        <p:spPr>
          <a:xfrm>
            <a:off x="919557" y="121333"/>
            <a:ext cx="10441491" cy="5794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Minimum requirements </a:t>
            </a:r>
            <a:r>
              <a:rPr lang="en-US" sz="2800" b="1" dirty="0">
                <a:latin typeface="Calibri"/>
                <a:ea typeface="Calibri"/>
                <a:cs typeface="Calibri"/>
                <a:sym typeface="Calibri"/>
              </a:rPr>
              <a:t>for a BA in economics and the  ESES project</a:t>
            </a:r>
            <a:endParaRPr dirty="0"/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F494C1C1-B093-0E48-A101-D0BD9D3DBA1C}"/>
              </a:ext>
            </a:extLst>
          </p:cNvPr>
          <p:cNvSpPr txBox="1"/>
          <p:nvPr/>
        </p:nvSpPr>
        <p:spPr>
          <a:xfrm>
            <a:off x="4240838" y="6457364"/>
            <a:ext cx="371031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dirty="0">
                <a:solidFill>
                  <a:srgbClr val="888888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Welcome to ESES! UNIMIB, September 30, 2025</a:t>
            </a:r>
            <a:endParaRPr lang="it-IT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645</TotalTime>
  <Words>1218</Words>
  <Application>Microsoft Office PowerPoint</Application>
  <PresentationFormat>Widescreen</PresentationFormat>
  <Paragraphs>131</Paragraphs>
  <Slides>15</Slides>
  <Notes>15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Wingdings</vt:lpstr>
      <vt:lpstr>Tema di Office</vt:lpstr>
      <vt:lpstr>Economics and Science for Environmental Sustainability (ESES, L-33)  Luca Corazzini, DEMS - UNIMIB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Emilio Padoa Schioppa</dc:creator>
  <cp:lastModifiedBy>luca.corazzini@unimib.it</cp:lastModifiedBy>
  <cp:revision>92</cp:revision>
  <dcterms:created xsi:type="dcterms:W3CDTF">2024-03-05T16:01:01Z</dcterms:created>
  <dcterms:modified xsi:type="dcterms:W3CDTF">2026-01-28T09:30:54Z</dcterms:modified>
</cp:coreProperties>
</file>