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56" r:id="rId16"/>
  </p:sldIdLst>
  <p:sldSz cx="12192000" cy="6858000"/>
  <p:notesSz cx="6858000" cy="9144000"/>
  <p:embeddedFontLst>
    <p:embeddedFont>
      <p:font typeface="Heebo" pitchFamily="2" charset="-79"/>
      <p:regular r:id="rId18"/>
      <p:bold r:id="rId19"/>
    </p:embeddedFont>
    <p:embeddedFont>
      <p:font typeface="Heebo SemiBold" panose="020B0604020202020204" charset="-79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Y1ITjmYRS9EmWgnVkW5Oj0zL2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50" y="6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714AE055-726A-EA98-A468-30B2F71BB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>
            <a:extLst>
              <a:ext uri="{FF2B5EF4-FFF2-40B4-BE49-F238E27FC236}">
                <a16:creationId xmlns:a16="http://schemas.microsoft.com/office/drawing/2014/main" id="{8620C58B-3938-D784-1D28-70FE939ED6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>
            <a:extLst>
              <a:ext uri="{FF2B5EF4-FFF2-40B4-BE49-F238E27FC236}">
                <a16:creationId xmlns:a16="http://schemas.microsoft.com/office/drawing/2014/main" id="{D34B46D1-5170-D558-2168-2C2C02FF94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3892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84677BE6-20A3-7F68-71E7-F2C1A60E3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>
            <a:extLst>
              <a:ext uri="{FF2B5EF4-FFF2-40B4-BE49-F238E27FC236}">
                <a16:creationId xmlns:a16="http://schemas.microsoft.com/office/drawing/2014/main" id="{3C7FDA25-0AB6-D343-A4F0-0F5F7A89D4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>
            <a:extLst>
              <a:ext uri="{FF2B5EF4-FFF2-40B4-BE49-F238E27FC236}">
                <a16:creationId xmlns:a16="http://schemas.microsoft.com/office/drawing/2014/main" id="{387F17CB-BF04-C722-2037-216B545329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8171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DBD90829-B8C0-471C-BC32-D430D9D2F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>
            <a:extLst>
              <a:ext uri="{FF2B5EF4-FFF2-40B4-BE49-F238E27FC236}">
                <a16:creationId xmlns:a16="http://schemas.microsoft.com/office/drawing/2014/main" id="{EEAE1A37-173D-ED3C-5B2F-445DEF368F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>
            <a:extLst>
              <a:ext uri="{FF2B5EF4-FFF2-40B4-BE49-F238E27FC236}">
                <a16:creationId xmlns:a16="http://schemas.microsoft.com/office/drawing/2014/main" id="{F89AA4D8-77DE-4A4A-3E07-6C4D8FA0B4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378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FE8CD3BC-1FE5-82EE-40C0-31D8637A8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>
            <a:extLst>
              <a:ext uri="{FF2B5EF4-FFF2-40B4-BE49-F238E27FC236}">
                <a16:creationId xmlns:a16="http://schemas.microsoft.com/office/drawing/2014/main" id="{F9A75CF2-49DD-9105-FB58-C5954D564C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>
            <a:extLst>
              <a:ext uri="{FF2B5EF4-FFF2-40B4-BE49-F238E27FC236}">
                <a16:creationId xmlns:a16="http://schemas.microsoft.com/office/drawing/2014/main" id="{572E9459-B9AD-F120-60E5-06BD680FFF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6751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E36528C5-4321-86A5-BE21-8BCED0CF3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>
            <a:extLst>
              <a:ext uri="{FF2B5EF4-FFF2-40B4-BE49-F238E27FC236}">
                <a16:creationId xmlns:a16="http://schemas.microsoft.com/office/drawing/2014/main" id="{0C49925F-6A96-EF73-4D62-5F190420E8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>
            <a:extLst>
              <a:ext uri="{FF2B5EF4-FFF2-40B4-BE49-F238E27FC236}">
                <a16:creationId xmlns:a16="http://schemas.microsoft.com/office/drawing/2014/main" id="{5281392B-9C27-ACEA-B6DB-8750A6F374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0275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D493DD91-9FA8-0FD8-8AB1-7C902E139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>
            <a:extLst>
              <a:ext uri="{FF2B5EF4-FFF2-40B4-BE49-F238E27FC236}">
                <a16:creationId xmlns:a16="http://schemas.microsoft.com/office/drawing/2014/main" id="{C6F16324-D43B-87E0-EEB8-C0D49181DA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>
            <a:extLst>
              <a:ext uri="{FF2B5EF4-FFF2-40B4-BE49-F238E27FC236}">
                <a16:creationId xmlns:a16="http://schemas.microsoft.com/office/drawing/2014/main" id="{16357BA8-6EF9-0386-1FA0-114CA14D52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188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2E0C76F5-F625-FA90-430C-5610BB143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>
            <a:extLst>
              <a:ext uri="{FF2B5EF4-FFF2-40B4-BE49-F238E27FC236}">
                <a16:creationId xmlns:a16="http://schemas.microsoft.com/office/drawing/2014/main" id="{E70B00AA-CF2A-EC3C-54B3-67DDCE80CD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>
            <a:extLst>
              <a:ext uri="{FF2B5EF4-FFF2-40B4-BE49-F238E27FC236}">
                <a16:creationId xmlns:a16="http://schemas.microsoft.com/office/drawing/2014/main" id="{98F6CF57-AE7F-8D7B-F3D6-E8E00808DF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6759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8BD60C3A-961B-8AD8-43B8-27DDB4BD2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>
            <a:extLst>
              <a:ext uri="{FF2B5EF4-FFF2-40B4-BE49-F238E27FC236}">
                <a16:creationId xmlns:a16="http://schemas.microsoft.com/office/drawing/2014/main" id="{9269BD1B-7F0A-56F3-9D11-ACD2071D7E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>
            <a:extLst>
              <a:ext uri="{FF2B5EF4-FFF2-40B4-BE49-F238E27FC236}">
                <a16:creationId xmlns:a16="http://schemas.microsoft.com/office/drawing/2014/main" id="{468A40BA-66B1-B671-D2AD-C7C10F5837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4134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E742BF5D-E8BA-A358-0B6C-A99A05BA8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>
            <a:extLst>
              <a:ext uri="{FF2B5EF4-FFF2-40B4-BE49-F238E27FC236}">
                <a16:creationId xmlns:a16="http://schemas.microsoft.com/office/drawing/2014/main" id="{7635B2B8-6A8E-15BC-1D79-F7BC8AE4EB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>
            <a:extLst>
              <a:ext uri="{FF2B5EF4-FFF2-40B4-BE49-F238E27FC236}">
                <a16:creationId xmlns:a16="http://schemas.microsoft.com/office/drawing/2014/main" id="{54C1710B-9EE4-ED89-13D4-7A01A8CEC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8242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DC60D50C-3911-8D09-D23B-1D82E4763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>
            <a:extLst>
              <a:ext uri="{FF2B5EF4-FFF2-40B4-BE49-F238E27FC236}">
                <a16:creationId xmlns:a16="http://schemas.microsoft.com/office/drawing/2014/main" id="{2B917F5A-FB0C-45FB-599F-EB97045325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>
            <a:extLst>
              <a:ext uri="{FF2B5EF4-FFF2-40B4-BE49-F238E27FC236}">
                <a16:creationId xmlns:a16="http://schemas.microsoft.com/office/drawing/2014/main" id="{4A488D40-5E37-22F2-74CC-B9EAD6827E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8388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F60EFF45-D491-6AC6-9EAD-106AA4ECF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>
            <a:extLst>
              <a:ext uri="{FF2B5EF4-FFF2-40B4-BE49-F238E27FC236}">
                <a16:creationId xmlns:a16="http://schemas.microsoft.com/office/drawing/2014/main" id="{C1FC579F-2631-7EFD-E629-5299E993B2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>
            <a:extLst>
              <a:ext uri="{FF2B5EF4-FFF2-40B4-BE49-F238E27FC236}">
                <a16:creationId xmlns:a16="http://schemas.microsoft.com/office/drawing/2014/main" id="{25F99236-8747-2E48-DCC8-4EBF85A622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7692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2993794D-A1DE-E241-D583-6F1EE1515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>
            <a:extLst>
              <a:ext uri="{FF2B5EF4-FFF2-40B4-BE49-F238E27FC236}">
                <a16:creationId xmlns:a16="http://schemas.microsoft.com/office/drawing/2014/main" id="{40678D76-2B59-E65D-257B-73B808E13C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>
            <a:extLst>
              <a:ext uri="{FF2B5EF4-FFF2-40B4-BE49-F238E27FC236}">
                <a16:creationId xmlns:a16="http://schemas.microsoft.com/office/drawing/2014/main" id="{61997890-81A9-CDA7-E438-F230986565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652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 basso a destra">
  <p:cSld name="in basso a destr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24655" y="5643842"/>
            <a:ext cx="1552631" cy="7754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2;p1"/>
          <p:cNvSpPr txBox="1"/>
          <p:nvPr userDrawn="1"/>
        </p:nvSpPr>
        <p:spPr>
          <a:xfrm>
            <a:off x="6705600" y="2525874"/>
            <a:ext cx="5486400" cy="1816200"/>
          </a:xfrm>
          <a:prstGeom prst="rect">
            <a:avLst/>
          </a:prstGeom>
          <a:solidFill>
            <a:srgbClr val="F9F9F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Heebo"/>
              <a:ea typeface="Heebo"/>
              <a:cs typeface="Heebo"/>
              <a:sym typeface="Heeb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7B753A"/>
              </a:solidFill>
              <a:latin typeface="Heebo"/>
              <a:ea typeface="Heebo"/>
              <a:cs typeface="Heebo"/>
              <a:sym typeface="Heeb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>
                <a:solidFill>
                  <a:srgbClr val="FFDD00"/>
                </a:solidFill>
                <a:latin typeface="Heebo SemiBold"/>
                <a:ea typeface="Heebo SemiBold"/>
                <a:cs typeface="Heebo SemiBold"/>
                <a:sym typeface="Heebo SemiBold"/>
              </a:rPr>
              <a:t>Area Economico - Statistica</a:t>
            </a:r>
            <a:endParaRPr sz="3200" dirty="0">
              <a:solidFill>
                <a:srgbClr val="FFDD00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7B753A"/>
              </a:solidFill>
              <a:latin typeface="Heebo"/>
              <a:ea typeface="Heebo"/>
              <a:cs typeface="Heebo"/>
              <a:sym typeface="Heeb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7B753A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4" name="Google Shape;73;p1"/>
          <p:cNvSpPr txBox="1"/>
          <p:nvPr userDrawn="1"/>
        </p:nvSpPr>
        <p:spPr>
          <a:xfrm>
            <a:off x="3252159" y="5904457"/>
            <a:ext cx="2741644" cy="754053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rPr>
              <a:t>unimib.it</a:t>
            </a:r>
            <a:endParaRPr dirty="0"/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100" dirty="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rPr>
              <a:t>unimib.it/servizi/bicocca-orienta</a:t>
            </a:r>
            <a:endParaRPr dirty="0"/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 altro a destra">
  <p:cSld name="1_in altro a destra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24655" y="813049"/>
            <a:ext cx="1552631" cy="7754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9;p2"/>
          <p:cNvSpPr txBox="1"/>
          <p:nvPr userDrawn="1"/>
        </p:nvSpPr>
        <p:spPr>
          <a:xfrm>
            <a:off x="2899719" y="493140"/>
            <a:ext cx="3061134" cy="1354217"/>
          </a:xfrm>
          <a:prstGeom prst="rect">
            <a:avLst/>
          </a:prstGeom>
          <a:solidFill>
            <a:srgbClr val="F9F9F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Heebo"/>
              <a:ea typeface="Heebo"/>
              <a:cs typeface="Heebo"/>
              <a:sym typeface="Heeb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7B753A"/>
              </a:solidFill>
              <a:latin typeface="Heebo"/>
              <a:ea typeface="Heebo"/>
              <a:cs typeface="Heebo"/>
              <a:sym typeface="Heeb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rgbClr val="FFDD00"/>
                </a:solidFill>
                <a:latin typeface="Heebo SemiBold"/>
                <a:ea typeface="Heebo SemiBold"/>
                <a:cs typeface="Heebo SemiBold"/>
                <a:sym typeface="Heebo SemiBold"/>
              </a:rPr>
              <a:t>Area Economico - Statistica</a:t>
            </a:r>
            <a:endParaRPr sz="1800" dirty="0">
              <a:solidFill>
                <a:srgbClr val="FFDD00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7B753A"/>
              </a:solidFill>
              <a:latin typeface="Heebo"/>
              <a:ea typeface="Heebo"/>
              <a:cs typeface="Heebo"/>
              <a:sym typeface="Heeb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7B753A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6" name="Google Shape;80;p2"/>
          <p:cNvSpPr txBox="1"/>
          <p:nvPr userDrawn="1"/>
        </p:nvSpPr>
        <p:spPr>
          <a:xfrm>
            <a:off x="63339" y="5764922"/>
            <a:ext cx="2130776" cy="738664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rPr>
              <a:t>unimib.it</a:t>
            </a:r>
            <a:endParaRPr/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05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rPr>
              <a:t>unimib.it/servizi/bicocca-orienta</a:t>
            </a:r>
            <a:endParaRPr/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Heebo"/>
              <a:ea typeface="Heebo"/>
              <a:cs typeface="Heebo"/>
              <a:sym typeface="Heeb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n altro a destra">
  <p:cSld name="2_in altro a destr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94830" y="465816"/>
            <a:ext cx="1382455" cy="6904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6;p3"/>
          <p:cNvSpPr txBox="1"/>
          <p:nvPr userDrawn="1"/>
        </p:nvSpPr>
        <p:spPr>
          <a:xfrm>
            <a:off x="1106774" y="484202"/>
            <a:ext cx="2464562" cy="692497"/>
          </a:xfrm>
          <a:prstGeom prst="rect">
            <a:avLst/>
          </a:prstGeom>
          <a:solidFill>
            <a:srgbClr val="F9F9F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7B753A"/>
              </a:solidFill>
              <a:latin typeface="Heebo"/>
              <a:ea typeface="Heebo"/>
              <a:cs typeface="Heebo"/>
              <a:sym typeface="Heeb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rgbClr val="FFDD00"/>
                </a:solidFill>
                <a:latin typeface="Heebo SemiBold"/>
                <a:ea typeface="Heebo SemiBold"/>
                <a:cs typeface="Heebo SemiBold"/>
                <a:sym typeface="Heebo SemiBold"/>
              </a:rPr>
              <a:t>Area Economico - Statistica</a:t>
            </a:r>
            <a:endParaRPr sz="1400" dirty="0">
              <a:solidFill>
                <a:srgbClr val="FFDD00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7B753A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</p:txBody>
      </p:sp>
      <p:sp>
        <p:nvSpPr>
          <p:cNvPr id="4" name="Google Shape;87;p3"/>
          <p:cNvSpPr txBox="1"/>
          <p:nvPr userDrawn="1"/>
        </p:nvSpPr>
        <p:spPr>
          <a:xfrm>
            <a:off x="3120323" y="6225814"/>
            <a:ext cx="5083397" cy="500137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rPr>
              <a:t>unimib.it   -   unimib.it/servizi/bicocca-orienta</a:t>
            </a:r>
            <a:endParaRPr sz="1050">
              <a:solidFill>
                <a:schemeClr val="dk1"/>
              </a:solidFill>
              <a:latin typeface="Heebo"/>
              <a:ea typeface="Heebo"/>
              <a:cs typeface="Heebo"/>
              <a:sym typeface="Heebo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mailto:luca.corazzini@unimib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edefop.europa.eu/en/tools/skills-online-vacancies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">
            <a:extLst>
              <a:ext uri="{FF2B5EF4-FFF2-40B4-BE49-F238E27FC236}">
                <a16:creationId xmlns:a16="http://schemas.microsoft.com/office/drawing/2014/main" id="{F6CCC7CA-AC81-299C-338D-A61EDDDD520E}"/>
              </a:ext>
            </a:extLst>
          </p:cNvPr>
          <p:cNvSpPr txBox="1">
            <a:spLocks/>
          </p:cNvSpPr>
          <p:nvPr/>
        </p:nvSpPr>
        <p:spPr>
          <a:xfrm>
            <a:off x="2007280" y="2078665"/>
            <a:ext cx="10399530" cy="135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dirty="0"/>
              <a:t>Economics and Science for Environmental Sustainability (ESES, L-33)</a:t>
            </a:r>
            <a:br>
              <a:rPr lang="en-US" sz="3800" dirty="0"/>
            </a:br>
            <a:br>
              <a:rPr lang="en-US" sz="2000" dirty="0"/>
            </a:br>
            <a:r>
              <a:rPr lang="en-US" sz="2600" dirty="0"/>
              <a:t>Luca Corazzini, DEMS - UNIMIB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7E516B6-E9B3-36C8-C0AA-D141AB83CFE5}"/>
              </a:ext>
            </a:extLst>
          </p:cNvPr>
          <p:cNvSpPr txBox="1"/>
          <p:nvPr/>
        </p:nvSpPr>
        <p:spPr>
          <a:xfrm>
            <a:off x="7481777" y="4362798"/>
            <a:ext cx="47102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ricevere il tuo attestato di partecipazione, ti invitiamo a inquadrare il QR Code con la fotocamera del tuo smartphone e a compilare il </a:t>
            </a:r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C11C0AB-4CDA-924F-6B99-F1EC9ECFE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12" y="4515321"/>
            <a:ext cx="2417258" cy="2417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8354E17-BB7C-F31F-0DCA-185D31D3B6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5250" t="56774" r="40245" b="18567"/>
          <a:stretch>
            <a:fillRect/>
          </a:stretch>
        </p:blipFill>
        <p:spPr>
          <a:xfrm>
            <a:off x="8996230" y="5166851"/>
            <a:ext cx="1681316" cy="16911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>
          <a:extLst>
            <a:ext uri="{FF2B5EF4-FFF2-40B4-BE49-F238E27FC236}">
              <a16:creationId xmlns:a16="http://schemas.microsoft.com/office/drawing/2014/main" id="{85C950A2-B7A2-9A11-2446-E41BDA6B5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8;p5">
            <a:extLst>
              <a:ext uri="{FF2B5EF4-FFF2-40B4-BE49-F238E27FC236}">
                <a16:creationId xmlns:a16="http://schemas.microsoft.com/office/drawing/2014/main" id="{46D12D71-BA8D-8700-3700-56DB3926916E}"/>
              </a:ext>
            </a:extLst>
          </p:cNvPr>
          <p:cNvSpPr/>
          <p:nvPr/>
        </p:nvSpPr>
        <p:spPr>
          <a:xfrm>
            <a:off x="672347" y="1017092"/>
            <a:ext cx="1084730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2800" b="1" dirty="0">
                <a:latin typeface="Calibri"/>
                <a:ea typeface="Calibri"/>
                <a:cs typeface="Calibri"/>
                <a:sym typeface="Calibri"/>
              </a:rPr>
              <a:t>Tabella didattica: primo anno</a:t>
            </a:r>
            <a:endParaRPr lang="it-IT" sz="28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ABC67D1-D622-0E32-413B-89F086BD7F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18" t="31163" r="26823" b="24497"/>
          <a:stretch/>
        </p:blipFill>
        <p:spPr>
          <a:xfrm>
            <a:off x="898970" y="1697184"/>
            <a:ext cx="10394059" cy="516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10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>
          <a:extLst>
            <a:ext uri="{FF2B5EF4-FFF2-40B4-BE49-F238E27FC236}">
              <a16:creationId xmlns:a16="http://schemas.microsoft.com/office/drawing/2014/main" id="{A9F80737-AB8D-D079-B39D-63D7562EB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8;p5">
            <a:extLst>
              <a:ext uri="{FF2B5EF4-FFF2-40B4-BE49-F238E27FC236}">
                <a16:creationId xmlns:a16="http://schemas.microsoft.com/office/drawing/2014/main" id="{8E86F5B6-5010-E77F-F4C9-641FA73499D0}"/>
              </a:ext>
            </a:extLst>
          </p:cNvPr>
          <p:cNvSpPr/>
          <p:nvPr/>
        </p:nvSpPr>
        <p:spPr>
          <a:xfrm>
            <a:off x="672347" y="1017092"/>
            <a:ext cx="1084730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2800" b="1" dirty="0">
                <a:latin typeface="Calibri"/>
                <a:ea typeface="Calibri"/>
                <a:cs typeface="Calibri"/>
                <a:sym typeface="Calibri"/>
              </a:rPr>
              <a:t>Tabella didattica: secondo anno</a:t>
            </a:r>
            <a:endParaRPr lang="it-IT" sz="28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82DA0C5-DA6F-3466-44FE-50E80DF0E6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479" t="44314" r="46042" b="14313"/>
          <a:stretch/>
        </p:blipFill>
        <p:spPr>
          <a:xfrm>
            <a:off x="322553" y="1728674"/>
            <a:ext cx="11546894" cy="512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0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>
          <a:extLst>
            <a:ext uri="{FF2B5EF4-FFF2-40B4-BE49-F238E27FC236}">
              <a16:creationId xmlns:a16="http://schemas.microsoft.com/office/drawing/2014/main" id="{F3FF0DD8-570A-854B-3E06-57D7CC3A0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8;p5">
            <a:extLst>
              <a:ext uri="{FF2B5EF4-FFF2-40B4-BE49-F238E27FC236}">
                <a16:creationId xmlns:a16="http://schemas.microsoft.com/office/drawing/2014/main" id="{E1B97501-F326-08CB-0F9A-84BE296DD498}"/>
              </a:ext>
            </a:extLst>
          </p:cNvPr>
          <p:cNvSpPr/>
          <p:nvPr/>
        </p:nvSpPr>
        <p:spPr>
          <a:xfrm>
            <a:off x="672347" y="1017092"/>
            <a:ext cx="1084730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2800" b="1" dirty="0">
                <a:latin typeface="Calibri"/>
                <a:ea typeface="Calibri"/>
                <a:cs typeface="Calibri"/>
                <a:sym typeface="Calibri"/>
              </a:rPr>
              <a:t>Tabella didattica: terzo anno</a:t>
            </a:r>
            <a:endParaRPr lang="it-IT" sz="28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EEA35C2-0671-63C7-8D97-F9F9644AF4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479" t="38432" r="45833" b="13529"/>
          <a:stretch/>
        </p:blipFill>
        <p:spPr>
          <a:xfrm>
            <a:off x="974045" y="1596529"/>
            <a:ext cx="10243909" cy="526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54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>
          <a:extLst>
            <a:ext uri="{FF2B5EF4-FFF2-40B4-BE49-F238E27FC236}">
              <a16:creationId xmlns:a16="http://schemas.microsoft.com/office/drawing/2014/main" id="{3444A1B6-5807-B6F4-2D42-0D60D6308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8;p5">
            <a:extLst>
              <a:ext uri="{FF2B5EF4-FFF2-40B4-BE49-F238E27FC236}">
                <a16:creationId xmlns:a16="http://schemas.microsoft.com/office/drawing/2014/main" id="{A4CAC4A7-49EA-271A-F6F9-FBBA0B5995D6}"/>
              </a:ext>
            </a:extLst>
          </p:cNvPr>
          <p:cNvSpPr/>
          <p:nvPr/>
        </p:nvSpPr>
        <p:spPr>
          <a:xfrm>
            <a:off x="672347" y="1017092"/>
            <a:ext cx="1084730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2800" b="1" dirty="0">
                <a:latin typeface="Calibri"/>
                <a:ea typeface="Calibri"/>
                <a:cs typeface="Calibri"/>
                <a:sym typeface="Calibri"/>
              </a:rPr>
              <a:t>Collegio dei Docenti</a:t>
            </a:r>
            <a:endParaRPr lang="it-IT" sz="2800" dirty="0"/>
          </a:p>
        </p:txBody>
      </p:sp>
      <p:sp>
        <p:nvSpPr>
          <p:cNvPr id="3" name="Google Shape;187;p11">
            <a:extLst>
              <a:ext uri="{FF2B5EF4-FFF2-40B4-BE49-F238E27FC236}">
                <a16:creationId xmlns:a16="http://schemas.microsoft.com/office/drawing/2014/main" id="{44ED50C5-7C01-9D2A-5FE2-70FD6180B3EC}"/>
              </a:ext>
            </a:extLst>
          </p:cNvPr>
          <p:cNvSpPr/>
          <p:nvPr/>
        </p:nvSpPr>
        <p:spPr>
          <a:xfrm>
            <a:off x="637953" y="1596528"/>
            <a:ext cx="10717619" cy="4850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" rtl="0">
              <a:spcBef>
                <a:spcPts val="600"/>
              </a:spcBef>
              <a:spcAft>
                <a:spcPts val="600"/>
              </a:spcAft>
            </a:pPr>
            <a:r>
              <a:rPr lang="it-IT" sz="1800" dirty="0">
                <a:latin typeface="Calibri" panose="020F0502020204030204" pitchFamily="34" charset="0"/>
              </a:rPr>
              <a:t>Vivace e virtuosa collaborazione tra il Dipartimento di Economia, Metodi Quantitativi e Strategie d’Impresa (DEMS) e il Dipartimento di Scienze dell’Ambiente e della Terra (DISAT) di UNIMIB, entrambi </a:t>
            </a:r>
            <a:r>
              <a:rPr lang="it-IT" sz="1800" b="1" dirty="0">
                <a:latin typeface="Calibri" panose="020F0502020204030204" pitchFamily="34" charset="0"/>
              </a:rPr>
              <a:t>«Dipartimenti di Eccellenza 2023-2027»</a:t>
            </a:r>
            <a:endParaRPr lang="it-IT" sz="1050" b="1" dirty="0">
              <a:effectLst/>
            </a:endParaRPr>
          </a:p>
          <a:p>
            <a:pPr marL="28575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magine 3" descr="Immagine che contiene testo, schermata, software, numero&#10;&#10;Il contenuto generato dall'IA potrebbe non essere corretto.">
            <a:extLst>
              <a:ext uri="{FF2B5EF4-FFF2-40B4-BE49-F238E27FC236}">
                <a16:creationId xmlns:a16="http://schemas.microsoft.com/office/drawing/2014/main" id="{78477AE1-842C-2C73-4FCE-F2D97D3306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187" t="45098" r="24687" b="8824"/>
          <a:stretch>
            <a:fillRect/>
          </a:stretch>
        </p:blipFill>
        <p:spPr>
          <a:xfrm>
            <a:off x="3912111" y="2827487"/>
            <a:ext cx="4367777" cy="32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12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>
          <a:extLst>
            <a:ext uri="{FF2B5EF4-FFF2-40B4-BE49-F238E27FC236}">
              <a16:creationId xmlns:a16="http://schemas.microsoft.com/office/drawing/2014/main" id="{F89138EC-B8C1-4065-0E81-02838A94C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7;p11">
            <a:extLst>
              <a:ext uri="{FF2B5EF4-FFF2-40B4-BE49-F238E27FC236}">
                <a16:creationId xmlns:a16="http://schemas.microsoft.com/office/drawing/2014/main" id="{9D4D3CB6-4234-6108-715D-9C141B22C988}"/>
              </a:ext>
            </a:extLst>
          </p:cNvPr>
          <p:cNvSpPr/>
          <p:nvPr/>
        </p:nvSpPr>
        <p:spPr>
          <a:xfrm>
            <a:off x="637953" y="1582994"/>
            <a:ext cx="10717619" cy="486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" rtl="0">
              <a:spcBef>
                <a:spcPts val="600"/>
              </a:spcBef>
              <a:spcAft>
                <a:spcPts val="600"/>
              </a:spcAft>
            </a:pPr>
            <a:r>
              <a:rPr lang="it-IT" sz="1800" dirty="0">
                <a:latin typeface="Calibri" panose="020F0502020204030204" pitchFamily="34" charset="0"/>
              </a:rPr>
              <a:t>N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 corso degli incontri del 24 Giugno, 26 Giugno e del 1 Luglio, 2024, hanno partecipato, in rappresentanza delle rispettive istituzioni, i seguenti professionisti:</a:t>
            </a:r>
          </a:p>
          <a:p>
            <a:pPr marL="343535" indent="-285750" rtl="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Dr.ssa Monica Riva,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Sustainability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Product Line Manager, Bureau Veritas Italia; </a:t>
            </a:r>
          </a:p>
          <a:p>
            <a:pPr marL="343535" indent="-285750" rtl="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Dr. Marco Antonio Cataldi,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Circular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Economy Manager, Bureau Veritas Italia; </a:t>
            </a:r>
          </a:p>
          <a:p>
            <a:pPr marL="343535" indent="-285750" rtl="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Dr.ssa Deborah Serino, HR Business Partner GEM, Innovazione &amp; Sviluppo, Sorgenia; </a:t>
            </a:r>
          </a:p>
          <a:p>
            <a:pPr marL="343535" indent="-285750" rtl="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Dr.ssa Lisa Sorbi, Compliance &amp; Privacy Manager, Sorgenia; </a:t>
            </a:r>
          </a:p>
          <a:p>
            <a:pPr marL="343535" indent="-285750" rtl="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Dr. Salvatore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Balsama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Chimico Industriale, Segretario dell'ordine interprovinciale chimici della Lombardia; </a:t>
            </a:r>
          </a:p>
          <a:p>
            <a:pPr marL="343535" indent="-285750" rtl="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Dr. Luca Raffaele, Direttore generale,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NeXt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Nuova Economia per Tutti;  </a:t>
            </a:r>
          </a:p>
          <a:p>
            <a:pPr marL="343535" indent="-285750" rtl="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Dr.ssa Marta Camilla Valota, Direttrice,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Iscos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Lombardia; </a:t>
            </a:r>
          </a:p>
          <a:p>
            <a:pPr marL="343535" indent="-285750" rtl="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Dr.ssa Veronica Cremonesi,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Education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 Formazione, Federchimica; </a:t>
            </a:r>
          </a:p>
          <a:p>
            <a:pPr marL="343535" indent="-285750" rtl="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Dr.ssa Monica Garbarino,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Regulatory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Public Affairs Manager,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Agrofarma</a:t>
            </a:r>
            <a:endParaRPr lang="it-IT" sz="1050" dirty="0">
              <a:effectLst/>
            </a:endParaRPr>
          </a:p>
        </p:txBody>
      </p:sp>
      <p:sp>
        <p:nvSpPr>
          <p:cNvPr id="3" name="Google Shape;128;p5">
            <a:extLst>
              <a:ext uri="{FF2B5EF4-FFF2-40B4-BE49-F238E27FC236}">
                <a16:creationId xmlns:a16="http://schemas.microsoft.com/office/drawing/2014/main" id="{D581BF4A-6AB5-218F-44E6-96F2A0D103E8}"/>
              </a:ext>
            </a:extLst>
          </p:cNvPr>
          <p:cNvSpPr/>
          <p:nvPr/>
        </p:nvSpPr>
        <p:spPr>
          <a:xfrm>
            <a:off x="672347" y="1017092"/>
            <a:ext cx="1084730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2800" b="1" dirty="0">
                <a:latin typeface="Calibri"/>
                <a:ea typeface="Calibri"/>
                <a:cs typeface="Calibri"/>
                <a:sym typeface="Calibri"/>
              </a:rPr>
              <a:t>Parti sociali coinvolte nel progetto ESES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14640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2;p22">
            <a:extLst>
              <a:ext uri="{FF2B5EF4-FFF2-40B4-BE49-F238E27FC236}">
                <a16:creationId xmlns:a16="http://schemas.microsoft.com/office/drawing/2014/main" id="{441D25FE-53AD-B08D-C0F8-208326388400}"/>
              </a:ext>
            </a:extLst>
          </p:cNvPr>
          <p:cNvSpPr txBox="1"/>
          <p:nvPr/>
        </p:nvSpPr>
        <p:spPr>
          <a:xfrm>
            <a:off x="5594554" y="518358"/>
            <a:ext cx="6597445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Grazie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ESES (L-33): Luca Corazzini (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luca.corazzini@unimib.it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AD5E0A-2D7E-D334-4731-5DD4CAFF9D60}"/>
              </a:ext>
            </a:extLst>
          </p:cNvPr>
          <p:cNvSpPr txBox="1"/>
          <p:nvPr/>
        </p:nvSpPr>
        <p:spPr>
          <a:xfrm>
            <a:off x="216310" y="750922"/>
            <a:ext cx="47102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ricevere il tuo attestato di partecipazione, ti invitiamo a inquadrare il QR Code con la fotocamera del tuo smartphone e a compilare il </a:t>
            </a:r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D451BBB-4108-16BF-827E-165DA4BA11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5250" t="56774" r="40245" b="18567"/>
          <a:stretch>
            <a:fillRect/>
          </a:stretch>
        </p:blipFill>
        <p:spPr>
          <a:xfrm>
            <a:off x="1730763" y="1737851"/>
            <a:ext cx="1681316" cy="16911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;p2">
            <a:extLst>
              <a:ext uri="{FF2B5EF4-FFF2-40B4-BE49-F238E27FC236}">
                <a16:creationId xmlns:a16="http://schemas.microsoft.com/office/drawing/2014/main" id="{82EBF43E-281C-1031-BB9F-5C0C81AABA81}"/>
              </a:ext>
            </a:extLst>
          </p:cNvPr>
          <p:cNvSpPr/>
          <p:nvPr/>
        </p:nvSpPr>
        <p:spPr>
          <a:xfrm>
            <a:off x="2266949" y="927358"/>
            <a:ext cx="76581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L’idea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alla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base di ESES</a:t>
            </a: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51E64B65-BF97-5FDA-2B64-4D6EA2DF9F92}"/>
              </a:ext>
            </a:extLst>
          </p:cNvPr>
          <p:cNvSpPr/>
          <p:nvPr/>
        </p:nvSpPr>
        <p:spPr>
          <a:xfrm>
            <a:off x="717125" y="1563329"/>
            <a:ext cx="10757750" cy="4593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</a:t>
            </a:r>
            <a:r>
              <a:rPr lang="it-IT" sz="20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 </a:t>
            </a:r>
            <a:r>
              <a:rPr lang="it-IT" sz="2000" b="1" i="1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Sustainability</a:t>
            </a:r>
            <a:r>
              <a:rPr lang="it-IT" sz="20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it-IT" sz="2000" b="1" i="1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Specialist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è </a:t>
            </a:r>
            <a:r>
              <a:rPr lang="it-IT" sz="20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un tech-economista la cui visione olistica sulle interazioni tra sistema economico e sistema ambientale consente alle istituzioni in cui esercita attività professionale di adottare un nuovo paradigma gestionale profittevole e sostenibile</a:t>
            </a:r>
            <a:endParaRPr lang="it-IT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it-IT"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lang="it-IT"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lang="it-IT"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lang="it-IT"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lang="it-IT"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100;p2">
            <a:extLst>
              <a:ext uri="{FF2B5EF4-FFF2-40B4-BE49-F238E27FC236}">
                <a16:creationId xmlns:a16="http://schemas.microsoft.com/office/drawing/2014/main" id="{3909C52D-AEF1-2E2D-1F11-19CAEACE867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6293" y="2910348"/>
            <a:ext cx="3659412" cy="3020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>
          <a:extLst>
            <a:ext uri="{FF2B5EF4-FFF2-40B4-BE49-F238E27FC236}">
              <a16:creationId xmlns:a16="http://schemas.microsoft.com/office/drawing/2014/main" id="{38727620-0C56-CFF8-E5CC-41B9648F4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;p3">
            <a:extLst>
              <a:ext uri="{FF2B5EF4-FFF2-40B4-BE49-F238E27FC236}">
                <a16:creationId xmlns:a16="http://schemas.microsoft.com/office/drawing/2014/main" id="{40CBECB6-6A82-EC39-4874-B1A8FEB1AA9A}"/>
              </a:ext>
            </a:extLst>
          </p:cNvPr>
          <p:cNvSpPr/>
          <p:nvPr/>
        </p:nvSpPr>
        <p:spPr>
          <a:xfrm>
            <a:off x="920431" y="939551"/>
            <a:ext cx="10351137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Profilo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professionale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laureato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ESES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3A7175-EB46-5AD9-5F23-4AF694EA8D32}"/>
              </a:ext>
            </a:extLst>
          </p:cNvPr>
          <p:cNvSpPr txBox="1">
            <a:spLocks/>
          </p:cNvSpPr>
          <p:nvPr/>
        </p:nvSpPr>
        <p:spPr>
          <a:xfrm>
            <a:off x="318977" y="1573167"/>
            <a:ext cx="6804837" cy="452754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</a:rPr>
              <a:t>Dispone delle </a:t>
            </a:r>
            <a:r>
              <a:rPr lang="en-US" sz="2000" b="1" dirty="0" err="1">
                <a:latin typeface="Calibri" panose="020F0502020204030204" pitchFamily="34" charset="0"/>
              </a:rPr>
              <a:t>competenze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economiche</a:t>
            </a:r>
            <a:r>
              <a:rPr lang="en-US" sz="2000" b="1" dirty="0">
                <a:latin typeface="Calibri" panose="020F0502020204030204" pitchFamily="34" charset="0"/>
              </a:rPr>
              <a:t> e </a:t>
            </a:r>
            <a:r>
              <a:rPr lang="en-US" sz="2000" b="1" dirty="0" err="1">
                <a:latin typeface="Calibri" panose="020F0502020204030204" pitchFamily="34" charset="0"/>
              </a:rPr>
              <a:t>scientifiche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necessarie</a:t>
            </a:r>
            <a:r>
              <a:rPr lang="en-US" sz="2000" dirty="0">
                <a:latin typeface="Calibri" panose="020F0502020204030204" pitchFamily="34" charset="0"/>
              </a:rPr>
              <a:t> ad </a:t>
            </a:r>
            <a:r>
              <a:rPr lang="it-IT" sz="2000" dirty="0">
                <a:latin typeface="Calibri" panose="020F0502020204030204" pitchFamily="34" charset="0"/>
              </a:rPr>
              <a:t>interpretare le caratteristiche e le dinamiche dei sistemi economici e dei mercati, con specifico riferimento alle dimensioni della </a:t>
            </a:r>
            <a:r>
              <a:rPr lang="it-IT" sz="2000" b="1" dirty="0">
                <a:latin typeface="Calibri" panose="020F0502020204030204" pitchFamily="34" charset="0"/>
              </a:rPr>
              <a:t>sostenibilità ambientale e della gestione sostenibile delle risorse naturali, rinnovabili e non-rinnovabili, e delle fonti di energia</a:t>
            </a:r>
            <a:r>
              <a:rPr lang="it-IT" sz="2000" dirty="0">
                <a:latin typeface="Calibri" panose="020F0502020204030204" pitchFamily="34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it-IT" sz="2000" dirty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sz="2000" dirty="0">
                <a:latin typeface="Calibri" panose="020F0502020204030204" pitchFamily="34" charset="0"/>
              </a:rPr>
              <a:t>Identifica e analizza soluzioni gestionali e tecnologiche adeguate per ottimizzare, da un punto di vista economico e ambientale, i processi di produzione, la produttività del lavoro e degli impianti, la logistica e i costi di esercizio;</a:t>
            </a:r>
          </a:p>
          <a:p>
            <a:pPr marL="342900" indent="-342900">
              <a:buFontTx/>
              <a:buChar char="-"/>
            </a:pPr>
            <a:endParaRPr lang="it-IT" sz="2000" dirty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sz="2000" dirty="0">
                <a:latin typeface="Calibri" panose="020F0502020204030204" pitchFamily="34" charset="0"/>
              </a:rPr>
              <a:t>Utilizza le </a:t>
            </a:r>
            <a:r>
              <a:rPr lang="it-IT" sz="2000" b="1" dirty="0">
                <a:latin typeface="Calibri" panose="020F0502020204030204" pitchFamily="34" charset="0"/>
              </a:rPr>
              <a:t>metodologie empiriche e gli strumenti statistico-informatici</a:t>
            </a:r>
            <a:r>
              <a:rPr lang="it-IT" sz="2000" dirty="0">
                <a:latin typeface="Calibri" panose="020F0502020204030204" pitchFamily="34" charset="0"/>
              </a:rPr>
              <a:t> adeguati per acquisire, gestire ed analizzare banche dati di grandi dimensioni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F17B0E0-7B3C-EE60-5EFC-370E20520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187" y="1828799"/>
            <a:ext cx="4306271" cy="4306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254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>
          <a:extLst>
            <a:ext uri="{FF2B5EF4-FFF2-40B4-BE49-F238E27FC236}">
              <a16:creationId xmlns:a16="http://schemas.microsoft.com/office/drawing/2014/main" id="{58AC2D09-A4D8-79DB-519A-EBE2186D3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B961CFC-F63C-E3EF-84FA-F9225840C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187" y="1828799"/>
            <a:ext cx="4306271" cy="4306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Google Shape;108;p3">
            <a:extLst>
              <a:ext uri="{FF2B5EF4-FFF2-40B4-BE49-F238E27FC236}">
                <a16:creationId xmlns:a16="http://schemas.microsoft.com/office/drawing/2014/main" id="{BEB66708-E0FF-D542-51B3-4CDE762E3CFD}"/>
              </a:ext>
            </a:extLst>
          </p:cNvPr>
          <p:cNvSpPr/>
          <p:nvPr/>
        </p:nvSpPr>
        <p:spPr>
          <a:xfrm>
            <a:off x="920431" y="929408"/>
            <a:ext cx="10351137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Dopo la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laurea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il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laureato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ESES…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0B3C84D4-5CD2-7A7A-41D6-F1CF08E0E046}"/>
              </a:ext>
            </a:extLst>
          </p:cNvPr>
          <p:cNvSpPr txBox="1">
            <a:spLocks/>
          </p:cNvSpPr>
          <p:nvPr/>
        </p:nvSpPr>
        <p:spPr>
          <a:xfrm>
            <a:off x="308345" y="1828799"/>
            <a:ext cx="6815470" cy="45275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Tx/>
              <a:buChar char="-"/>
            </a:pPr>
            <a:r>
              <a:rPr lang="it-IT" sz="2000" dirty="0">
                <a:latin typeface="Calibri" panose="020F0502020204030204" pitchFamily="34" charset="0"/>
              </a:rPr>
              <a:t>Svolge attività professionale qualificata presso imprese produttive e di servizio, enti pubblici, società di consulenza, organizzazioni internazionali, centri di ricerca, associazioni di categoria protagonisti della </a:t>
            </a:r>
            <a:r>
              <a:rPr lang="it-IT" sz="2000" b="1" dirty="0">
                <a:latin typeface="Calibri" panose="020F0502020204030204" pitchFamily="34" charset="0"/>
              </a:rPr>
              <a:t>transizione ecologica e dell’affermazione di modelli economici sostenibili e circolari</a:t>
            </a:r>
            <a:r>
              <a:rPr lang="it-IT" sz="2000" dirty="0">
                <a:latin typeface="Calibri" panose="020F0502020204030204" pitchFamily="34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it-IT" sz="2000" dirty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sz="2000" dirty="0">
                <a:latin typeface="Calibri" panose="020F0502020204030204" pitchFamily="34" charset="0"/>
              </a:rPr>
              <a:t>Prosegue gli studi in una LM nella classe di scienze economiche e aziendali, come ad esempio nella </a:t>
            </a:r>
            <a:r>
              <a:rPr lang="it-IT" sz="2000" b="1" dirty="0">
                <a:latin typeface="Calibri" panose="020F0502020204030204" pitchFamily="34" charset="0"/>
              </a:rPr>
              <a:t>LM-76 «</a:t>
            </a:r>
            <a:r>
              <a:rPr lang="it-IT" sz="2000" b="1" dirty="0" err="1">
                <a:latin typeface="Calibri" panose="020F0502020204030204" pitchFamily="34" charset="0"/>
              </a:rPr>
              <a:t>Economics</a:t>
            </a:r>
            <a:r>
              <a:rPr lang="it-IT" sz="2000" b="1" dirty="0">
                <a:latin typeface="Calibri" panose="020F0502020204030204" pitchFamily="34" charset="0"/>
              </a:rPr>
              <a:t> and Technologies for </a:t>
            </a:r>
            <a:r>
              <a:rPr lang="it-IT" sz="2000" b="1" dirty="0" err="1">
                <a:latin typeface="Calibri" panose="020F0502020204030204" pitchFamily="34" charset="0"/>
              </a:rPr>
              <a:t>Sustainability</a:t>
            </a:r>
            <a:r>
              <a:rPr lang="it-IT" sz="2000" b="1" dirty="0">
                <a:latin typeface="Calibri" panose="020F0502020204030204" pitchFamily="34" charset="0"/>
              </a:rPr>
              <a:t>» </a:t>
            </a:r>
            <a:r>
              <a:rPr lang="it-IT" sz="2000" dirty="0">
                <a:latin typeface="Calibri" panose="020F0502020204030204" pitchFamily="34" charset="0"/>
              </a:rPr>
              <a:t>di nuova istituzione presso UNIMIB</a:t>
            </a:r>
          </a:p>
          <a:p>
            <a:pPr>
              <a:buFontTx/>
              <a:buChar char="-"/>
            </a:pPr>
            <a:endParaRPr lang="it-IT" sz="2000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endParaRPr lang="it-IT" sz="2000" dirty="0">
              <a:latin typeface="Calibri" panose="020F0502020204030204" pitchFamily="34" charset="0"/>
            </a:endParaRPr>
          </a:p>
          <a:p>
            <a:pPr marL="50800"/>
            <a:endParaRPr lang="it-IT" sz="2000" dirty="0">
              <a:latin typeface="Calibri" panose="020F0502020204030204" pitchFamily="34" charset="0"/>
            </a:endParaRPr>
          </a:p>
          <a:p>
            <a:pPr marL="50800"/>
            <a:endParaRPr lang="it-IT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9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>
          <a:extLst>
            <a:ext uri="{FF2B5EF4-FFF2-40B4-BE49-F238E27FC236}">
              <a16:creationId xmlns:a16="http://schemas.microsoft.com/office/drawing/2014/main" id="{DA5B4C85-7408-8D6B-A4B9-8D99E9F8F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3">
            <a:extLst>
              <a:ext uri="{FF2B5EF4-FFF2-40B4-BE49-F238E27FC236}">
                <a16:creationId xmlns:a16="http://schemas.microsoft.com/office/drawing/2014/main" id="{6FC9B78F-D5DA-D419-3F87-789225B3ECFD}"/>
              </a:ext>
            </a:extLst>
          </p:cNvPr>
          <p:cNvSpPr/>
          <p:nvPr/>
        </p:nvSpPr>
        <p:spPr>
          <a:xfrm>
            <a:off x="920431" y="929408"/>
            <a:ext cx="10351137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Perchè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ESES?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00E793FA-94F4-C93D-A6BC-E6F34CA767FB}"/>
              </a:ext>
            </a:extLst>
          </p:cNvPr>
          <p:cNvSpPr txBox="1">
            <a:spLocks/>
          </p:cNvSpPr>
          <p:nvPr/>
        </p:nvSpPr>
        <p:spPr>
          <a:xfrm>
            <a:off x="926690" y="1691147"/>
            <a:ext cx="10515600" cy="383542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/>
            <a:r>
              <a:rPr lang="it-IT" sz="2000">
                <a:latin typeface="Calibri" panose="020F0502020204030204" pitchFamily="34" charset="0"/>
              </a:rPr>
              <a:t>1. Piano strategico di Ateneo 2023/2025: </a:t>
            </a:r>
            <a:r>
              <a:rPr lang="it-IT" sz="2000" i="1">
                <a:latin typeface="Calibri" panose="020F0502020204030204" pitchFamily="34" charset="0"/>
              </a:rPr>
              <a:t>“Le nuove proposte saranno in linea con le scelte strategiche del Paese e dell’Ateneo, </a:t>
            </a:r>
            <a:r>
              <a:rPr lang="it-IT" sz="2000" b="1" i="1">
                <a:latin typeface="Calibri" panose="020F0502020204030204" pitchFamily="34" charset="0"/>
              </a:rPr>
              <a:t>secondo le linee guida di sostenibilità, transdisciplinarietà e internazionalizzazione</a:t>
            </a:r>
            <a:r>
              <a:rPr lang="it-IT" sz="2000" i="1">
                <a:latin typeface="Calibri" panose="020F0502020204030204" pitchFamily="34" charset="0"/>
              </a:rPr>
              <a:t>”</a:t>
            </a:r>
          </a:p>
          <a:p>
            <a:pPr marL="393700" indent="-342900">
              <a:buFont typeface="Arial"/>
              <a:buAutoNum type="arabicPeriod"/>
            </a:pPr>
            <a:endParaRPr lang="it-IT" sz="2000" i="1">
              <a:latin typeface="Calibri" panose="020F0502020204030204" pitchFamily="34" charset="0"/>
            </a:endParaRPr>
          </a:p>
          <a:p>
            <a:pPr marL="50800"/>
            <a:r>
              <a:rPr lang="it-IT" sz="2000">
                <a:latin typeface="Calibri" panose="020F0502020204030204" pitchFamily="34" charset="0"/>
              </a:rPr>
              <a:t>2. Offerta didattica inadeguata a soddisfare una </a:t>
            </a:r>
            <a:r>
              <a:rPr lang="it-IT" sz="2000" b="1">
                <a:latin typeface="Calibri" panose="020F0502020204030204" pitchFamily="34" charset="0"/>
              </a:rPr>
              <a:t>domanda formativa in forte crescita</a:t>
            </a:r>
            <a:r>
              <a:rPr lang="it-IT" sz="2000">
                <a:latin typeface="Calibri" panose="020F0502020204030204" pitchFamily="34" charset="0"/>
              </a:rPr>
              <a:t>…</a:t>
            </a:r>
            <a:endParaRPr lang="it-IT" sz="2000" dirty="0">
              <a:latin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AFF5E67-5441-3CFB-C3A9-FC53A5EDA4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516" t="17400" r="39098" b="38156"/>
          <a:stretch/>
        </p:blipFill>
        <p:spPr>
          <a:xfrm>
            <a:off x="5943039" y="3677264"/>
            <a:ext cx="6248961" cy="318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9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>
          <a:extLst>
            <a:ext uri="{FF2B5EF4-FFF2-40B4-BE49-F238E27FC236}">
              <a16:creationId xmlns:a16="http://schemas.microsoft.com/office/drawing/2014/main" id="{B91EE2BF-CE19-1457-D383-9A7BBFF98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;p3">
            <a:extLst>
              <a:ext uri="{FF2B5EF4-FFF2-40B4-BE49-F238E27FC236}">
                <a16:creationId xmlns:a16="http://schemas.microsoft.com/office/drawing/2014/main" id="{A6FD458B-6583-1E38-4549-A42B06717A17}"/>
              </a:ext>
            </a:extLst>
          </p:cNvPr>
          <p:cNvSpPr/>
          <p:nvPr/>
        </p:nvSpPr>
        <p:spPr>
          <a:xfrm>
            <a:off x="920431" y="929408"/>
            <a:ext cx="10351137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Perchè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ESES?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A5B289-E71E-7706-4228-AAD3AB41DB10}"/>
              </a:ext>
            </a:extLst>
          </p:cNvPr>
          <p:cNvSpPr txBox="1">
            <a:spLocks/>
          </p:cNvSpPr>
          <p:nvPr/>
        </p:nvSpPr>
        <p:spPr>
          <a:xfrm>
            <a:off x="565176" y="1568528"/>
            <a:ext cx="5189752" cy="43513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/>
            <a:r>
              <a:rPr lang="it-IT" sz="2000">
                <a:latin typeface="Calibri" panose="020F0502020204030204" pitchFamily="34" charset="0"/>
              </a:rPr>
              <a:t>3. </a:t>
            </a:r>
            <a:r>
              <a:rPr lang="it-IT" sz="2000" b="1">
                <a:latin typeface="Calibri" panose="020F0502020204030204" pitchFamily="34" charset="0"/>
              </a:rPr>
              <a:t>Profilo professionale fortemente ricercato</a:t>
            </a:r>
            <a:endParaRPr lang="it-IT" sz="2000" b="1" dirty="0">
              <a:latin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E0D4A6A-96B4-0132-5E87-DD8E9B317A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355" t="39108" r="29274" b="15203"/>
          <a:stretch/>
        </p:blipFill>
        <p:spPr>
          <a:xfrm>
            <a:off x="0" y="2196382"/>
            <a:ext cx="6075560" cy="356446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B05E6C6-17ED-F0DE-DB3D-ACA294C8D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81" y="1694545"/>
            <a:ext cx="6051530" cy="392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22A635C-701F-609D-E2D9-428F8623FBEF}"/>
              </a:ext>
            </a:extLst>
          </p:cNvPr>
          <p:cNvSpPr txBox="1"/>
          <p:nvPr/>
        </p:nvSpPr>
        <p:spPr>
          <a:xfrm>
            <a:off x="6116442" y="5622220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Note:</a:t>
            </a:r>
            <a:r>
              <a:rPr lang="it-IT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Risultati generali ottenuti da un'analisi dei mercati del lavoro nel 2019 e nel 2023 rispetto alle posizioni e alle qualifiche inerenti alla sostenibilità ambientale. </a:t>
            </a:r>
            <a:r>
              <a:rPr lang="it-IT" sz="10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N.B:</a:t>
            </a:r>
            <a:r>
              <a:rPr lang="it-IT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(*) Numero di posizioni moltiplicato per un fattore 10. Fonte: Eurostat/Cedefop, progetto </a:t>
            </a:r>
            <a:r>
              <a:rPr lang="it-IT" sz="1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SkillOvate</a:t>
            </a:r>
            <a:r>
              <a:rPr lang="it-IT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it-IT" sz="10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6"/>
              </a:rPr>
              <a:t>https://www.cedefop.europa.eu/en/tools/skills-online-vacancies</a:t>
            </a:r>
            <a:r>
              <a:rPr lang="it-IT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).</a:t>
            </a:r>
            <a:endParaRPr lang="it-IT" sz="1000" dirty="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E7D53F9E-FD38-14E9-C6BF-92567909F0ED}"/>
              </a:ext>
            </a:extLst>
          </p:cNvPr>
          <p:cNvSpPr/>
          <p:nvPr/>
        </p:nvSpPr>
        <p:spPr>
          <a:xfrm>
            <a:off x="10655808" y="2124555"/>
            <a:ext cx="493776" cy="177393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12DD4004-F96D-F10E-CD96-BC5B2DA158C4}"/>
              </a:ext>
            </a:extLst>
          </p:cNvPr>
          <p:cNvSpPr/>
          <p:nvPr/>
        </p:nvSpPr>
        <p:spPr>
          <a:xfrm>
            <a:off x="8917554" y="2124555"/>
            <a:ext cx="493776" cy="177393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91BB1473-7E56-4EDB-AB9F-C43996C6060A}"/>
              </a:ext>
            </a:extLst>
          </p:cNvPr>
          <p:cNvSpPr/>
          <p:nvPr/>
        </p:nvSpPr>
        <p:spPr>
          <a:xfrm>
            <a:off x="8048427" y="2126418"/>
            <a:ext cx="493776" cy="177393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2150DBC6-1668-124B-025E-3A3CF4FAD8A1}"/>
              </a:ext>
            </a:extLst>
          </p:cNvPr>
          <p:cNvSpPr/>
          <p:nvPr/>
        </p:nvSpPr>
        <p:spPr>
          <a:xfrm>
            <a:off x="6755893" y="2124555"/>
            <a:ext cx="493776" cy="177393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94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>
          <a:extLst>
            <a:ext uri="{FF2B5EF4-FFF2-40B4-BE49-F238E27FC236}">
              <a16:creationId xmlns:a16="http://schemas.microsoft.com/office/drawing/2014/main" id="{83E18DB7-BD9D-BC3C-8BC4-AFEBB20FD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3">
            <a:extLst>
              <a:ext uri="{FF2B5EF4-FFF2-40B4-BE49-F238E27FC236}">
                <a16:creationId xmlns:a16="http://schemas.microsoft.com/office/drawing/2014/main" id="{A28B9E21-D7AC-B5D8-CA91-F98613B467C8}"/>
              </a:ext>
            </a:extLst>
          </p:cNvPr>
          <p:cNvSpPr/>
          <p:nvPr/>
        </p:nvSpPr>
        <p:spPr>
          <a:xfrm>
            <a:off x="920431" y="929408"/>
            <a:ext cx="10351137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ESES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 in breve…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67;p9">
            <a:extLst>
              <a:ext uri="{FF2B5EF4-FFF2-40B4-BE49-F238E27FC236}">
                <a16:creationId xmlns:a16="http://schemas.microsoft.com/office/drawing/2014/main" id="{5C4640F1-48B7-1DC6-E144-7D372F3D0BC9}"/>
              </a:ext>
            </a:extLst>
          </p:cNvPr>
          <p:cNvSpPr/>
          <p:nvPr/>
        </p:nvSpPr>
        <p:spPr>
          <a:xfrm>
            <a:off x="754912" y="1508844"/>
            <a:ext cx="10949408" cy="4938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Classe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di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laurea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L-33  SCIENZE ECONOMICHE;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Lingua: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Inglese;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richiesta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certificazione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linguistica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livello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uguale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o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superiore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 B2;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33363" lvl="0"/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Numero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programmato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150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con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requisito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CenT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(Test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Cisia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) in inglese;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punteggio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minimo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 nelle 2 in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Mathematics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di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Reasoning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15.5 in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Mathematics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5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33363"/>
            <a:r>
              <a:rPr lang="it-IT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Crediti: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180 CFU in modalità </a:t>
            </a:r>
            <a:r>
              <a:rPr lang="it-IT" sz="2000" b="0" i="1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«convenzionale» </a:t>
            </a:r>
            <a:r>
              <a:rPr lang="it-IT" sz="2000" b="0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 circa il 30%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della didattica erogata in</a:t>
            </a:r>
            <a:r>
              <a:rPr lang="it-IT" sz="2000" b="0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e-</a:t>
            </a:r>
            <a:r>
              <a:rPr lang="it-IT" sz="2000" b="0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tivity</a:t>
            </a:r>
            <a:r>
              <a:rPr lang="it-IT" sz="2000" b="0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;</a:t>
            </a:r>
            <a:endParaRPr lang="it-IT" sz="20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Durata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in anni: 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3 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nni;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Sede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Università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degli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Studi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di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Milano – Bicocca;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Dipartimento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di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incardinamento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Dip. Economia, Metodi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Quantitativi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Strategie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d’Impresa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(DEMS);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Anno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accademico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di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attivazione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 2025-2026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12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>
          <a:extLst>
            <a:ext uri="{FF2B5EF4-FFF2-40B4-BE49-F238E27FC236}">
              <a16:creationId xmlns:a16="http://schemas.microsoft.com/office/drawing/2014/main" id="{DB7E543F-2793-9607-1178-DD91E7228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8;p5">
            <a:extLst>
              <a:ext uri="{FF2B5EF4-FFF2-40B4-BE49-F238E27FC236}">
                <a16:creationId xmlns:a16="http://schemas.microsoft.com/office/drawing/2014/main" id="{D78F2C3B-C2F6-3C36-801C-1FE0BFD369F0}"/>
              </a:ext>
            </a:extLst>
          </p:cNvPr>
          <p:cNvSpPr/>
          <p:nvPr/>
        </p:nvSpPr>
        <p:spPr>
          <a:xfrm>
            <a:off x="672347" y="1017092"/>
            <a:ext cx="1084730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 b="1" dirty="0" err="1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’approccio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didattico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parole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chiave</a:t>
            </a: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31;p5">
            <a:extLst>
              <a:ext uri="{FF2B5EF4-FFF2-40B4-BE49-F238E27FC236}">
                <a16:creationId xmlns:a16="http://schemas.microsoft.com/office/drawing/2014/main" id="{809061E9-1938-17B4-C03C-BB91F732C081}"/>
              </a:ext>
            </a:extLst>
          </p:cNvPr>
          <p:cNvSpPr/>
          <p:nvPr/>
        </p:nvSpPr>
        <p:spPr>
          <a:xfrm>
            <a:off x="664327" y="1717518"/>
            <a:ext cx="10935793" cy="465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Approccio inter/transdisciplinare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per combinare i contenuti «tradizionali» di una L-33 in scienze economiche con i saperi della biologia, della chimica e della geologia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;</a:t>
            </a: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Lezioni </a:t>
            </a:r>
            <a:r>
              <a:rPr lang="it-IT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basate su “case-studies” tenute in copresenza 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da docenti di settori disciplinari diversi;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it-IT" sz="8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Utilizzo di </a:t>
            </a:r>
            <a:r>
              <a:rPr lang="it-IT" sz="2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metodologie statistico-informatiche di frontiera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;</a:t>
            </a:r>
          </a:p>
          <a:p>
            <a:pPr marR="0" lvl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Team-works e flip-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classroom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per sviluppare un </a:t>
            </a:r>
            <a:r>
              <a:rPr lang="it-IT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approccio interattivo e critico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; 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Dibattiti e seminari 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 esperti in sostenibilità ambientale del sistema economico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;</a:t>
            </a: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8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Presenza di numerose </a:t>
            </a:r>
            <a:r>
              <a:rPr lang="it-IT" sz="2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attività di e-</a:t>
            </a:r>
            <a:r>
              <a:rPr lang="it-IT" sz="2000" b="1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tivity</a:t>
            </a:r>
            <a:r>
              <a:rPr lang="it-IT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per stimolare lo studio individuale e l’autovalutazione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; </a:t>
            </a:r>
            <a:endParaRPr lang="en-US"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8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2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Collaborazione con aziende e realtà professionali </a:t>
            </a:r>
            <a:r>
              <a:rPr lang="it-IT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leader nel settore della sostenibilità ambientale;</a:t>
            </a: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it-IT" sz="8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Partenariati e accordi internazionali (Erasmus; </a:t>
            </a:r>
            <a:r>
              <a:rPr lang="it-IT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it-IT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Alliance INVEST)</a:t>
            </a:r>
          </a:p>
        </p:txBody>
      </p:sp>
    </p:spTree>
    <p:extLst>
      <p:ext uri="{BB962C8B-B14F-4D97-AF65-F5344CB8AC3E}">
        <p14:creationId xmlns:p14="http://schemas.microsoft.com/office/powerpoint/2010/main" val="121409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>
          <a:extLst>
            <a:ext uri="{FF2B5EF4-FFF2-40B4-BE49-F238E27FC236}">
              <a16:creationId xmlns:a16="http://schemas.microsoft.com/office/drawing/2014/main" id="{78BCDB67-CC9C-A367-A654-78304AE22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8;p5">
            <a:extLst>
              <a:ext uri="{FF2B5EF4-FFF2-40B4-BE49-F238E27FC236}">
                <a16:creationId xmlns:a16="http://schemas.microsoft.com/office/drawing/2014/main" id="{2131FAA6-3D8D-4A24-A10D-8D438FA0F261}"/>
              </a:ext>
            </a:extLst>
          </p:cNvPr>
          <p:cNvSpPr/>
          <p:nvPr/>
        </p:nvSpPr>
        <p:spPr>
          <a:xfrm>
            <a:off x="672347" y="1017092"/>
            <a:ext cx="1084730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2800" b="1" dirty="0">
                <a:latin typeface="Calibri"/>
                <a:ea typeface="Calibri"/>
                <a:cs typeface="Calibri"/>
                <a:sym typeface="Calibri"/>
              </a:rPr>
              <a:t>Requisiti minimi di una L-33 e proposta ESES</a:t>
            </a:r>
            <a:endParaRPr lang="it-IT" sz="2800" dirty="0"/>
          </a:p>
        </p:txBody>
      </p:sp>
      <p:sp>
        <p:nvSpPr>
          <p:cNvPr id="3" name="Google Shape;177;p10">
            <a:extLst>
              <a:ext uri="{FF2B5EF4-FFF2-40B4-BE49-F238E27FC236}">
                <a16:creationId xmlns:a16="http://schemas.microsoft.com/office/drawing/2014/main" id="{957EE111-67F7-324E-B728-16791830F932}"/>
              </a:ext>
            </a:extLst>
          </p:cNvPr>
          <p:cNvSpPr/>
          <p:nvPr/>
        </p:nvSpPr>
        <p:spPr>
          <a:xfrm>
            <a:off x="595424" y="1466452"/>
            <a:ext cx="11089758" cy="471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lang="en-US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L-33 </a:t>
            </a:r>
            <a:r>
              <a:rPr lang="en-US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occorre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avere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almeno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90 CFU (</a:t>
            </a:r>
            <a:r>
              <a:rPr lang="en-US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180) </a:t>
            </a:r>
            <a:r>
              <a:rPr lang="en-US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en-US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ambiti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disciplinari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 CFU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Discipline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Economiche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 CFU Discipline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Aziendale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 CFU Discipline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Matematico-Statistiche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 CFU Discipline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Giuridiche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ESES include </a:t>
            </a:r>
            <a:r>
              <a:rPr lang="en-US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90 CFU </a:t>
            </a:r>
            <a:r>
              <a:rPr lang="en-US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necessari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soddisfare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requisiti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minimi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disciplinari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A </a:t>
            </a:r>
            <a:r>
              <a:rPr lang="en-US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aggiungono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30 CFU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Biologia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Chimica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Geologia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spcBef>
                <a:spcPts val="180"/>
              </a:spcBef>
              <a:spcAft>
                <a:spcPts val="0"/>
              </a:spcAft>
              <a:buNone/>
            </a:pPr>
            <a:endParaRPr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45 CFU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Discipline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Economiche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 CFU Discipline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Aziendale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 CFU Discipline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Matematico-Statistiche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 CFU Discipline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Giuridiche</a:t>
            </a:r>
            <a:endParaRPr dirty="0"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30 CFU in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Biologia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Chimica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Geologia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767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993</Words>
  <Application>Microsoft Office PowerPoint</Application>
  <PresentationFormat>Widescreen</PresentationFormat>
  <Paragraphs>93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Heebo SemiBold</vt:lpstr>
      <vt:lpstr>Calibri</vt:lpstr>
      <vt:lpstr>Arial</vt:lpstr>
      <vt:lpstr>Heebo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marta.costantino@unimib.it</dc:creator>
  <cp:lastModifiedBy>luca.corazzini@unimib.it</cp:lastModifiedBy>
  <cp:revision>8</cp:revision>
  <dcterms:created xsi:type="dcterms:W3CDTF">2024-11-27T12:41:19Z</dcterms:created>
  <dcterms:modified xsi:type="dcterms:W3CDTF">2026-01-28T09:29:29Z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0x010100D1EB7D74C1E24C4DBBDE56A15CA1ED44</vt:lpwstr>
  </property>
</Properties>
</file>