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14630400" cy="8229600"/>
  <p:notesSz cx="8229600" cy="14630400"/>
  <p:embeddedFontLst>
    <p:embeddedFont>
      <p:font typeface="Host Grotesk Medium" panose="020B0604020202020204" charset="0"/>
      <p:regular r:id="rId17"/>
    </p:embeddedFont>
    <p:embeddedFont>
      <p:font typeface="Roboto" panose="02000000000000000000" pitchFamily="2" charset="0"/>
      <p:regular r:id="rId18"/>
      <p:bold r:id="rId19"/>
      <p:italic r:id="rId20"/>
      <p:boldItalic r:id="rId21"/>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5" d="100"/>
          <a:sy n="65" d="100"/>
        </p:scale>
        <p:origin x="35" y="3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tt.ssa Franca Camplone - Welcome SpA" userId="a960090d-41ec-4f39-b456-0f1f1fa3ae3e" providerId="ADAL" clId="{0B9A66CA-65FE-4428-82B2-460ED92DA7D1}"/>
    <pc:docChg chg="undo custSel addSld modSld sldOrd modMainMaster">
      <pc:chgData name="Dott.ssa Franca Camplone - Welcome SpA" userId="a960090d-41ec-4f39-b456-0f1f1fa3ae3e" providerId="ADAL" clId="{0B9A66CA-65FE-4428-82B2-460ED92DA7D1}" dt="2026-05-08T07:16:56.645" v="2559" actId="20577"/>
      <pc:docMkLst>
        <pc:docMk/>
      </pc:docMkLst>
      <pc:sldChg chg="addSp delSp modSp mod">
        <pc:chgData name="Dott.ssa Franca Camplone - Welcome SpA" userId="a960090d-41ec-4f39-b456-0f1f1fa3ae3e" providerId="ADAL" clId="{0B9A66CA-65FE-4428-82B2-460ED92DA7D1}" dt="2026-05-08T07:14:12.627" v="2541" actId="14100"/>
        <pc:sldMkLst>
          <pc:docMk/>
          <pc:sldMk cId="0" sldId="256"/>
        </pc:sldMkLst>
        <pc:spChg chg="mod">
          <ac:chgData name="Dott.ssa Franca Camplone - Welcome SpA" userId="a960090d-41ec-4f39-b456-0f1f1fa3ae3e" providerId="ADAL" clId="{0B9A66CA-65FE-4428-82B2-460ED92DA7D1}" dt="2026-05-08T07:14:12.627" v="2541" actId="14100"/>
          <ac:spMkLst>
            <pc:docMk/>
            <pc:sldMk cId="0" sldId="256"/>
            <ac:spMk id="3" creationId="{00000000-0000-0000-0000-000000000000}"/>
          </ac:spMkLst>
        </pc:spChg>
        <pc:spChg chg="mod">
          <ac:chgData name="Dott.ssa Franca Camplone - Welcome SpA" userId="a960090d-41ec-4f39-b456-0f1f1fa3ae3e" providerId="ADAL" clId="{0B9A66CA-65FE-4428-82B2-460ED92DA7D1}" dt="2026-05-08T07:14:02.844" v="2540" actId="20577"/>
          <ac:spMkLst>
            <pc:docMk/>
            <pc:sldMk cId="0" sldId="256"/>
            <ac:spMk id="4" creationId="{00000000-0000-0000-0000-000000000000}"/>
          </ac:spMkLst>
        </pc:spChg>
      </pc:sldChg>
      <pc:sldChg chg="modSp mod">
        <pc:chgData name="Dott.ssa Franca Camplone - Welcome SpA" userId="a960090d-41ec-4f39-b456-0f1f1fa3ae3e" providerId="ADAL" clId="{0B9A66CA-65FE-4428-82B2-460ED92DA7D1}" dt="2026-05-08T07:14:21.729" v="2542" actId="20577"/>
        <pc:sldMkLst>
          <pc:docMk/>
          <pc:sldMk cId="0" sldId="257"/>
        </pc:sldMkLst>
        <pc:spChg chg="mod">
          <ac:chgData name="Dott.ssa Franca Camplone - Welcome SpA" userId="a960090d-41ec-4f39-b456-0f1f1fa3ae3e" providerId="ADAL" clId="{0B9A66CA-65FE-4428-82B2-460ED92DA7D1}" dt="2026-05-08T07:14:21.729" v="2542" actId="20577"/>
          <ac:spMkLst>
            <pc:docMk/>
            <pc:sldMk cId="0" sldId="257"/>
            <ac:spMk id="4" creationId="{00000000-0000-0000-0000-000000000000}"/>
          </ac:spMkLst>
        </pc:spChg>
      </pc:sldChg>
      <pc:sldChg chg="modSp mod">
        <pc:chgData name="Dott.ssa Franca Camplone - Welcome SpA" userId="a960090d-41ec-4f39-b456-0f1f1fa3ae3e" providerId="ADAL" clId="{0B9A66CA-65FE-4428-82B2-460ED92DA7D1}" dt="2026-05-08T07:14:42.756" v="2546" actId="20577"/>
        <pc:sldMkLst>
          <pc:docMk/>
          <pc:sldMk cId="0" sldId="258"/>
        </pc:sldMkLst>
        <pc:spChg chg="mod">
          <ac:chgData name="Dott.ssa Franca Camplone - Welcome SpA" userId="a960090d-41ec-4f39-b456-0f1f1fa3ae3e" providerId="ADAL" clId="{0B9A66CA-65FE-4428-82B2-460ED92DA7D1}" dt="2026-05-08T07:14:31.256" v="2543" actId="20577"/>
          <ac:spMkLst>
            <pc:docMk/>
            <pc:sldMk cId="0" sldId="258"/>
            <ac:spMk id="3" creationId="{00000000-0000-0000-0000-000000000000}"/>
          </ac:spMkLst>
        </pc:spChg>
        <pc:spChg chg="mod">
          <ac:chgData name="Dott.ssa Franca Camplone - Welcome SpA" userId="a960090d-41ec-4f39-b456-0f1f1fa3ae3e" providerId="ADAL" clId="{0B9A66CA-65FE-4428-82B2-460ED92DA7D1}" dt="2026-05-08T07:14:36.383" v="2544" actId="20577"/>
          <ac:spMkLst>
            <pc:docMk/>
            <pc:sldMk cId="0" sldId="258"/>
            <ac:spMk id="6" creationId="{00000000-0000-0000-0000-000000000000}"/>
          </ac:spMkLst>
        </pc:spChg>
        <pc:spChg chg="mod">
          <ac:chgData name="Dott.ssa Franca Camplone - Welcome SpA" userId="a960090d-41ec-4f39-b456-0f1f1fa3ae3e" providerId="ADAL" clId="{0B9A66CA-65FE-4428-82B2-460ED92DA7D1}" dt="2026-05-08T07:14:40.317" v="2545" actId="20577"/>
          <ac:spMkLst>
            <pc:docMk/>
            <pc:sldMk cId="0" sldId="258"/>
            <ac:spMk id="9" creationId="{00000000-0000-0000-0000-000000000000}"/>
          </ac:spMkLst>
        </pc:spChg>
        <pc:spChg chg="mod">
          <ac:chgData name="Dott.ssa Franca Camplone - Welcome SpA" userId="a960090d-41ec-4f39-b456-0f1f1fa3ae3e" providerId="ADAL" clId="{0B9A66CA-65FE-4428-82B2-460ED92DA7D1}" dt="2026-05-08T07:14:42.756" v="2546" actId="20577"/>
          <ac:spMkLst>
            <pc:docMk/>
            <pc:sldMk cId="0" sldId="258"/>
            <ac:spMk id="12" creationId="{00000000-0000-0000-0000-000000000000}"/>
          </ac:spMkLst>
        </pc:spChg>
      </pc:sldChg>
      <pc:sldChg chg="modSp mod">
        <pc:chgData name="Dott.ssa Franca Camplone - Welcome SpA" userId="a960090d-41ec-4f39-b456-0f1f1fa3ae3e" providerId="ADAL" clId="{0B9A66CA-65FE-4428-82B2-460ED92DA7D1}" dt="2026-05-08T07:15:19.665" v="2547" actId="20577"/>
        <pc:sldMkLst>
          <pc:docMk/>
          <pc:sldMk cId="0" sldId="261"/>
        </pc:sldMkLst>
        <pc:spChg chg="mod">
          <ac:chgData name="Dott.ssa Franca Camplone - Welcome SpA" userId="a960090d-41ec-4f39-b456-0f1f1fa3ae3e" providerId="ADAL" clId="{0B9A66CA-65FE-4428-82B2-460ED92DA7D1}" dt="2026-05-08T07:15:19.665" v="2547" actId="20577"/>
          <ac:spMkLst>
            <pc:docMk/>
            <pc:sldMk cId="0" sldId="261"/>
            <ac:spMk id="3" creationId="{00000000-0000-0000-0000-000000000000}"/>
          </ac:spMkLst>
        </pc:spChg>
      </pc:sldChg>
      <pc:sldChg chg="modSp mod">
        <pc:chgData name="Dott.ssa Franca Camplone - Welcome SpA" userId="a960090d-41ec-4f39-b456-0f1f1fa3ae3e" providerId="ADAL" clId="{0B9A66CA-65FE-4428-82B2-460ED92DA7D1}" dt="2026-05-08T07:15:46.748" v="2549" actId="20577"/>
        <pc:sldMkLst>
          <pc:docMk/>
          <pc:sldMk cId="0" sldId="264"/>
        </pc:sldMkLst>
        <pc:spChg chg="mod">
          <ac:chgData name="Dott.ssa Franca Camplone - Welcome SpA" userId="a960090d-41ec-4f39-b456-0f1f1fa3ae3e" providerId="ADAL" clId="{0B9A66CA-65FE-4428-82B2-460ED92DA7D1}" dt="2026-05-08T07:15:46.748" v="2549" actId="20577"/>
          <ac:spMkLst>
            <pc:docMk/>
            <pc:sldMk cId="0" sldId="264"/>
            <ac:spMk id="3" creationId="{00000000-0000-0000-0000-000000000000}"/>
          </ac:spMkLst>
        </pc:spChg>
      </pc:sldChg>
      <pc:sldChg chg="modSp mod">
        <pc:chgData name="Dott.ssa Franca Camplone - Welcome SpA" userId="a960090d-41ec-4f39-b456-0f1f1fa3ae3e" providerId="ADAL" clId="{0B9A66CA-65FE-4428-82B2-460ED92DA7D1}" dt="2026-05-08T07:16:02.907" v="2551" actId="20577"/>
        <pc:sldMkLst>
          <pc:docMk/>
          <pc:sldMk cId="0" sldId="265"/>
        </pc:sldMkLst>
        <pc:spChg chg="mod">
          <ac:chgData name="Dott.ssa Franca Camplone - Welcome SpA" userId="a960090d-41ec-4f39-b456-0f1f1fa3ae3e" providerId="ADAL" clId="{0B9A66CA-65FE-4428-82B2-460ED92DA7D1}" dt="2026-05-08T07:16:02.907" v="2551" actId="20577"/>
          <ac:spMkLst>
            <pc:docMk/>
            <pc:sldMk cId="0" sldId="265"/>
            <ac:spMk id="18" creationId="{00000000-0000-0000-0000-000000000000}"/>
          </ac:spMkLst>
        </pc:spChg>
      </pc:sldChg>
      <pc:sldChg chg="modSp mod">
        <pc:chgData name="Dott.ssa Franca Camplone - Welcome SpA" userId="a960090d-41ec-4f39-b456-0f1f1fa3ae3e" providerId="ADAL" clId="{0B9A66CA-65FE-4428-82B2-460ED92DA7D1}" dt="2026-05-08T07:16:13.579" v="2552" actId="20577"/>
        <pc:sldMkLst>
          <pc:docMk/>
          <pc:sldMk cId="2797240140" sldId="266"/>
        </pc:sldMkLst>
        <pc:spChg chg="mod">
          <ac:chgData name="Dott.ssa Franca Camplone - Welcome SpA" userId="a960090d-41ec-4f39-b456-0f1f1fa3ae3e" providerId="ADAL" clId="{0B9A66CA-65FE-4428-82B2-460ED92DA7D1}" dt="2026-05-08T07:16:13.579" v="2552" actId="20577"/>
          <ac:spMkLst>
            <pc:docMk/>
            <pc:sldMk cId="2797240140" sldId="266"/>
            <ac:spMk id="4" creationId="{B4514C2E-6AE9-9AE6-12E9-B088BFB559DC}"/>
          </ac:spMkLst>
        </pc:spChg>
      </pc:sldChg>
      <pc:sldChg chg="modSp mod">
        <pc:chgData name="Dott.ssa Franca Camplone - Welcome SpA" userId="a960090d-41ec-4f39-b456-0f1f1fa3ae3e" providerId="ADAL" clId="{0B9A66CA-65FE-4428-82B2-460ED92DA7D1}" dt="2026-05-08T07:16:36.433" v="2558" actId="20577"/>
        <pc:sldMkLst>
          <pc:docMk/>
          <pc:sldMk cId="1436550736" sldId="267"/>
        </pc:sldMkLst>
        <pc:spChg chg="mod">
          <ac:chgData name="Dott.ssa Franca Camplone - Welcome SpA" userId="a960090d-41ec-4f39-b456-0f1f1fa3ae3e" providerId="ADAL" clId="{0B9A66CA-65FE-4428-82B2-460ED92DA7D1}" dt="2026-05-08T07:16:36.433" v="2558" actId="20577"/>
          <ac:spMkLst>
            <pc:docMk/>
            <pc:sldMk cId="1436550736" sldId="267"/>
            <ac:spMk id="4" creationId="{18B0D1EA-103F-5277-3F5B-E2655C4ACB01}"/>
          </ac:spMkLst>
        </pc:spChg>
      </pc:sldChg>
      <pc:sldChg chg="modSp mod">
        <pc:chgData name="Dott.ssa Franca Camplone - Welcome SpA" userId="a960090d-41ec-4f39-b456-0f1f1fa3ae3e" providerId="ADAL" clId="{0B9A66CA-65FE-4428-82B2-460ED92DA7D1}" dt="2026-05-08T07:16:56.645" v="2559" actId="20577"/>
        <pc:sldMkLst>
          <pc:docMk/>
          <pc:sldMk cId="1481836880" sldId="268"/>
        </pc:sldMkLst>
        <pc:spChg chg="mod">
          <ac:chgData name="Dott.ssa Franca Camplone - Welcome SpA" userId="a960090d-41ec-4f39-b456-0f1f1fa3ae3e" providerId="ADAL" clId="{0B9A66CA-65FE-4428-82B2-460ED92DA7D1}" dt="2026-05-08T07:16:56.645" v="2559" actId="20577"/>
          <ac:spMkLst>
            <pc:docMk/>
            <pc:sldMk cId="1481836880" sldId="268"/>
            <ac:spMk id="8" creationId="{35F3664B-7624-1700-4D4A-F79C05E9FB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83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EAA03-0D40-E5DF-6025-523274A10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A56E6-FF8E-0A93-D0C5-8246596A5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AA6E-B82C-9A56-9FB5-5380A45458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14B4F-6FFF-1CFD-FF39-F74B8D1C9AF8}"/>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17718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473A2-3360-9A1C-68C6-F8B02CE65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67407-44A7-ADD8-DAAF-2DE457C14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C05EA-3EAF-74B4-78BB-61DA5541B2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698500-6D83-8A3B-BE96-67B55EB0C7A0}"/>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65955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B53C7-BED9-370A-D6C2-F1627091A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9B8A0-2B9D-9845-F717-A845174E6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4B7F8-7D9D-ADE2-2FF5-2DD5D8E0E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46AC21-4DB1-2AFC-158F-7D2A5C75F1E6}"/>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32927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D7FEA-8C37-3C83-0855-B991E2445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C72CB-C064-F4ED-F250-06582B94B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F7EB4-3261-222A-76AD-76E780D3A5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7CDD4-B2C9-CD7F-6E12-A31FD4FEC539}"/>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63184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it-IT"/>
          </a:p>
        </p:txBody>
      </p:sp>
      <p:sp>
        <p:nvSpPr>
          <p:cNvPr id="3" name="Shape 1"/>
          <p:cNvSpPr/>
          <p:nvPr/>
        </p:nvSpPr>
        <p:spPr>
          <a:xfrm>
            <a:off x="0" y="0"/>
            <a:ext cx="14630400" cy="8229600"/>
          </a:xfrm>
          <a:prstGeom prst="rect">
            <a:avLst/>
          </a:prstGeom>
          <a:solidFill>
            <a:srgbClr val="FAF9F5"/>
          </a:solidFill>
          <a:ln/>
        </p:spPr>
        <p:txBody>
          <a:bodyPr/>
          <a:lstStyle/>
          <a:p>
            <a:endParaRPr lang="it-IT"/>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 1">
    <p:spTree>
      <p:nvGrpSpPr>
        <p:cNvPr id="1" name=""/>
        <p:cNvGrpSpPr/>
        <p:nvPr/>
      </p:nvGrpSpPr>
      <p:grpSpPr>
        <a:xfrm>
          <a:off x="0" y="0"/>
          <a:ext cx="0" cy="0"/>
          <a:chOff x="0" y="0"/>
          <a:chExt cx="0" cy="0"/>
        </a:xfrm>
      </p:grpSpPr>
      <p:sp>
        <p:nvSpPr>
          <p:cNvPr id="3" name="Text 0"/>
          <p:cNvSpPr/>
          <p:nvPr/>
        </p:nvSpPr>
        <p:spPr>
          <a:xfrm>
            <a:off x="6119949" y="2748439"/>
            <a:ext cx="6655525" cy="708779"/>
          </a:xfrm>
          <a:prstGeom prst="rect">
            <a:avLst/>
          </a:prstGeom>
          <a:noFill/>
          <a:ln/>
        </p:spPr>
        <p:txBody>
          <a:bodyPr wrap="none" lIns="0" tIns="0" rIns="0" bIns="0" rtlCol="0" anchor="t"/>
          <a:lstStyle/>
          <a:p>
            <a:pPr marL="0" indent="0" algn="l">
              <a:lnSpc>
                <a:spcPts val="5550"/>
              </a:lnSpc>
              <a:buNone/>
            </a:pPr>
            <a:r>
              <a:rPr lang="en-US" sz="4450" dirty="0">
                <a:solidFill>
                  <a:schemeClr val="accent5">
                    <a:lumMod val="50000"/>
                  </a:schemeClr>
                </a:solidFill>
                <a:latin typeface="Host Grotesk Medium" pitchFamily="34" charset="0"/>
                <a:ea typeface="Host Grotesk Medium" pitchFamily="34" charset="-122"/>
                <a:cs typeface="Host Grotesk Medium" pitchFamily="34" charset="-120"/>
              </a:rPr>
              <a:t>	</a:t>
            </a: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Una Stella nel Buio</a:t>
            </a:r>
          </a:p>
        </p:txBody>
      </p:sp>
      <p:sp>
        <p:nvSpPr>
          <p:cNvPr id="4" name="Text 1"/>
          <p:cNvSpPr/>
          <p:nvPr/>
        </p:nvSpPr>
        <p:spPr>
          <a:xfrm>
            <a:off x="6028552" y="3797379"/>
            <a:ext cx="8294872" cy="1532267"/>
          </a:xfrm>
          <a:prstGeom prst="rect">
            <a:avLst/>
          </a:prstGeom>
          <a:noFill/>
          <a:ln/>
        </p:spPr>
        <p:txBody>
          <a:bodyPr wrap="square" lIns="0" tIns="0" rIns="0" bIns="0" rtlCol="0" anchor="t"/>
          <a:lstStyle/>
          <a:p>
            <a:pPr>
              <a:lnSpc>
                <a:spcPts val="2650"/>
              </a:lnSpc>
            </a:pPr>
            <a:r>
              <a:rPr lang="en-US" sz="2000" b="1" dirty="0">
                <a:solidFill>
                  <a:schemeClr val="accent5">
                    <a:lumMod val="50000"/>
                  </a:schemeClr>
                </a:solidFill>
                <a:latin typeface="Roboto" pitchFamily="34" charset="0"/>
                <a:ea typeface="Roboto" pitchFamily="34" charset="-122"/>
                <a:cs typeface="Roboto" pitchFamily="34" charset="-120"/>
              </a:rPr>
              <a:t>Premio Internazionale  </a:t>
            </a:r>
            <a:r>
              <a:rPr lang="en-US" sz="2000" b="1" dirty="0" err="1">
                <a:solidFill>
                  <a:schemeClr val="accent5">
                    <a:lumMod val="50000"/>
                  </a:schemeClr>
                </a:solidFill>
                <a:latin typeface="Roboto" pitchFamily="34" charset="0"/>
                <a:ea typeface="Roboto" pitchFamily="34" charset="-122"/>
                <a:cs typeface="Roboto" pitchFamily="34" charset="-120"/>
              </a:rPr>
              <a:t>dell’Associazione</a:t>
            </a:r>
            <a:r>
              <a:rPr lang="en-US" sz="2000" b="1" dirty="0">
                <a:solidFill>
                  <a:schemeClr val="accent5">
                    <a:lumMod val="50000"/>
                  </a:schemeClr>
                </a:solidFill>
                <a:latin typeface="Roboto" pitchFamily="34" charset="0"/>
                <a:ea typeface="Roboto" pitchFamily="34" charset="-122"/>
                <a:cs typeface="Roboto" pitchFamily="34" charset="-120"/>
              </a:rPr>
              <a:t> Irini Pervolaraki </a:t>
            </a:r>
          </a:p>
          <a:p>
            <a:pPr>
              <a:lnSpc>
                <a:spcPts val="2650"/>
              </a:lnSpc>
            </a:pPr>
            <a:r>
              <a:rPr lang="en-US" sz="2000" b="1" dirty="0">
                <a:solidFill>
                  <a:schemeClr val="accent5">
                    <a:lumMod val="50000"/>
                  </a:schemeClr>
                </a:solidFill>
                <a:latin typeface="Roboto" pitchFamily="34" charset="0"/>
                <a:ea typeface="Roboto" pitchFamily="34" charset="-122"/>
                <a:cs typeface="Roboto" pitchFamily="34" charset="-120"/>
              </a:rPr>
              <a:t>per valorizzare il talento </a:t>
            </a:r>
            <a:r>
              <a:rPr lang="en-US" sz="2000" b="1" dirty="0" err="1">
                <a:solidFill>
                  <a:schemeClr val="accent5">
                    <a:lumMod val="50000"/>
                  </a:schemeClr>
                </a:solidFill>
                <a:latin typeface="Roboto" pitchFamily="34" charset="0"/>
                <a:ea typeface="Roboto" pitchFamily="34" charset="-122"/>
                <a:cs typeface="Roboto" pitchFamily="34" charset="-120"/>
              </a:rPr>
              <a:t>manageriale</a:t>
            </a:r>
            <a:r>
              <a:rPr lang="en-US" sz="2000" b="1" dirty="0">
                <a:solidFill>
                  <a:schemeClr val="accent5">
                    <a:lumMod val="50000"/>
                  </a:schemeClr>
                </a:solidFill>
                <a:latin typeface="Roboto" pitchFamily="34" charset="0"/>
                <a:ea typeface="Roboto" pitchFamily="34" charset="-122"/>
                <a:cs typeface="Roboto" pitchFamily="34" charset="-120"/>
              </a:rPr>
              <a:t> </a:t>
            </a:r>
            <a:r>
              <a:rPr lang="en-US" sz="2000" b="1" dirty="0" err="1">
                <a:solidFill>
                  <a:schemeClr val="accent5">
                    <a:lumMod val="50000"/>
                  </a:schemeClr>
                </a:solidFill>
                <a:latin typeface="Roboto" pitchFamily="34" charset="0"/>
                <a:ea typeface="Roboto" pitchFamily="34" charset="-122"/>
                <a:cs typeface="Roboto" pitchFamily="34" charset="-120"/>
              </a:rPr>
              <a:t>femminile</a:t>
            </a:r>
            <a:r>
              <a:rPr lang="en-US" sz="2000" b="1" dirty="0">
                <a:solidFill>
                  <a:schemeClr val="accent5">
                    <a:lumMod val="50000"/>
                  </a:schemeClr>
                </a:solidFill>
                <a:latin typeface="Roboto" pitchFamily="34" charset="0"/>
                <a:ea typeface="Roboto" pitchFamily="34" charset="-122"/>
                <a:cs typeface="Roboto" pitchFamily="34" charset="-120"/>
              </a:rPr>
              <a:t> in </a:t>
            </a:r>
            <a:r>
              <a:rPr lang="en-US" sz="2000" b="1" dirty="0" err="1">
                <a:solidFill>
                  <a:schemeClr val="accent5">
                    <a:lumMod val="50000"/>
                  </a:schemeClr>
                </a:solidFill>
                <a:latin typeface="Roboto" pitchFamily="34" charset="0"/>
                <a:ea typeface="Roboto" pitchFamily="34" charset="-122"/>
                <a:cs typeface="Roboto" pitchFamily="34" charset="-120"/>
              </a:rPr>
              <a:t>ambito</a:t>
            </a:r>
            <a:r>
              <a:rPr lang="en-US" sz="2000" b="1" dirty="0">
                <a:solidFill>
                  <a:schemeClr val="accent5">
                    <a:lumMod val="50000"/>
                  </a:schemeClr>
                </a:solidFill>
                <a:latin typeface="Roboto" pitchFamily="34" charset="0"/>
                <a:ea typeface="Roboto" pitchFamily="34" charset="-122"/>
                <a:cs typeface="Roboto" pitchFamily="34" charset="-120"/>
              </a:rPr>
              <a:t> STEAM</a:t>
            </a:r>
          </a:p>
          <a:p>
            <a:pPr>
              <a:lnSpc>
                <a:spcPts val="2650"/>
              </a:lnSpc>
            </a:pPr>
            <a:endParaRPr lang="en-US" sz="2000" b="1" dirty="0">
              <a:solidFill>
                <a:schemeClr val="accent5">
                  <a:lumMod val="50000"/>
                </a:schemeClr>
              </a:solidFill>
              <a:latin typeface="Roboto" pitchFamily="34" charset="0"/>
              <a:ea typeface="Roboto" pitchFamily="34" charset="-122"/>
              <a:cs typeface="Roboto" pitchFamily="34" charset="-120"/>
            </a:endParaRPr>
          </a:p>
          <a:p>
            <a:pPr>
              <a:lnSpc>
                <a:spcPts val="2650"/>
              </a:lnSpc>
            </a:pPr>
            <a:r>
              <a:rPr lang="en-US" sz="2000" b="1" dirty="0">
                <a:solidFill>
                  <a:schemeClr val="accent5">
                    <a:lumMod val="50000"/>
                  </a:schemeClr>
                </a:solidFill>
                <a:latin typeface="Roboto" pitchFamily="34" charset="0"/>
                <a:ea typeface="Roboto" pitchFamily="34" charset="-122"/>
                <a:cs typeface="Roboto" pitchFamily="34" charset="-120"/>
              </a:rPr>
              <a:t>	           (</a:t>
            </a:r>
            <a:r>
              <a:rPr lang="en-US" sz="2000" b="1" dirty="0" err="1">
                <a:solidFill>
                  <a:schemeClr val="accent5">
                    <a:lumMod val="50000"/>
                  </a:schemeClr>
                </a:solidFill>
                <a:latin typeface="Roboto" pitchFamily="34" charset="0"/>
                <a:ea typeface="Roboto" pitchFamily="34" charset="-122"/>
                <a:cs typeface="Roboto" pitchFamily="34" charset="-120"/>
              </a:rPr>
              <a:t>perché</a:t>
            </a:r>
            <a:r>
              <a:rPr lang="en-US" sz="2000" b="1" dirty="0">
                <a:solidFill>
                  <a:schemeClr val="accent5">
                    <a:lumMod val="50000"/>
                  </a:schemeClr>
                </a:solidFill>
                <a:latin typeface="Roboto" pitchFamily="34" charset="0"/>
                <a:ea typeface="Roboto" pitchFamily="34" charset="-122"/>
                <a:cs typeface="Roboto" pitchFamily="34" charset="-120"/>
              </a:rPr>
              <a:t> </a:t>
            </a:r>
            <a:r>
              <a:rPr lang="en-US" sz="2000" b="1" dirty="0" err="1">
                <a:solidFill>
                  <a:schemeClr val="accent5">
                    <a:lumMod val="50000"/>
                  </a:schemeClr>
                </a:solidFill>
                <a:latin typeface="Roboto" pitchFamily="34" charset="0"/>
                <a:ea typeface="Roboto" pitchFamily="34" charset="-122"/>
                <a:cs typeface="Roboto" pitchFamily="34" charset="-120"/>
              </a:rPr>
              <a:t>nessun</a:t>
            </a:r>
            <a:r>
              <a:rPr lang="en-US" sz="2000" b="1" dirty="0">
                <a:solidFill>
                  <a:schemeClr val="accent5">
                    <a:lumMod val="50000"/>
                  </a:schemeClr>
                </a:solidFill>
                <a:latin typeface="Roboto" pitchFamily="34" charset="0"/>
                <a:ea typeface="Roboto" pitchFamily="34" charset="-122"/>
                <a:cs typeface="Roboto" pitchFamily="34" charset="-120"/>
              </a:rPr>
              <a:t> </a:t>
            </a:r>
            <a:r>
              <a:rPr lang="en-US" sz="2000" b="1" dirty="0" err="1">
                <a:solidFill>
                  <a:schemeClr val="accent5">
                    <a:lumMod val="50000"/>
                  </a:schemeClr>
                </a:solidFill>
                <a:latin typeface="Roboto" pitchFamily="34" charset="0"/>
                <a:ea typeface="Roboto" pitchFamily="34" charset="-122"/>
                <a:cs typeface="Roboto" pitchFamily="34" charset="-120"/>
              </a:rPr>
              <a:t>talento</a:t>
            </a:r>
            <a:r>
              <a:rPr lang="en-US" sz="2000" b="1" dirty="0">
                <a:solidFill>
                  <a:schemeClr val="accent5">
                    <a:lumMod val="50000"/>
                  </a:schemeClr>
                </a:solidFill>
                <a:latin typeface="Roboto" pitchFamily="34" charset="0"/>
                <a:ea typeface="Roboto" pitchFamily="34" charset="-122"/>
                <a:cs typeface="Roboto" pitchFamily="34" charset="-120"/>
              </a:rPr>
              <a:t> </a:t>
            </a:r>
            <a:r>
              <a:rPr lang="en-US" sz="2000" b="1" dirty="0" err="1">
                <a:solidFill>
                  <a:schemeClr val="accent5">
                    <a:lumMod val="50000"/>
                  </a:schemeClr>
                </a:solidFill>
                <a:latin typeface="Roboto" pitchFamily="34" charset="0"/>
                <a:ea typeface="Roboto" pitchFamily="34" charset="-122"/>
                <a:cs typeface="Roboto" pitchFamily="34" charset="-120"/>
              </a:rPr>
              <a:t>resti</a:t>
            </a:r>
            <a:r>
              <a:rPr lang="en-US" sz="2000" b="1" dirty="0">
                <a:solidFill>
                  <a:schemeClr val="accent5">
                    <a:lumMod val="50000"/>
                  </a:schemeClr>
                </a:solidFill>
                <a:latin typeface="Roboto" pitchFamily="34" charset="0"/>
                <a:ea typeface="Roboto" pitchFamily="34" charset="-122"/>
                <a:cs typeface="Roboto" pitchFamily="34" charset="-120"/>
              </a:rPr>
              <a:t> </a:t>
            </a:r>
            <a:r>
              <a:rPr lang="en-US" sz="2000" b="1" dirty="0" err="1">
                <a:solidFill>
                  <a:schemeClr val="accent5">
                    <a:lumMod val="50000"/>
                  </a:schemeClr>
                </a:solidFill>
                <a:latin typeface="Roboto" pitchFamily="34" charset="0"/>
                <a:ea typeface="Roboto" pitchFamily="34" charset="-122"/>
                <a:cs typeface="Roboto" pitchFamily="34" charset="-120"/>
              </a:rPr>
              <a:t>invisibile</a:t>
            </a:r>
            <a:r>
              <a:rPr lang="en-US" sz="2000" b="1" dirty="0">
                <a:solidFill>
                  <a:schemeClr val="accent5">
                    <a:lumMod val="50000"/>
                  </a:schemeClr>
                </a:solidFill>
                <a:latin typeface="Roboto" pitchFamily="34" charset="0"/>
                <a:ea typeface="Roboto" pitchFamily="34" charset="-122"/>
                <a:cs typeface="Roboto" pitchFamily="34" charset="-120"/>
              </a:rPr>
              <a:t>)</a:t>
            </a:r>
          </a:p>
          <a:p>
            <a:pPr>
              <a:lnSpc>
                <a:spcPts val="2650"/>
              </a:lnSpc>
            </a:pPr>
            <a:endParaRPr lang="en-US" sz="2000" dirty="0">
              <a:solidFill>
                <a:srgbClr val="384653"/>
              </a:solidFill>
              <a:latin typeface="Roboto" pitchFamily="34" charset="0"/>
              <a:ea typeface="Roboto" pitchFamily="34" charset="-122"/>
              <a:cs typeface="Roboto" pitchFamily="34" charset="-120"/>
            </a:endParaRPr>
          </a:p>
          <a:p>
            <a:pPr>
              <a:lnSpc>
                <a:spcPts val="2650"/>
              </a:lnSpc>
            </a:pPr>
            <a:endParaRPr lang="en-US" sz="2000" dirty="0">
              <a:solidFill>
                <a:srgbClr val="384653"/>
              </a:solidFill>
              <a:latin typeface="Roboto" pitchFamily="34" charset="0"/>
              <a:ea typeface="Roboto" pitchFamily="34" charset="-122"/>
              <a:cs typeface="Roboto" pitchFamily="34" charset="-120"/>
            </a:endParaRPr>
          </a:p>
          <a:p>
            <a:pPr>
              <a:lnSpc>
                <a:spcPts val="2650"/>
              </a:lnSpc>
            </a:pPr>
            <a:endParaRPr lang="en-US" sz="2000" dirty="0">
              <a:solidFill>
                <a:srgbClr val="384653"/>
              </a:solidFill>
              <a:latin typeface="Roboto" pitchFamily="34" charset="0"/>
              <a:ea typeface="Roboto" pitchFamily="34" charset="-122"/>
              <a:cs typeface="Roboto" pitchFamily="34" charset="-120"/>
            </a:endParaRPr>
          </a:p>
          <a:p>
            <a:pPr>
              <a:lnSpc>
                <a:spcPts val="2650"/>
              </a:lnSpc>
            </a:pPr>
            <a:endParaRPr lang="en-US" sz="2000" dirty="0">
              <a:solidFill>
                <a:srgbClr val="384653"/>
              </a:solidFill>
              <a:latin typeface="Roboto" pitchFamily="34" charset="0"/>
              <a:ea typeface="Roboto" pitchFamily="34" charset="-122"/>
              <a:cs typeface="Roboto" pitchFamily="34" charset="-120"/>
            </a:endParaRPr>
          </a:p>
          <a:p>
            <a:pPr marL="0" indent="0" algn="l">
              <a:lnSpc>
                <a:spcPts val="2650"/>
              </a:lnSpc>
              <a:buNone/>
            </a:pPr>
            <a:endParaRPr lang="en-US" sz="1750" dirty="0">
              <a:solidFill>
                <a:srgbClr val="384653"/>
              </a:solidFill>
              <a:latin typeface="Roboto" pitchFamily="34" charset="0"/>
              <a:ea typeface="Roboto" pitchFamily="34" charset="-122"/>
              <a:cs typeface="Roboto" pitchFamily="34" charset="-120"/>
            </a:endParaRPr>
          </a:p>
          <a:p>
            <a:pPr marL="0" indent="0" algn="l">
              <a:lnSpc>
                <a:spcPts val="2650"/>
              </a:lnSpc>
              <a:buNone/>
            </a:pPr>
            <a:endParaRPr lang="en-US" sz="1750" dirty="0">
              <a:solidFill>
                <a:srgbClr val="384653"/>
              </a:solidFill>
              <a:latin typeface="Roboto" pitchFamily="34" charset="0"/>
              <a:ea typeface="Roboto" pitchFamily="34" charset="-122"/>
              <a:cs typeface="Roboto" pitchFamily="34" charset="-120"/>
            </a:endParaRPr>
          </a:p>
          <a:p>
            <a:pPr marL="0" indent="0" algn="l">
              <a:lnSpc>
                <a:spcPts val="2650"/>
              </a:lnSpc>
              <a:buNone/>
            </a:pPr>
            <a:endParaRPr lang="en-US" sz="1750" dirty="0">
              <a:solidFill>
                <a:srgbClr val="384653"/>
              </a:solidFill>
              <a:latin typeface="Roboto" pitchFamily="34" charset="0"/>
              <a:ea typeface="Roboto" pitchFamily="34" charset="-122"/>
              <a:cs typeface="Roboto" pitchFamily="34" charset="-120"/>
            </a:endParaRPr>
          </a:p>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 </a:t>
            </a:r>
            <a:endParaRPr lang="en-US" sz="1750" dirty="0"/>
          </a:p>
        </p:txBody>
      </p:sp>
      <p:sp>
        <p:nvSpPr>
          <p:cNvPr id="6" name="Text 3"/>
          <p:cNvSpPr/>
          <p:nvPr/>
        </p:nvSpPr>
        <p:spPr>
          <a:xfrm>
            <a:off x="9091749" y="6093823"/>
            <a:ext cx="2266405" cy="751114"/>
          </a:xfrm>
          <a:prstGeom prst="rect">
            <a:avLst/>
          </a:prstGeom>
          <a:noFill/>
          <a:ln/>
        </p:spPr>
        <p:txBody>
          <a:bodyPr wrap="none" lIns="0" tIns="0" rIns="0" bIns="0" rtlCol="0" anchor="t"/>
          <a:lstStyle/>
          <a:p>
            <a:pPr marL="0" indent="0" algn="l">
              <a:lnSpc>
                <a:spcPts val="2100"/>
              </a:lnSpc>
              <a:buNone/>
            </a:pPr>
            <a:r>
              <a:rPr lang="en-US" sz="2000" b="1" dirty="0">
                <a:solidFill>
                  <a:schemeClr val="accent5">
                    <a:lumMod val="50000"/>
                  </a:schemeClr>
                </a:solidFill>
                <a:latin typeface="Roboto" pitchFamily="34" charset="0"/>
                <a:ea typeface="Roboto" pitchFamily="34" charset="-122"/>
                <a:cs typeface="Roboto" pitchFamily="34" charset="-120"/>
              </a:rPr>
              <a:t>EDIZIONE 2026</a:t>
            </a:r>
            <a:endParaRPr lang="en-US" sz="2000" b="1" dirty="0">
              <a:solidFill>
                <a:schemeClr val="accent5">
                  <a:lumMod val="50000"/>
                </a:schemeClr>
              </a:solidFill>
            </a:endParaRPr>
          </a:p>
        </p:txBody>
      </p:sp>
      <p:pic>
        <p:nvPicPr>
          <p:cNvPr id="7" name="Immagine 6">
            <a:extLst>
              <a:ext uri="{FF2B5EF4-FFF2-40B4-BE49-F238E27FC236}">
                <a16:creationId xmlns:a16="http://schemas.microsoft.com/office/drawing/2014/main" id="{F7E26BAA-609B-80F6-21DE-2BD691A621C7}"/>
              </a:ext>
            </a:extLst>
          </p:cNvPr>
          <p:cNvPicPr>
            <a:picLocks noChangeAspect="1"/>
          </p:cNvPicPr>
          <p:nvPr/>
        </p:nvPicPr>
        <p:blipFill>
          <a:blip r:embed="rId3"/>
          <a:stretch>
            <a:fillRect/>
          </a:stretch>
        </p:blipFill>
        <p:spPr>
          <a:xfrm>
            <a:off x="-235406" y="1254034"/>
            <a:ext cx="6263957" cy="5839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Slide 9">
    <p:spTree>
      <p:nvGrpSpPr>
        <p:cNvPr id="1" name=""/>
        <p:cNvGrpSpPr/>
        <p:nvPr/>
      </p:nvGrpSpPr>
      <p:grpSpPr>
        <a:xfrm>
          <a:off x="0" y="0"/>
          <a:ext cx="0" cy="0"/>
          <a:chOff x="0" y="0"/>
          <a:chExt cx="0" cy="0"/>
        </a:xfrm>
      </p:grpSpPr>
      <p:sp>
        <p:nvSpPr>
          <p:cNvPr id="3" name="Text 0"/>
          <p:cNvSpPr/>
          <p:nvPr/>
        </p:nvSpPr>
        <p:spPr>
          <a:xfrm>
            <a:off x="793790" y="966073"/>
            <a:ext cx="7556421" cy="1417558"/>
          </a:xfrm>
          <a:prstGeom prst="rect">
            <a:avLst/>
          </a:prstGeom>
          <a:noFill/>
          <a:ln/>
        </p:spPr>
        <p:txBody>
          <a:bodyPr wrap="square" lIns="0" tIns="0" rIns="0" bIns="0" rtlCol="0" anchor="t"/>
          <a:lstStyle/>
          <a:p>
            <a:pPr marL="0" indent="0" algn="l">
              <a:lnSpc>
                <a:spcPts val="5550"/>
              </a:lnSpc>
              <a:buNone/>
            </a:pPr>
            <a:r>
              <a:rPr lang="en-US" sz="40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L'Evento del 17 Ottobre 2026</a:t>
            </a:r>
          </a:p>
        </p:txBody>
      </p:sp>
      <p:sp>
        <p:nvSpPr>
          <p:cNvPr id="4" name="Text 1"/>
          <p:cNvSpPr/>
          <p:nvPr/>
        </p:nvSpPr>
        <p:spPr>
          <a:xfrm>
            <a:off x="793790" y="2723793"/>
            <a:ext cx="7556421" cy="680323"/>
          </a:xfrm>
          <a:prstGeom prst="rect">
            <a:avLst/>
          </a:prstGeom>
          <a:noFill/>
          <a:ln/>
        </p:spPr>
        <p:txBody>
          <a:bodyPr wrap="square" lIns="0" tIns="0" rIns="0" bIns="0" rtlCol="0" anchor="t"/>
          <a:lstStyle/>
          <a:p>
            <a:pPr marL="0" indent="0" algn="l">
              <a:lnSpc>
                <a:spcPts val="2650"/>
              </a:lnSpc>
              <a:buNone/>
            </a:pPr>
            <a:r>
              <a:rPr lang="en-US" sz="1750" dirty="0" err="1">
                <a:solidFill>
                  <a:schemeClr val="accent5">
                    <a:lumMod val="50000"/>
                  </a:schemeClr>
                </a:solidFill>
                <a:latin typeface="Roboto" pitchFamily="34" charset="0"/>
                <a:ea typeface="Roboto" pitchFamily="34" charset="-122"/>
                <a:cs typeface="Roboto" pitchFamily="34" charset="-120"/>
              </a:rPr>
              <a:t>L'evento</a:t>
            </a:r>
            <a:r>
              <a:rPr lang="en-US" sz="1750" dirty="0">
                <a:solidFill>
                  <a:schemeClr val="accent5">
                    <a:lumMod val="50000"/>
                  </a:schemeClr>
                </a:solidFill>
                <a:latin typeface="Roboto" pitchFamily="34" charset="0"/>
                <a:ea typeface="Roboto" pitchFamily="34" charset="-122"/>
                <a:cs typeface="Roboto" pitchFamily="34" charset="-120"/>
              </a:rPr>
              <a:t> si terrà in presenza a Pescara, </a:t>
            </a:r>
            <a:r>
              <a:rPr lang="en-US" sz="1750" dirty="0" err="1">
                <a:solidFill>
                  <a:schemeClr val="accent5">
                    <a:lumMod val="50000"/>
                  </a:schemeClr>
                </a:solidFill>
                <a:latin typeface="Roboto" pitchFamily="34" charset="0"/>
                <a:ea typeface="Roboto" pitchFamily="34" charset="-122"/>
                <a:cs typeface="Roboto" pitchFamily="34" charset="-120"/>
              </a:rPr>
              <a:t>presso</a:t>
            </a:r>
            <a:r>
              <a:rPr lang="en-US" sz="1750" dirty="0">
                <a:solidFill>
                  <a:schemeClr val="accent5">
                    <a:lumMod val="50000"/>
                  </a:schemeClr>
                </a:solidFill>
                <a:latin typeface="Roboto" pitchFamily="34" charset="0"/>
                <a:ea typeface="Roboto" pitchFamily="34" charset="-122"/>
                <a:cs typeface="Roboto" pitchFamily="34" charset="-120"/>
              </a:rPr>
              <a:t> il </a:t>
            </a:r>
            <a:r>
              <a:rPr lang="en-US" sz="1750" b="1" dirty="0" err="1">
                <a:solidFill>
                  <a:schemeClr val="accent5">
                    <a:lumMod val="50000"/>
                  </a:schemeClr>
                </a:solidFill>
                <a:latin typeface="Roboto" pitchFamily="34" charset="0"/>
                <a:ea typeface="Roboto" pitchFamily="34" charset="-122"/>
                <a:cs typeface="Roboto" pitchFamily="34" charset="-120"/>
              </a:rPr>
              <a:t>Complesso</a:t>
            </a:r>
            <a:r>
              <a:rPr lang="en-US" sz="1750" b="1" dirty="0">
                <a:solidFill>
                  <a:schemeClr val="accent5">
                    <a:lumMod val="50000"/>
                  </a:schemeClr>
                </a:solidFill>
                <a:latin typeface="Roboto" pitchFamily="34" charset="0"/>
                <a:ea typeface="Roboto" pitchFamily="34" charset="-122"/>
                <a:cs typeface="Roboto" pitchFamily="34" charset="-120"/>
              </a:rPr>
              <a:t> ex Aurum </a:t>
            </a:r>
            <a:r>
              <a:rPr lang="en-US" sz="1750" dirty="0">
                <a:solidFill>
                  <a:schemeClr val="accent5">
                    <a:lumMod val="50000"/>
                  </a:schemeClr>
                </a:solidFill>
                <a:latin typeface="Roboto" pitchFamily="34" charset="0"/>
                <a:ea typeface="Roboto" pitchFamily="34" charset="-122"/>
                <a:cs typeface="Roboto" pitchFamily="34" charset="-120"/>
              </a:rPr>
              <a:t>e </a:t>
            </a:r>
            <a:r>
              <a:rPr lang="en-US" sz="1750" dirty="0" err="1">
                <a:solidFill>
                  <a:schemeClr val="accent5">
                    <a:lumMod val="50000"/>
                  </a:schemeClr>
                </a:solidFill>
                <a:latin typeface="Roboto" pitchFamily="34" charset="0"/>
                <a:ea typeface="Roboto" pitchFamily="34" charset="-122"/>
                <a:cs typeface="Roboto" pitchFamily="34" charset="-120"/>
              </a:rPr>
              <a:t>sarà</a:t>
            </a:r>
            <a:r>
              <a:rPr lang="en-US" sz="1750" dirty="0">
                <a:solidFill>
                  <a:schemeClr val="accent5">
                    <a:lumMod val="50000"/>
                  </a:schemeClr>
                </a:solidFill>
                <a:latin typeface="Roboto" pitchFamily="34" charset="0"/>
                <a:ea typeface="Roboto" pitchFamily="34" charset="-122"/>
                <a:cs typeface="Roboto" pitchFamily="34" charset="-120"/>
              </a:rPr>
              <a:t> </a:t>
            </a:r>
            <a:r>
              <a:rPr lang="en-US" sz="1750" dirty="0" err="1">
                <a:solidFill>
                  <a:schemeClr val="accent5">
                    <a:lumMod val="50000"/>
                  </a:schemeClr>
                </a:solidFill>
                <a:latin typeface="Roboto" pitchFamily="34" charset="0"/>
                <a:ea typeface="Roboto" pitchFamily="34" charset="-122"/>
                <a:cs typeface="Roboto" pitchFamily="34" charset="-120"/>
              </a:rPr>
              <a:t>trasmesso</a:t>
            </a:r>
            <a:r>
              <a:rPr lang="en-US" sz="1750" dirty="0">
                <a:solidFill>
                  <a:schemeClr val="accent5">
                    <a:lumMod val="50000"/>
                  </a:schemeClr>
                </a:solidFill>
                <a:latin typeface="Roboto" pitchFamily="34" charset="0"/>
                <a:ea typeface="Roboto" pitchFamily="34" charset="-122"/>
                <a:cs typeface="Roboto" pitchFamily="34" charset="-120"/>
              </a:rPr>
              <a:t> in streaming </a:t>
            </a:r>
            <a:r>
              <a:rPr lang="en-US" sz="1750" dirty="0" err="1">
                <a:solidFill>
                  <a:schemeClr val="accent5">
                    <a:lumMod val="50000"/>
                  </a:schemeClr>
                </a:solidFill>
                <a:latin typeface="Roboto" pitchFamily="34" charset="0"/>
                <a:ea typeface="Roboto" pitchFamily="34" charset="-122"/>
                <a:cs typeface="Roboto" pitchFamily="34" charset="-120"/>
              </a:rPr>
              <a:t>su</a:t>
            </a:r>
            <a:r>
              <a:rPr lang="en-US" sz="1750" dirty="0">
                <a:solidFill>
                  <a:schemeClr val="accent5">
                    <a:lumMod val="50000"/>
                  </a:schemeClr>
                </a:solidFill>
                <a:latin typeface="Roboto" pitchFamily="34" charset="0"/>
                <a:ea typeface="Roboto" pitchFamily="34" charset="-122"/>
                <a:cs typeface="Roboto" pitchFamily="34" charset="-120"/>
              </a:rPr>
              <a:t> piattaforma web </a:t>
            </a:r>
            <a:r>
              <a:rPr lang="en-US" sz="1750" dirty="0" err="1">
                <a:solidFill>
                  <a:schemeClr val="accent5">
                    <a:lumMod val="50000"/>
                  </a:schemeClr>
                </a:solidFill>
                <a:latin typeface="Roboto" pitchFamily="34" charset="0"/>
                <a:ea typeface="Roboto" pitchFamily="34" charset="-122"/>
                <a:cs typeface="Roboto" pitchFamily="34" charset="-120"/>
              </a:rPr>
              <a:t>dedicata</a:t>
            </a:r>
            <a:r>
              <a:rPr lang="en-US" sz="1750" dirty="0">
                <a:solidFill>
                  <a:schemeClr val="accent5">
                    <a:lumMod val="50000"/>
                  </a:schemeClr>
                </a:solidFill>
                <a:latin typeface="Roboto" pitchFamily="34" charset="0"/>
                <a:ea typeface="Roboto" pitchFamily="34" charset="-122"/>
                <a:cs typeface="Roboto" pitchFamily="34" charset="-120"/>
              </a:rPr>
              <a:t>.</a:t>
            </a:r>
          </a:p>
        </p:txBody>
      </p:sp>
      <p:sp>
        <p:nvSpPr>
          <p:cNvPr id="5" name="Shape 2"/>
          <p:cNvSpPr/>
          <p:nvPr/>
        </p:nvSpPr>
        <p:spPr>
          <a:xfrm>
            <a:off x="793790" y="3659267"/>
            <a:ext cx="7556421" cy="3604141"/>
          </a:xfrm>
          <a:prstGeom prst="roundRect">
            <a:avLst>
              <a:gd name="adj" fmla="val 2643"/>
            </a:avLst>
          </a:prstGeom>
          <a:solidFill>
            <a:srgbClr val="D9EDF2"/>
          </a:solidFill>
          <a:ln w="7620">
            <a:solidFill>
              <a:srgbClr val="BFD3D8"/>
            </a:solidFill>
            <a:prstDash val="solid"/>
          </a:ln>
        </p:spPr>
        <p:txBody>
          <a:bodyPr/>
          <a:lstStyle/>
          <a:p>
            <a:endParaRPr lang="it-IT"/>
          </a:p>
        </p:txBody>
      </p:sp>
      <p:sp>
        <p:nvSpPr>
          <p:cNvPr id="6" name="Shape 3"/>
          <p:cNvSpPr/>
          <p:nvPr/>
        </p:nvSpPr>
        <p:spPr>
          <a:xfrm>
            <a:off x="801410" y="3666887"/>
            <a:ext cx="7541181" cy="1624370"/>
          </a:xfrm>
          <a:prstGeom prst="roundRect">
            <a:avLst>
              <a:gd name="adj" fmla="val 5865"/>
            </a:avLst>
          </a:prstGeom>
          <a:solidFill>
            <a:srgbClr val="D9EDF2"/>
          </a:solidFill>
          <a:ln/>
        </p:spPr>
        <p:txBody>
          <a:bodyPr/>
          <a:lstStyle/>
          <a:p>
            <a:endParaRPr lang="it-IT"/>
          </a:p>
        </p:txBody>
      </p:sp>
      <p:sp>
        <p:nvSpPr>
          <p:cNvPr id="7" name="Text 4"/>
          <p:cNvSpPr/>
          <p:nvPr/>
        </p:nvSpPr>
        <p:spPr>
          <a:xfrm>
            <a:off x="1028224" y="3893701"/>
            <a:ext cx="3458408" cy="354330"/>
          </a:xfrm>
          <a:prstGeom prst="rect">
            <a:avLst/>
          </a:prstGeom>
          <a:noFill/>
          <a:ln/>
        </p:spPr>
        <p:txBody>
          <a:bodyPr wrap="none" lIns="0" tIns="0" rIns="0" bIns="0" rtlCol="0" anchor="t"/>
          <a:lstStyle/>
          <a:p>
            <a:pPr marL="0" indent="0" algn="l">
              <a:lnSpc>
                <a:spcPts val="2750"/>
              </a:lnSpc>
              <a:buNone/>
            </a:pPr>
            <a:r>
              <a:rPr lang="en-US" sz="2200" dirty="0">
                <a:solidFill>
                  <a:srgbClr val="000000"/>
                </a:solidFill>
                <a:latin typeface="Host Grotesk Medium" pitchFamily="34" charset="0"/>
                <a:ea typeface="Host Grotesk Medium" pitchFamily="34" charset="-122"/>
                <a:cs typeface="Host Grotesk Medium" pitchFamily="34" charset="-120"/>
              </a:rPr>
              <a:t>🌅</a:t>
            </a:r>
            <a:r>
              <a:rPr lang="en-US" sz="2200" dirty="0">
                <a:solidFill>
                  <a:srgbClr val="384653"/>
                </a:solidFill>
                <a:latin typeface="Host Grotesk Medium" pitchFamily="34" charset="0"/>
                <a:ea typeface="Host Grotesk Medium" pitchFamily="34" charset="-122"/>
                <a:cs typeface="Host Grotesk Medium" pitchFamily="34" charset="-120"/>
              </a:rPr>
              <a:t> </a:t>
            </a: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Sessione Antimeridiana</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8" name="Text 5"/>
          <p:cNvSpPr/>
          <p:nvPr/>
        </p:nvSpPr>
        <p:spPr>
          <a:xfrm>
            <a:off x="1028224" y="4384119"/>
            <a:ext cx="7087553"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Panel con esperti, istituzioni e accademici sui temi del talento femminile nelle tre fasi: post-laurea, in azienda, nell'impresa.</a:t>
            </a:r>
            <a:endParaRPr lang="en-US" sz="1750" dirty="0">
              <a:solidFill>
                <a:schemeClr val="accent5">
                  <a:lumMod val="50000"/>
                </a:schemeClr>
              </a:solidFill>
            </a:endParaRPr>
          </a:p>
        </p:txBody>
      </p:sp>
      <p:sp>
        <p:nvSpPr>
          <p:cNvPr id="9" name="Shape 6"/>
          <p:cNvSpPr/>
          <p:nvPr/>
        </p:nvSpPr>
        <p:spPr>
          <a:xfrm>
            <a:off x="801410" y="5291257"/>
            <a:ext cx="7541181" cy="1964531"/>
          </a:xfrm>
          <a:prstGeom prst="rect">
            <a:avLst/>
          </a:prstGeom>
          <a:solidFill>
            <a:srgbClr val="D9EDF2"/>
          </a:solidFill>
          <a:ln/>
        </p:spPr>
        <p:txBody>
          <a:bodyPr/>
          <a:lstStyle/>
          <a:p>
            <a:endParaRPr lang="it-IT"/>
          </a:p>
        </p:txBody>
      </p:sp>
      <p:sp>
        <p:nvSpPr>
          <p:cNvPr id="10" name="Shape 7"/>
          <p:cNvSpPr/>
          <p:nvPr/>
        </p:nvSpPr>
        <p:spPr>
          <a:xfrm>
            <a:off x="801410" y="5291257"/>
            <a:ext cx="7541181" cy="30480"/>
          </a:xfrm>
          <a:prstGeom prst="roundRect">
            <a:avLst>
              <a:gd name="adj" fmla="val 312558"/>
            </a:avLst>
          </a:prstGeom>
          <a:solidFill>
            <a:srgbClr val="BFD3D8"/>
          </a:solidFill>
          <a:ln/>
        </p:spPr>
        <p:txBody>
          <a:bodyPr/>
          <a:lstStyle/>
          <a:p>
            <a:endParaRPr lang="it-IT"/>
          </a:p>
        </p:txBody>
      </p:sp>
      <p:sp>
        <p:nvSpPr>
          <p:cNvPr id="11" name="Text 8"/>
          <p:cNvSpPr/>
          <p:nvPr/>
        </p:nvSpPr>
        <p:spPr>
          <a:xfrm>
            <a:off x="1028224" y="5518071"/>
            <a:ext cx="3269694" cy="354330"/>
          </a:xfrm>
          <a:prstGeom prst="rect">
            <a:avLst/>
          </a:prstGeom>
          <a:noFill/>
          <a:ln/>
        </p:spPr>
        <p:txBody>
          <a:bodyPr wrap="none" lIns="0" tIns="0" rIns="0" bIns="0" rtlCol="0" anchor="t"/>
          <a:lstStyle/>
          <a:p>
            <a:pPr marL="0" indent="0" algn="l">
              <a:lnSpc>
                <a:spcPts val="2750"/>
              </a:lnSpc>
              <a:buNone/>
            </a:pPr>
            <a:r>
              <a:rPr lang="en-US" sz="2200" dirty="0">
                <a:solidFill>
                  <a:srgbClr val="000000"/>
                </a:solidFill>
                <a:latin typeface="Host Grotesk Medium" pitchFamily="34" charset="0"/>
                <a:ea typeface="Host Grotesk Medium" pitchFamily="34" charset="-122"/>
                <a:cs typeface="Host Grotesk Medium" pitchFamily="34" charset="-120"/>
              </a:rPr>
              <a:t>🏆</a:t>
            </a:r>
            <a:r>
              <a:rPr lang="en-US" sz="2200" dirty="0">
                <a:solidFill>
                  <a:srgbClr val="384653"/>
                </a:solidFill>
                <a:latin typeface="Host Grotesk Medium" pitchFamily="34" charset="0"/>
                <a:ea typeface="Host Grotesk Medium" pitchFamily="34" charset="-122"/>
                <a:cs typeface="Host Grotesk Medium" pitchFamily="34" charset="-120"/>
              </a:rPr>
              <a:t> </a:t>
            </a: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Sessione Pomeridiana</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2" name="Text 9"/>
          <p:cNvSpPr/>
          <p:nvPr/>
        </p:nvSpPr>
        <p:spPr>
          <a:xfrm>
            <a:off x="1028224" y="6008489"/>
            <a:ext cx="7087553" cy="1020485"/>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Premiazione delle vincitrici per ogni categoria, seguita da un talk con interviste condotte da un giornalista professionista e domande dei media nazionali e locali.</a:t>
            </a:r>
            <a:endParaRPr lang="en-US" sz="1750" dirty="0">
              <a:solidFill>
                <a:schemeClr val="accent5">
                  <a:lumMod val="50000"/>
                </a:schemeClr>
              </a:solidFill>
            </a:endParaRPr>
          </a:p>
        </p:txBody>
      </p:sp>
      <p:pic>
        <p:nvPicPr>
          <p:cNvPr id="13" name="Immagine 12">
            <a:extLst>
              <a:ext uri="{FF2B5EF4-FFF2-40B4-BE49-F238E27FC236}">
                <a16:creationId xmlns:a16="http://schemas.microsoft.com/office/drawing/2014/main" id="{CF380C87-7209-C4AF-CFFC-A4AC784181A3}"/>
              </a:ext>
            </a:extLst>
          </p:cNvPr>
          <p:cNvPicPr>
            <a:picLocks noChangeAspect="1"/>
          </p:cNvPicPr>
          <p:nvPr/>
        </p:nvPicPr>
        <p:blipFill>
          <a:blip r:embed="rId3"/>
          <a:stretch>
            <a:fillRect/>
          </a:stretch>
        </p:blipFill>
        <p:spPr>
          <a:xfrm>
            <a:off x="8457715" y="3659267"/>
            <a:ext cx="5994176" cy="35554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name="Slide 10">
    <p:spTree>
      <p:nvGrpSpPr>
        <p:cNvPr id="1" name=""/>
        <p:cNvGrpSpPr/>
        <p:nvPr/>
      </p:nvGrpSpPr>
      <p:grpSpPr>
        <a:xfrm>
          <a:off x="0" y="0"/>
          <a:ext cx="0" cy="0"/>
          <a:chOff x="0" y="0"/>
          <a:chExt cx="0" cy="0"/>
        </a:xfrm>
      </p:grpSpPr>
      <p:sp>
        <p:nvSpPr>
          <p:cNvPr id="2" name="Text 0"/>
          <p:cNvSpPr/>
          <p:nvPr/>
        </p:nvSpPr>
        <p:spPr>
          <a:xfrm>
            <a:off x="793790" y="654248"/>
            <a:ext cx="10061258" cy="708779"/>
          </a:xfrm>
          <a:prstGeom prst="rect">
            <a:avLst/>
          </a:prstGeom>
          <a:noFill/>
          <a:ln/>
        </p:spPr>
        <p:txBody>
          <a:bodyPr wrap="none" lIns="0" tIns="0" rIns="0" bIns="0" rtlCol="0" anchor="t"/>
          <a:lstStyle/>
          <a:p>
            <a:pPr marL="0" indent="0" algn="l">
              <a:lnSpc>
                <a:spcPts val="5550"/>
              </a:lnSpc>
              <a:buNone/>
            </a:pPr>
            <a:r>
              <a:rPr lang="en-US" sz="445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Iscriviti</a:t>
            </a: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445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Partecipa,Illumina</a:t>
            </a: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il </a:t>
            </a:r>
            <a:r>
              <a:rPr lang="en-US" sz="445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tuo</a:t>
            </a: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445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talento</a:t>
            </a:r>
            <a:endPar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 name="Text 1"/>
          <p:cNvSpPr/>
          <p:nvPr/>
        </p:nvSpPr>
        <p:spPr>
          <a:xfrm>
            <a:off x="568234" y="1411961"/>
            <a:ext cx="13268377" cy="1082994"/>
          </a:xfrm>
          <a:prstGeom prst="rect">
            <a:avLst/>
          </a:prstGeom>
          <a:noFill/>
          <a:ln/>
        </p:spPr>
        <p:txBody>
          <a:bodyPr wrap="none" lIns="0" tIns="0" rIns="0" bIns="0" rtlCol="0" anchor="t"/>
          <a:lstStyle/>
          <a:p>
            <a:pPr marL="0" indent="0" algn="l">
              <a:lnSpc>
                <a:spcPts val="2650"/>
              </a:lnSpc>
              <a:buNone/>
            </a:pPr>
            <a:r>
              <a:rPr lang="en-US" sz="1750" b="1" dirty="0">
                <a:solidFill>
                  <a:schemeClr val="accent5">
                    <a:lumMod val="50000"/>
                  </a:schemeClr>
                </a:solidFill>
                <a:latin typeface="Roboto" pitchFamily="34" charset="0"/>
                <a:ea typeface="Roboto" pitchFamily="34" charset="-122"/>
                <a:cs typeface="Roboto" pitchFamily="34" charset="-120"/>
              </a:rPr>
              <a:t>Il talento femminile in ambito STEM merita di essere visto, riconosciuto e </a:t>
            </a:r>
            <a:r>
              <a:rPr lang="en-US" sz="1750" b="1" dirty="0" err="1">
                <a:solidFill>
                  <a:schemeClr val="accent5">
                    <a:lumMod val="50000"/>
                  </a:schemeClr>
                </a:solidFill>
                <a:latin typeface="Roboto" pitchFamily="34" charset="0"/>
                <a:ea typeface="Roboto" pitchFamily="34" charset="-122"/>
                <a:cs typeface="Roboto" pitchFamily="34" charset="-120"/>
              </a:rPr>
              <a:t>celebrato</a:t>
            </a:r>
            <a:r>
              <a:rPr lang="en-US" sz="1750" dirty="0">
                <a:solidFill>
                  <a:srgbClr val="384653"/>
                </a:solidFill>
                <a:latin typeface="Roboto" pitchFamily="34" charset="0"/>
                <a:ea typeface="Roboto" pitchFamily="34" charset="-122"/>
                <a:cs typeface="Roboto" pitchFamily="34" charset="-120"/>
              </a:rPr>
              <a:t>.</a:t>
            </a:r>
          </a:p>
          <a:p>
            <a:pPr marL="0" indent="0" algn="l">
              <a:lnSpc>
                <a:spcPts val="2650"/>
              </a:lnSpc>
              <a:buNone/>
            </a:pPr>
            <a:endParaRPr lang="en-US" sz="1750" dirty="0">
              <a:solidFill>
                <a:srgbClr val="384653"/>
              </a:solidFill>
              <a:latin typeface="Roboto" pitchFamily="34" charset="0"/>
              <a:ea typeface="Roboto" pitchFamily="34" charset="-122"/>
              <a:cs typeface="Roboto" pitchFamily="34" charset="-120"/>
            </a:endParaRPr>
          </a:p>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 </a:t>
            </a:r>
            <a:r>
              <a:rPr lang="en-US" sz="1750" b="1" dirty="0">
                <a:solidFill>
                  <a:srgbClr val="384653"/>
                </a:solidFill>
                <a:latin typeface="Roboto" pitchFamily="34" charset="0"/>
                <a:ea typeface="Roboto" pitchFamily="34" charset="-122"/>
                <a:cs typeface="Roboto" pitchFamily="34" charset="-120"/>
              </a:rPr>
              <a:t>"</a:t>
            </a:r>
            <a:r>
              <a:rPr lang="en-US" sz="2400" b="1" dirty="0">
                <a:solidFill>
                  <a:schemeClr val="accent5">
                    <a:lumMod val="50000"/>
                  </a:schemeClr>
                </a:solidFill>
                <a:latin typeface="Roboto" pitchFamily="34" charset="0"/>
                <a:ea typeface="Roboto" pitchFamily="34" charset="-122"/>
                <a:cs typeface="Roboto" pitchFamily="34" charset="-120"/>
              </a:rPr>
              <a:t>Una Stella nel Buio" è il tuo momento.</a:t>
            </a:r>
            <a:endParaRPr lang="en-US" sz="2400" b="1" dirty="0">
              <a:solidFill>
                <a:schemeClr val="accent5">
                  <a:lumMod val="50000"/>
                </a:schemeClr>
              </a:solidFill>
            </a:endParaRPr>
          </a:p>
        </p:txBody>
      </p:sp>
      <p:sp>
        <p:nvSpPr>
          <p:cNvPr id="4" name="Text 2"/>
          <p:cNvSpPr/>
          <p:nvPr/>
        </p:nvSpPr>
        <p:spPr>
          <a:xfrm>
            <a:off x="793790" y="2411968"/>
            <a:ext cx="226814" cy="283488"/>
          </a:xfrm>
          <a:prstGeom prst="rect">
            <a:avLst/>
          </a:prstGeom>
          <a:noFill/>
          <a:ln/>
        </p:spPr>
        <p:txBody>
          <a:bodyPr wrap="none" lIns="0" tIns="0" rIns="0" bIns="0" rtlCol="0" anchor="t"/>
          <a:lstStyle/>
          <a:p>
            <a:pPr marL="0" indent="0" algn="l">
              <a:lnSpc>
                <a:spcPts val="2650"/>
              </a:lnSpc>
              <a:buNone/>
            </a:pPr>
            <a:endParaRPr lang="en-US" sz="1750" dirty="0">
              <a:solidFill>
                <a:srgbClr val="384653"/>
              </a:solidFill>
              <a:latin typeface="Host Grotesk Light" pitchFamily="34" charset="0"/>
              <a:ea typeface="Host Grotesk Light" pitchFamily="34" charset="-122"/>
              <a:cs typeface="Host Grotesk Light" pitchFamily="34" charset="-120"/>
            </a:endParaRPr>
          </a:p>
          <a:p>
            <a:pPr marL="0" indent="0" algn="l">
              <a:lnSpc>
                <a:spcPts val="2650"/>
              </a:lnSpc>
              <a:buNone/>
            </a:pPr>
            <a:r>
              <a:rPr lang="en-US" sz="1750" dirty="0">
                <a:solidFill>
                  <a:srgbClr val="384653"/>
                </a:solidFill>
                <a:latin typeface="Host Grotesk Light" pitchFamily="34" charset="0"/>
                <a:ea typeface="Host Grotesk Light" pitchFamily="34" charset="-122"/>
                <a:cs typeface="Host Grotesk Light" pitchFamily="34" charset="-120"/>
              </a:rPr>
              <a:t>01</a:t>
            </a:r>
            <a:endParaRPr lang="en-US" sz="1750" dirty="0"/>
          </a:p>
        </p:txBody>
      </p:sp>
      <p:sp>
        <p:nvSpPr>
          <p:cNvPr id="6" name="Text 3"/>
          <p:cNvSpPr/>
          <p:nvPr/>
        </p:nvSpPr>
        <p:spPr>
          <a:xfrm>
            <a:off x="744582" y="2960130"/>
            <a:ext cx="3037115" cy="649844"/>
          </a:xfrm>
          <a:prstGeom prst="rect">
            <a:avLst/>
          </a:prstGeom>
          <a:noFill/>
          <a:ln/>
        </p:spPr>
        <p:txBody>
          <a:bodyPr wrap="none" lIns="0" tIns="0" rIns="0" bIns="0" rtlCol="0" anchor="t"/>
          <a:lstStyle/>
          <a:p>
            <a:pPr marL="0" indent="0" algn="l">
              <a:lnSpc>
                <a:spcPts val="2750"/>
              </a:lnSpc>
              <a:buNone/>
            </a:pPr>
            <a:endParaRPr lang="en-US" sz="2200" dirty="0">
              <a:solidFill>
                <a:srgbClr val="384653"/>
              </a:solidFill>
              <a:latin typeface="Roboto" panose="02000000000000000000" pitchFamily="2" charset="0"/>
              <a:ea typeface="Roboto" panose="02000000000000000000" pitchFamily="2" charset="0"/>
              <a:cs typeface="Roboto" panose="02000000000000000000" pitchFamily="2" charset="0"/>
            </a:endParaRPr>
          </a:p>
          <a:p>
            <a:pPr marL="0" indent="0" algn="l">
              <a:lnSpc>
                <a:spcPts val="2750"/>
              </a:lnSpc>
              <a:buNone/>
            </a:pPr>
            <a:r>
              <a:rPr lang="en-US" sz="2200" dirty="0" err="1">
                <a:solidFill>
                  <a:srgbClr val="384653"/>
                </a:solidFill>
                <a:latin typeface="Roboto" panose="02000000000000000000" pitchFamily="2" charset="0"/>
                <a:ea typeface="Roboto" panose="02000000000000000000" pitchFamily="2" charset="0"/>
                <a:cs typeface="Roboto" panose="02000000000000000000" pitchFamily="2" charset="0"/>
              </a:rPr>
              <a:t>Iscriviti</a:t>
            </a: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 all'Associazione</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7" name="Text 4"/>
          <p:cNvSpPr/>
          <p:nvPr/>
        </p:nvSpPr>
        <p:spPr>
          <a:xfrm>
            <a:off x="744582" y="3720703"/>
            <a:ext cx="6457271" cy="735210"/>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Registrazione online su </a:t>
            </a:r>
            <a:r>
              <a:rPr lang="en-US" sz="1750" b="1" dirty="0">
                <a:solidFill>
                  <a:schemeClr val="accent5">
                    <a:lumMod val="50000"/>
                  </a:schemeClr>
                </a:solidFill>
                <a:latin typeface="Roboto" pitchFamily="34" charset="0"/>
                <a:ea typeface="Roboto" pitchFamily="34" charset="-122"/>
                <a:cs typeface="Roboto" pitchFamily="34" charset="-120"/>
              </a:rPr>
              <a:t>www.associazioneirinipervolaraki.it</a:t>
            </a:r>
            <a:r>
              <a:rPr lang="en-US" sz="1750" dirty="0">
                <a:solidFill>
                  <a:schemeClr val="accent5">
                    <a:lumMod val="50000"/>
                  </a:schemeClr>
                </a:solidFill>
                <a:latin typeface="Roboto" pitchFamily="34" charset="0"/>
                <a:ea typeface="Roboto" pitchFamily="34" charset="-122"/>
                <a:cs typeface="Roboto" pitchFamily="34" charset="-120"/>
              </a:rPr>
              <a:t> — quota minima € 20.</a:t>
            </a:r>
            <a:endParaRPr lang="en-US" sz="1750" dirty="0">
              <a:solidFill>
                <a:schemeClr val="accent5">
                  <a:lumMod val="50000"/>
                </a:schemeClr>
              </a:solidFill>
            </a:endParaRPr>
          </a:p>
        </p:txBody>
      </p:sp>
      <p:sp>
        <p:nvSpPr>
          <p:cNvPr id="8" name="Text 5"/>
          <p:cNvSpPr/>
          <p:nvPr/>
        </p:nvSpPr>
        <p:spPr>
          <a:xfrm>
            <a:off x="7428548" y="2823805"/>
            <a:ext cx="226813" cy="428387"/>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Host Grotesk Light" pitchFamily="34" charset="0"/>
                <a:ea typeface="Host Grotesk Light" pitchFamily="34" charset="-122"/>
                <a:cs typeface="Host Grotesk Light" pitchFamily="34" charset="-120"/>
              </a:rPr>
              <a:t>02</a:t>
            </a:r>
            <a:endParaRPr lang="en-US" sz="1750" dirty="0"/>
          </a:p>
        </p:txBody>
      </p:sp>
      <p:sp>
        <p:nvSpPr>
          <p:cNvPr id="10" name="Text 6"/>
          <p:cNvSpPr/>
          <p:nvPr/>
        </p:nvSpPr>
        <p:spPr>
          <a:xfrm>
            <a:off x="7428548" y="3317438"/>
            <a:ext cx="3426500"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Prepara la tua candidatura</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1" name="Text 7"/>
          <p:cNvSpPr/>
          <p:nvPr/>
        </p:nvSpPr>
        <p:spPr>
          <a:xfrm>
            <a:off x="7428548" y="3720702"/>
            <a:ext cx="6408063" cy="652107"/>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CV europeo, certificazioni, referenze e video pitch di 3 minuti. Candidature aperte dal </a:t>
            </a:r>
            <a:r>
              <a:rPr lang="en-US" sz="1750" b="1" dirty="0">
                <a:solidFill>
                  <a:schemeClr val="accent5">
                    <a:lumMod val="50000"/>
                  </a:schemeClr>
                </a:solidFill>
                <a:latin typeface="Roboto" pitchFamily="34" charset="0"/>
                <a:ea typeface="Roboto" pitchFamily="34" charset="-122"/>
                <a:cs typeface="Roboto" pitchFamily="34" charset="-120"/>
              </a:rPr>
              <a:t>15 aprile al 31 luglio 2026</a:t>
            </a:r>
            <a:r>
              <a:rPr lang="en-US" sz="1750" dirty="0">
                <a:solidFill>
                  <a:srgbClr val="384653"/>
                </a:solidFill>
                <a:latin typeface="Roboto" pitchFamily="34" charset="0"/>
                <a:ea typeface="Roboto" pitchFamily="34" charset="-122"/>
                <a:cs typeface="Roboto" pitchFamily="34" charset="-120"/>
              </a:rPr>
              <a:t>.</a:t>
            </a:r>
            <a:endParaRPr lang="en-US" sz="1750" dirty="0"/>
          </a:p>
        </p:txBody>
      </p:sp>
      <p:sp>
        <p:nvSpPr>
          <p:cNvPr id="12" name="Text 8"/>
          <p:cNvSpPr/>
          <p:nvPr/>
        </p:nvSpPr>
        <p:spPr>
          <a:xfrm>
            <a:off x="793790" y="4508897"/>
            <a:ext cx="226814" cy="283488"/>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Host Grotesk Light" pitchFamily="34" charset="0"/>
                <a:ea typeface="Host Grotesk Light" pitchFamily="34" charset="-122"/>
                <a:cs typeface="Host Grotesk Light" pitchFamily="34" charset="-120"/>
              </a:rPr>
              <a:t>03</a:t>
            </a:r>
            <a:endParaRPr lang="en-US" sz="1750" dirty="0"/>
          </a:p>
        </p:txBody>
      </p:sp>
      <p:pic>
        <p:nvPicPr>
          <p:cNvPr id="13" name="Image 2" descr="preencoded.png"/>
          <p:cNvPicPr>
            <a:picLocks noChangeAspect="1"/>
          </p:cNvPicPr>
          <p:nvPr/>
        </p:nvPicPr>
        <p:blipFill>
          <a:blip r:embed="rId3"/>
          <a:stretch>
            <a:fillRect/>
          </a:stretch>
        </p:blipFill>
        <p:spPr>
          <a:xfrm>
            <a:off x="793790" y="4841319"/>
            <a:ext cx="6407944" cy="30480"/>
          </a:xfrm>
          <a:prstGeom prst="rect">
            <a:avLst/>
          </a:prstGeom>
        </p:spPr>
      </p:pic>
      <p:sp>
        <p:nvSpPr>
          <p:cNvPr id="14" name="Text 9"/>
          <p:cNvSpPr/>
          <p:nvPr/>
        </p:nvSpPr>
        <p:spPr>
          <a:xfrm>
            <a:off x="793790" y="50382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Carica i documenti</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5" name="Text 10"/>
          <p:cNvSpPr/>
          <p:nvPr/>
        </p:nvSpPr>
        <p:spPr>
          <a:xfrm>
            <a:off x="793790" y="5528667"/>
            <a:ext cx="6407944"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Utilizza esclusivamente la piattaforma web dell'Associazione. Riceverai conferma di ricezione al termine dell'upload.</a:t>
            </a:r>
            <a:endParaRPr lang="en-US" sz="1750" dirty="0">
              <a:solidFill>
                <a:schemeClr val="accent5">
                  <a:lumMod val="50000"/>
                </a:schemeClr>
              </a:solidFill>
            </a:endParaRPr>
          </a:p>
        </p:txBody>
      </p:sp>
      <p:sp>
        <p:nvSpPr>
          <p:cNvPr id="16" name="Text 11"/>
          <p:cNvSpPr/>
          <p:nvPr/>
        </p:nvSpPr>
        <p:spPr>
          <a:xfrm>
            <a:off x="7428548" y="4508897"/>
            <a:ext cx="226814" cy="283488"/>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Host Grotesk Light" pitchFamily="34" charset="0"/>
                <a:ea typeface="Host Grotesk Light" pitchFamily="34" charset="-122"/>
                <a:cs typeface="Host Grotesk Light" pitchFamily="34" charset="-120"/>
              </a:rPr>
              <a:t>04</a:t>
            </a:r>
            <a:endParaRPr lang="en-US" sz="1750" dirty="0"/>
          </a:p>
        </p:txBody>
      </p:sp>
      <p:pic>
        <p:nvPicPr>
          <p:cNvPr id="17" name="Image 3" descr="preencoded.png"/>
          <p:cNvPicPr>
            <a:picLocks noChangeAspect="1"/>
          </p:cNvPicPr>
          <p:nvPr/>
        </p:nvPicPr>
        <p:blipFill>
          <a:blip r:embed="rId3"/>
          <a:stretch>
            <a:fillRect/>
          </a:stretch>
        </p:blipFill>
        <p:spPr>
          <a:xfrm>
            <a:off x="7428548" y="4841319"/>
            <a:ext cx="6408063" cy="30480"/>
          </a:xfrm>
          <a:prstGeom prst="rect">
            <a:avLst/>
          </a:prstGeom>
        </p:spPr>
      </p:pic>
      <p:sp>
        <p:nvSpPr>
          <p:cNvPr id="18" name="Text 12"/>
          <p:cNvSpPr/>
          <p:nvPr/>
        </p:nvSpPr>
        <p:spPr>
          <a:xfrm>
            <a:off x="7428548" y="50382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Brilla il 17 ottobre</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9" name="Text 13"/>
          <p:cNvSpPr/>
          <p:nvPr/>
        </p:nvSpPr>
        <p:spPr>
          <a:xfrm>
            <a:off x="7428548" y="5528667"/>
            <a:ext cx="6408063"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Partecipa all'evento a Pescara e lascia che il tuo talento illumini la scena.</a:t>
            </a:r>
            <a:endParaRPr lang="en-US" sz="1750" dirty="0">
              <a:solidFill>
                <a:schemeClr val="accent5">
                  <a:lumMod val="50000"/>
                </a:schemeClr>
              </a:solidFill>
            </a:endParaRPr>
          </a:p>
        </p:txBody>
      </p:sp>
      <p:sp>
        <p:nvSpPr>
          <p:cNvPr id="20" name="Shape 14"/>
          <p:cNvSpPr/>
          <p:nvPr/>
        </p:nvSpPr>
        <p:spPr>
          <a:xfrm>
            <a:off x="793790" y="6588800"/>
            <a:ext cx="13042821" cy="941070"/>
          </a:xfrm>
          <a:prstGeom prst="roundRect">
            <a:avLst>
              <a:gd name="adj" fmla="val 10123"/>
            </a:avLst>
          </a:prstGeom>
          <a:solidFill>
            <a:srgbClr val="C6E4EB"/>
          </a:solidFill>
          <a:ln/>
        </p:spPr>
        <p:txBody>
          <a:bodyPr/>
          <a:lstStyle/>
          <a:p>
            <a:endParaRPr lang="it-IT"/>
          </a:p>
        </p:txBody>
      </p:sp>
      <p:pic>
        <p:nvPicPr>
          <p:cNvPr id="21" name="Image 4" descr="preencoded.png"/>
          <p:cNvPicPr>
            <a:picLocks noChangeAspect="1"/>
          </p:cNvPicPr>
          <p:nvPr/>
        </p:nvPicPr>
        <p:blipFill>
          <a:blip r:embed="rId4"/>
          <a:stretch>
            <a:fillRect/>
          </a:stretch>
        </p:blipFill>
        <p:spPr>
          <a:xfrm>
            <a:off x="1020604" y="6917650"/>
            <a:ext cx="283488" cy="226814"/>
          </a:xfrm>
          <a:prstGeom prst="rect">
            <a:avLst/>
          </a:prstGeom>
        </p:spPr>
      </p:pic>
      <p:sp>
        <p:nvSpPr>
          <p:cNvPr id="22" name="Text 15"/>
          <p:cNvSpPr/>
          <p:nvPr/>
        </p:nvSpPr>
        <p:spPr>
          <a:xfrm>
            <a:off x="1530906" y="6917650"/>
            <a:ext cx="12078891" cy="340162"/>
          </a:xfrm>
          <a:prstGeom prst="rect">
            <a:avLst/>
          </a:prstGeom>
          <a:noFill/>
          <a:ln/>
        </p:spPr>
        <p:txBody>
          <a:bodyPr wrap="non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Per informazioni: </a:t>
            </a:r>
            <a:r>
              <a:rPr lang="en-US" sz="1750" b="1" dirty="0">
                <a:solidFill>
                  <a:schemeClr val="accent5">
                    <a:lumMod val="50000"/>
                  </a:schemeClr>
                </a:solidFill>
                <a:latin typeface="Roboto" pitchFamily="34" charset="0"/>
                <a:ea typeface="Roboto" pitchFamily="34" charset="-122"/>
                <a:cs typeface="Roboto" pitchFamily="34" charset="-120"/>
              </a:rPr>
              <a:t>www.associazioneirinipervolaraki.it</a:t>
            </a:r>
            <a:r>
              <a:rPr lang="en-US" sz="1750" dirty="0">
                <a:solidFill>
                  <a:schemeClr val="accent5">
                    <a:lumMod val="50000"/>
                  </a:schemeClr>
                </a:solidFill>
                <a:latin typeface="Roboto" pitchFamily="34" charset="0"/>
                <a:ea typeface="Roboto" pitchFamily="34" charset="-122"/>
                <a:cs typeface="Roboto" pitchFamily="34" charset="-120"/>
              </a:rPr>
              <a:t> — sezione dedicata al Premio USNB</a:t>
            </a:r>
            <a:endParaRPr lang="en-US" sz="1750" dirty="0">
              <a:solidFill>
                <a:schemeClr val="accent5">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C94499-743A-5AC5-D98D-DD9A4104750B}"/>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5D2A9C5A-5D9C-6666-CF42-3950D3ACBFEA}"/>
              </a:ext>
            </a:extLst>
          </p:cNvPr>
          <p:cNvSpPr/>
          <p:nvPr/>
        </p:nvSpPr>
        <p:spPr>
          <a:xfrm>
            <a:off x="7080070" y="561704"/>
            <a:ext cx="4733550" cy="822960"/>
          </a:xfrm>
          <a:prstGeom prst="rect">
            <a:avLst/>
          </a:prstGeom>
          <a:noFill/>
          <a:ln/>
        </p:spPr>
        <p:txBody>
          <a:bodyPr wrap="none" lIns="0" tIns="0" rIns="0" bIns="0" rtlCol="0" anchor="t"/>
          <a:lstStyle/>
          <a:p>
            <a:pPr marL="0" indent="0" algn="l">
              <a:lnSpc>
                <a:spcPts val="5550"/>
              </a:lnSpc>
              <a:buNone/>
            </a:pPr>
            <a:r>
              <a:rPr lang="en-US" sz="445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Conosci</a:t>
            </a: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Irini?</a:t>
            </a:r>
          </a:p>
        </p:txBody>
      </p:sp>
      <p:sp>
        <p:nvSpPr>
          <p:cNvPr id="4" name="Text 1">
            <a:extLst>
              <a:ext uri="{FF2B5EF4-FFF2-40B4-BE49-F238E27FC236}">
                <a16:creationId xmlns:a16="http://schemas.microsoft.com/office/drawing/2014/main" id="{B4514C2E-6AE9-9AE6-12E9-B088BFB559DC}"/>
              </a:ext>
            </a:extLst>
          </p:cNvPr>
          <p:cNvSpPr/>
          <p:nvPr/>
        </p:nvSpPr>
        <p:spPr>
          <a:xfrm>
            <a:off x="5029200" y="1756954"/>
            <a:ext cx="9228909" cy="6270172"/>
          </a:xfrm>
          <a:prstGeom prst="rect">
            <a:avLst/>
          </a:prstGeom>
          <a:noFill/>
          <a:ln/>
        </p:spPr>
        <p:txBody>
          <a:bodyPr wrap="square" lIns="0" tIns="0" rIns="0" bIns="0" rtlCol="0" anchor="t"/>
          <a:lstStyle/>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Manager STEAM di altissimo profilo, capace di coniugare competenza tecnica, visione e leadership in contesti industriali complessi e internazionali.</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Nata a Creta, che ha lasciato per seguire la sua passione per materie tecnologiche, un tempo sconsigliate a una ragazza.</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Laureata in Ingegneria Chimica in Italia alla Sapienza di Roma, con una formazione avanzata alla Scuola Sant’Anna, ha costruito una carriera esemplare riconosciuta con la Stella al Merito del Lavoro. </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In Italia, Paese che ha molto amato, ha scelto di vivere e lavorare, fissando qui la sua vita.</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Ha ricoperto ruoli di responsabilità in Pirelli Trasmissioni Industriali e </a:t>
            </a:r>
            <a:r>
              <a:rPr lang="it-IT"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Dayco</a:t>
            </a: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coordinando team multiculturali e progetti globali tra Europa, Asia e America e distinguendosi per competenze in project management, innovazione e Industria 4.0. </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Tra le prime </a:t>
            </a:r>
            <a:r>
              <a:rPr lang="it-IT"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innovation</a:t>
            </a: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manager per le PMI e prima donna manager certificata in Abruzzo; punto di riferimento per la promozione della leadership femminile e della parità di genere, contribuendo attivamente al Gruppo Minerva di Federmanager.</a:t>
            </a:r>
          </a:p>
          <a:p>
            <a:pPr>
              <a:lnSpc>
                <a:spcPct val="110000"/>
              </a:lnSpc>
            </a:pPr>
            <a:r>
              <a:rPr lang="it-IT"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La sua improvvisa scomparsa, a luglio 2025, ha lasciato un grande vuoto, ma anche una immensa eredità di valori, competenze e visione, insieme a tanti progetti e percorsi che continueranno a vivere e a crescere nel segno del suo impegno, garantendo  </a:t>
            </a:r>
            <a:r>
              <a:rPr lang="en-US" sz="1750" b="1"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supporto</a:t>
            </a:r>
            <a:r>
              <a:rPr lang="en-US" sz="175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alle manager emergenti e visibilità mediatica a quelle già affermate.</a:t>
            </a:r>
          </a:p>
        </p:txBody>
      </p:sp>
      <p:pic>
        <p:nvPicPr>
          <p:cNvPr id="2" name="Immagine 1">
            <a:extLst>
              <a:ext uri="{FF2B5EF4-FFF2-40B4-BE49-F238E27FC236}">
                <a16:creationId xmlns:a16="http://schemas.microsoft.com/office/drawing/2014/main" id="{7DE38053-9FC9-1471-C715-1BC71D771C99}"/>
              </a:ext>
            </a:extLst>
          </p:cNvPr>
          <p:cNvPicPr>
            <a:picLocks noChangeAspect="1"/>
          </p:cNvPicPr>
          <p:nvPr/>
        </p:nvPicPr>
        <p:blipFill>
          <a:blip r:embed="rId3"/>
          <a:stretch>
            <a:fillRect/>
          </a:stretch>
        </p:blipFill>
        <p:spPr>
          <a:xfrm>
            <a:off x="553279" y="1695368"/>
            <a:ext cx="4221159" cy="5619832"/>
          </a:xfrm>
          <a:prstGeom prst="rect">
            <a:avLst/>
          </a:prstGeom>
        </p:spPr>
      </p:pic>
    </p:spTree>
    <p:extLst>
      <p:ext uri="{BB962C8B-B14F-4D97-AF65-F5344CB8AC3E}">
        <p14:creationId xmlns:p14="http://schemas.microsoft.com/office/powerpoint/2010/main" val="279724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4ED0D5-CB5B-E197-20C9-D27ED5739B95}"/>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771551A-9832-24B6-FCE2-AA58F9DAD479}"/>
              </a:ext>
            </a:extLst>
          </p:cNvPr>
          <p:cNvSpPr/>
          <p:nvPr/>
        </p:nvSpPr>
        <p:spPr>
          <a:xfrm>
            <a:off x="3233058" y="1064623"/>
            <a:ext cx="9712234" cy="724988"/>
          </a:xfrm>
          <a:prstGeom prst="rect">
            <a:avLst/>
          </a:prstGeom>
          <a:noFill/>
          <a:ln/>
        </p:spPr>
        <p:txBody>
          <a:bodyPr wrap="none" lIns="0" tIns="0" rIns="0" bIns="0" rtlCol="0" anchor="t"/>
          <a:lstStyle/>
          <a:p>
            <a:pPr marL="0" indent="0" algn="l">
              <a:lnSpc>
                <a:spcPts val="5550"/>
              </a:lnSpc>
              <a:buNone/>
            </a:pPr>
            <a:r>
              <a:rPr lang="en-US" sz="40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L’eredità</a:t>
            </a:r>
            <a:r>
              <a:rPr lang="en-US" sz="40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di Irini: </a:t>
            </a:r>
            <a:r>
              <a:rPr lang="en-US" sz="40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l’Associazione</a:t>
            </a:r>
            <a:endParaRPr lang="en-US" sz="40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4" name="Text 1">
            <a:extLst>
              <a:ext uri="{FF2B5EF4-FFF2-40B4-BE49-F238E27FC236}">
                <a16:creationId xmlns:a16="http://schemas.microsoft.com/office/drawing/2014/main" id="{18B0D1EA-103F-5277-3F5B-E2655C4ACB01}"/>
              </a:ext>
            </a:extLst>
          </p:cNvPr>
          <p:cNvSpPr/>
          <p:nvPr/>
        </p:nvSpPr>
        <p:spPr>
          <a:xfrm>
            <a:off x="5296989" y="2299063"/>
            <a:ext cx="8961119" cy="4865914"/>
          </a:xfrm>
          <a:prstGeom prst="rect">
            <a:avLst/>
          </a:prstGeom>
          <a:noFill/>
          <a:ln/>
        </p:spPr>
        <p:txBody>
          <a:bodyPr wrap="square" lIns="0" tIns="0" rIns="0" bIns="0" rtlCol="0" anchor="t"/>
          <a:lstStyle/>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L’Associazione Irini Pervolaraki nasce dalla volontà del manager Paolo Maranca, suo marito, e della sua famiglia di trasformare il suo ricordo in un percorso vivo, capace di ispirare e accompagnare altre giovani donne. </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Attraverso la promozione delle discipline STEAM (Scienza, Tecnologia, </a:t>
            </a:r>
            <a:r>
              <a:rPr lang="it-IT"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Ingegneria,Arts</a:t>
            </a: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e Matematica), il sostegno a neolaureate e la visibilità del progetto professionale di imprenditrici e donne manager, l’associazione si impegna a valorizzare il talento femminile, soprattutto nei contesti più fragili.</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Nel segno dei valori di Irini, merito, inclusione, visione e leadership gentile, oggi costruiamo opportunità concrete e diffondiamo una cultura in cui competenza e parità siano leve di crescita. </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Un’eredità viva, che continua a generare futuro.</a:t>
            </a: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Un’idea che assomiglia a lei.</a:t>
            </a: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Paolo Maranca è il Presidente dell’Associazione Irini Pervolaraki (329/7975329)</a:t>
            </a: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Manager STEM di altissimo profilo, capace di coniugare competenza tecnica, visione e</a:t>
            </a:r>
            <a:endParaRPr lang="en-US" sz="175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6" name="Immagine 5">
            <a:extLst>
              <a:ext uri="{FF2B5EF4-FFF2-40B4-BE49-F238E27FC236}">
                <a16:creationId xmlns:a16="http://schemas.microsoft.com/office/drawing/2014/main" id="{8E028797-919E-66B2-2A34-9B3B37FC6172}"/>
              </a:ext>
            </a:extLst>
          </p:cNvPr>
          <p:cNvPicPr>
            <a:picLocks noChangeAspect="1"/>
          </p:cNvPicPr>
          <p:nvPr/>
        </p:nvPicPr>
        <p:blipFill>
          <a:blip r:embed="rId3"/>
          <a:stretch>
            <a:fillRect/>
          </a:stretch>
        </p:blipFill>
        <p:spPr>
          <a:xfrm>
            <a:off x="783771" y="2671353"/>
            <a:ext cx="4096512" cy="4312119"/>
          </a:xfrm>
          <a:prstGeom prst="rect">
            <a:avLst/>
          </a:prstGeom>
        </p:spPr>
      </p:pic>
    </p:spTree>
    <p:extLst>
      <p:ext uri="{BB962C8B-B14F-4D97-AF65-F5344CB8AC3E}">
        <p14:creationId xmlns:p14="http://schemas.microsoft.com/office/powerpoint/2010/main" val="143655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8EAAB6-5CE2-82DA-13A1-D429DBD02968}"/>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FE92F580-96C1-2101-BFF0-04C3E411F737}"/>
              </a:ext>
            </a:extLst>
          </p:cNvPr>
          <p:cNvSpPr/>
          <p:nvPr/>
        </p:nvSpPr>
        <p:spPr>
          <a:xfrm>
            <a:off x="1443446" y="91441"/>
            <a:ext cx="11332028" cy="574765"/>
          </a:xfrm>
          <a:prstGeom prst="rect">
            <a:avLst/>
          </a:prstGeom>
          <a:noFill/>
          <a:ln/>
        </p:spPr>
        <p:txBody>
          <a:bodyPr wrap="none" lIns="0" tIns="0" rIns="0" bIns="0" rtlCol="0" anchor="t"/>
          <a:lstStyle/>
          <a:p>
            <a:pPr>
              <a:lnSpc>
                <a:spcPts val="5550"/>
              </a:lnSpc>
            </a:pPr>
            <a:r>
              <a:rPr lang="it-IT" sz="24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Il Premio Internazionale Una Stella nel Buio per dare luce al talento delle donne</a:t>
            </a:r>
          </a:p>
          <a:p>
            <a:pPr>
              <a:lnSpc>
                <a:spcPts val="5550"/>
              </a:lnSpc>
            </a:pPr>
            <a:r>
              <a:rPr lang="it-IT" sz="24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t>
            </a:r>
            <a:endParaRPr lang="en-US" sz="24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CasellaDiTesto 7">
            <a:extLst>
              <a:ext uri="{FF2B5EF4-FFF2-40B4-BE49-F238E27FC236}">
                <a16:creationId xmlns:a16="http://schemas.microsoft.com/office/drawing/2014/main" id="{35F3664B-7624-1700-4D4A-F79C05E9FB36}"/>
              </a:ext>
            </a:extLst>
          </p:cNvPr>
          <p:cNvSpPr txBox="1"/>
          <p:nvPr/>
        </p:nvSpPr>
        <p:spPr>
          <a:xfrm>
            <a:off x="555171" y="960121"/>
            <a:ext cx="13650686" cy="7134967"/>
          </a:xfrm>
          <a:prstGeom prst="rect">
            <a:avLst/>
          </a:prstGeom>
          <a:noFill/>
        </p:spPr>
        <p:txBody>
          <a:bodyPr wrap="square">
            <a:spAutoFit/>
          </a:bodyPr>
          <a:lstStyle/>
          <a:p>
            <a:pPr marL="0" indent="0">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«Irini non ha mai imposto. Ha convinto. </a:t>
            </a:r>
          </a:p>
          <a:p>
            <a:pPr marL="0" indent="0">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Non ha mai urlato.  </a:t>
            </a:r>
          </a:p>
          <a:p>
            <a:pPr marL="0" indent="0">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Ha fatto crescere il livello delle persone intorno a sé.</a:t>
            </a:r>
          </a:p>
          <a:p>
            <a:pPr marL="0" indent="0">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L’importanza della sua carriera è stata riconosciuta </a:t>
            </a:r>
            <a:r>
              <a:rPr lang="it-IT" i="1" kern="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dalla Presidenza della Repubblica </a:t>
            </a: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con la </a:t>
            </a:r>
            <a:r>
              <a:rPr lang="it-IT" sz="1800" b="1"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Stella al Merito del Lavoro</a:t>
            </a: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 ma ciò che la rende davvero speciale è l’eredità che lascia. </a:t>
            </a:r>
          </a:p>
          <a:p>
            <a:pPr marL="0" indent="0">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Irini credeva nelle nuove generazioni.</a:t>
            </a:r>
          </a:p>
          <a:p>
            <a:pPr marL="0" indent="0">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Credeva nelle ragazze che scelgono la scienza, l’ingegneria, la tecnologia. E sapeva che per molte di loro la strada è ancora più difficile.</a:t>
            </a:r>
            <a:endParaRPr lang="it-IT" sz="1800" i="1" kern="10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marL="0" indent="0" algn="just">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Ancora oggi le donne nelle discipline STEAM sono una minoranza. </a:t>
            </a:r>
          </a:p>
          <a:p>
            <a:pPr marL="0" indent="0" algn="just">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Ancora oggi molte competenze femminili restano invisibili. Per questo ho voluto fortemente questo premio. “Una Stella nel Buio”, come possibilità, per riconoscere il talento femminile in tre momenti della vita professionale: le giovani laureate che stanno entrando nel mondo del lavoro, le imprenditrici che realizzano un’idea innovativa, le manager che guidano aziende e organizzazioni. Ogni anno queste storie esistono e verranno raccontate, riconosciute e premiate.</a:t>
            </a:r>
            <a:endParaRPr lang="it-IT" sz="1800" i="1" kern="10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marL="0" indent="0" algn="just">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Non per creare una competizione tra donne, ma per rendere visibile ciò che spesso resta nascosto.</a:t>
            </a:r>
          </a:p>
          <a:p>
            <a:pPr marL="0" indent="0" algn="just">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Il nostro obiettivo è chiaro: fare di questo premio un punto di riferimento </a:t>
            </a:r>
            <a:r>
              <a:rPr lang="it-IT" i="1" kern="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internazionale</a:t>
            </a: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 per il talento femminile nelle discipline scientifiche e tecnologiche. Perché quando una donna riesce a realizzare il proprio talento, non cambia solo la sua vita. Cambia anche il futuro della società.</a:t>
            </a:r>
            <a:endParaRPr lang="it-IT" sz="1800" i="1" kern="10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endParaRPr>
          </a:p>
          <a:p>
            <a:pPr marL="0" indent="0" algn="just">
              <a:lnSpc>
                <a:spcPct val="107000"/>
              </a:lnSpc>
              <a:spcAft>
                <a:spcPts val="800"/>
              </a:spcAft>
              <a:buNone/>
            </a:pPr>
            <a:r>
              <a:rPr lang="it-IT" sz="1800" i="1" kern="0" dirty="0">
                <a:solidFill>
                  <a:schemeClr val="accent5">
                    <a:lumMod val="50000"/>
                  </a:schemeClr>
                </a:solidFill>
                <a:effectLst/>
                <a:latin typeface="Roboto" panose="02000000000000000000" pitchFamily="2" charset="0"/>
                <a:ea typeface="Roboto" panose="02000000000000000000" pitchFamily="2" charset="0"/>
                <a:cs typeface="Roboto" panose="02000000000000000000" pitchFamily="2" charset="0"/>
              </a:rPr>
              <a:t>E se oggi accendiamo questa luce, lo facciamo seguendo la strada che Irini ci ha indicato. Una strada fatta di competenza, passione e libertà.»</a:t>
            </a:r>
            <a:endParaRPr lang="it-IT" i="1" kern="1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marL="0" indent="0" algn="just">
              <a:lnSpc>
                <a:spcPct val="107000"/>
              </a:lnSpc>
              <a:spcAft>
                <a:spcPts val="800"/>
              </a:spcAft>
              <a:buNone/>
            </a:pPr>
            <a:r>
              <a:rPr lang="it-IT" dirty="0">
                <a:solidFill>
                  <a:schemeClr val="accent5">
                    <a:lumMod val="50000"/>
                  </a:schemeClr>
                </a:solidFill>
              </a:rPr>
              <a:t>									Il Presidente dell’Associazione Irini Pervolaraki										                           </a:t>
            </a:r>
            <a:r>
              <a:rPr lang="it-IT" b="1" dirty="0"/>
              <a:t>Paolo Maranca</a:t>
            </a:r>
          </a:p>
        </p:txBody>
      </p:sp>
    </p:spTree>
    <p:extLst>
      <p:ext uri="{BB962C8B-B14F-4D97-AF65-F5344CB8AC3E}">
        <p14:creationId xmlns:p14="http://schemas.microsoft.com/office/powerpoint/2010/main" val="148183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 2">
    <p:spTree>
      <p:nvGrpSpPr>
        <p:cNvPr id="1" name=""/>
        <p:cNvGrpSpPr/>
        <p:nvPr/>
      </p:nvGrpSpPr>
      <p:grpSpPr>
        <a:xfrm>
          <a:off x="0" y="0"/>
          <a:ext cx="0" cy="0"/>
          <a:chOff x="0" y="0"/>
          <a:chExt cx="0" cy="0"/>
        </a:xfrm>
      </p:grpSpPr>
      <p:sp>
        <p:nvSpPr>
          <p:cNvPr id="3" name="Text 0"/>
          <p:cNvSpPr/>
          <p:nvPr/>
        </p:nvSpPr>
        <p:spPr>
          <a:xfrm>
            <a:off x="6280190" y="2739866"/>
            <a:ext cx="5670590" cy="708779"/>
          </a:xfrm>
          <a:prstGeom prst="rect">
            <a:avLst/>
          </a:prstGeom>
          <a:noFill/>
          <a:ln/>
        </p:spPr>
        <p:txBody>
          <a:bodyPr wrap="none" lIns="0" tIns="0" rIns="0" bIns="0" rtlCol="0" anchor="t"/>
          <a:lstStyle/>
          <a:p>
            <a:pPr marL="0" indent="0" algn="l">
              <a:lnSpc>
                <a:spcPts val="5550"/>
              </a:lnSpc>
              <a:buNone/>
            </a:pP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La Nostra Missione</a:t>
            </a:r>
          </a:p>
        </p:txBody>
      </p:sp>
      <p:sp>
        <p:nvSpPr>
          <p:cNvPr id="4" name="Text 1"/>
          <p:cNvSpPr/>
          <p:nvPr/>
        </p:nvSpPr>
        <p:spPr>
          <a:xfrm>
            <a:off x="6280190" y="3788807"/>
            <a:ext cx="7556421" cy="1700808"/>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Fondata </a:t>
            </a:r>
            <a:r>
              <a:rPr lang="en-US" sz="1750" dirty="0" err="1">
                <a:solidFill>
                  <a:schemeClr val="accent5">
                    <a:lumMod val="50000"/>
                  </a:schemeClr>
                </a:solidFill>
                <a:latin typeface="Roboto" pitchFamily="34" charset="0"/>
                <a:ea typeface="Roboto" pitchFamily="34" charset="-122"/>
                <a:cs typeface="Roboto" pitchFamily="34" charset="-120"/>
              </a:rPr>
              <a:t>nel</a:t>
            </a:r>
            <a:r>
              <a:rPr lang="en-US" sz="1750" dirty="0">
                <a:solidFill>
                  <a:schemeClr val="accent5">
                    <a:lumMod val="50000"/>
                  </a:schemeClr>
                </a:solidFill>
                <a:latin typeface="Roboto" pitchFamily="34" charset="0"/>
                <a:ea typeface="Roboto" pitchFamily="34" charset="-122"/>
                <a:cs typeface="Roboto" pitchFamily="34" charset="-120"/>
              </a:rPr>
              <a:t> 2026 con il patronage </a:t>
            </a:r>
            <a:r>
              <a:rPr lang="en-US" sz="1750" dirty="0" err="1">
                <a:solidFill>
                  <a:schemeClr val="accent5">
                    <a:lumMod val="50000"/>
                  </a:schemeClr>
                </a:solidFill>
                <a:latin typeface="Roboto" pitchFamily="34" charset="0"/>
                <a:ea typeface="Roboto" pitchFamily="34" charset="-122"/>
                <a:cs typeface="Roboto" pitchFamily="34" charset="-120"/>
              </a:rPr>
              <a:t>istituzionale</a:t>
            </a:r>
            <a:r>
              <a:rPr lang="en-US" sz="1750" dirty="0">
                <a:solidFill>
                  <a:schemeClr val="accent5">
                    <a:lumMod val="50000"/>
                  </a:schemeClr>
                </a:solidFill>
                <a:latin typeface="Roboto" pitchFamily="34" charset="0"/>
                <a:ea typeface="Roboto" pitchFamily="34" charset="-122"/>
                <a:cs typeface="Roboto" pitchFamily="34" charset="-120"/>
              </a:rPr>
              <a:t> dei partner </a:t>
            </a:r>
            <a:r>
              <a:rPr lang="en-US" sz="1750" dirty="0" err="1">
                <a:solidFill>
                  <a:schemeClr val="accent5">
                    <a:lumMod val="50000"/>
                  </a:schemeClr>
                </a:solidFill>
                <a:latin typeface="Roboto" pitchFamily="34" charset="0"/>
                <a:ea typeface="Roboto" pitchFamily="34" charset="-122"/>
                <a:cs typeface="Roboto" pitchFamily="34" charset="-120"/>
              </a:rPr>
              <a:t>nazionali</a:t>
            </a:r>
            <a:r>
              <a:rPr lang="en-US" sz="1750" dirty="0">
                <a:solidFill>
                  <a:schemeClr val="accent5">
                    <a:lumMod val="50000"/>
                  </a:schemeClr>
                </a:solidFill>
                <a:latin typeface="Roboto" pitchFamily="34" charset="0"/>
                <a:ea typeface="Roboto" pitchFamily="34" charset="-122"/>
                <a:cs typeface="Roboto" pitchFamily="34" charset="-120"/>
              </a:rPr>
              <a:t> Confindustria e Federmanager, l'Associazione Irini Pervolaraki nasce con una visione precisa: riconoscere, amplificare e rendere visibile il talento femminile nelle discipline STEAM. Il premio </a:t>
            </a:r>
            <a:r>
              <a:rPr lang="en-US" sz="1750" b="1" dirty="0">
                <a:solidFill>
                  <a:schemeClr val="accent5">
                    <a:lumMod val="50000"/>
                  </a:schemeClr>
                </a:solidFill>
                <a:latin typeface="Roboto" pitchFamily="34" charset="0"/>
                <a:ea typeface="Roboto" pitchFamily="34" charset="-122"/>
                <a:cs typeface="Roboto" pitchFamily="34" charset="-120"/>
              </a:rPr>
              <a:t>"Una Stella nel Buio"</a:t>
            </a:r>
            <a:r>
              <a:rPr lang="en-US" sz="1750" dirty="0">
                <a:solidFill>
                  <a:schemeClr val="accent5">
                    <a:lumMod val="50000"/>
                  </a:schemeClr>
                </a:solidFill>
                <a:latin typeface="Roboto" pitchFamily="34" charset="0"/>
                <a:ea typeface="Roboto" pitchFamily="34" charset="-122"/>
                <a:cs typeface="Roboto" pitchFamily="34" charset="-120"/>
              </a:rPr>
              <a:t> è lo strumento concreto di questa missione — offrendo supporto alle manager emergenti e visibilità mediatica a quelle già affermate</a:t>
            </a:r>
            <a:r>
              <a:rPr lang="en-US" sz="1750" dirty="0">
                <a:solidFill>
                  <a:srgbClr val="384653"/>
                </a:solidFill>
                <a:latin typeface="Roboto" pitchFamily="34" charset="0"/>
                <a:ea typeface="Roboto" pitchFamily="34" charset="-122"/>
                <a:cs typeface="Roboto" pitchFamily="34" charset="-120"/>
              </a:rPr>
              <a:t>.</a:t>
            </a:r>
            <a:endParaRPr lang="en-US" sz="1750" dirty="0"/>
          </a:p>
        </p:txBody>
      </p:sp>
      <p:pic>
        <p:nvPicPr>
          <p:cNvPr id="6" name="Immagine 5">
            <a:extLst>
              <a:ext uri="{FF2B5EF4-FFF2-40B4-BE49-F238E27FC236}">
                <a16:creationId xmlns:a16="http://schemas.microsoft.com/office/drawing/2014/main" id="{126F539B-23F0-55E4-B7B6-EE9753D1F6B1}"/>
              </a:ext>
            </a:extLst>
          </p:cNvPr>
          <p:cNvPicPr>
            <a:picLocks noChangeAspect="1"/>
          </p:cNvPicPr>
          <p:nvPr/>
        </p:nvPicPr>
        <p:blipFill>
          <a:blip r:embed="rId3"/>
          <a:stretch>
            <a:fillRect/>
          </a:stretch>
        </p:blipFill>
        <p:spPr>
          <a:xfrm>
            <a:off x="82732" y="2371929"/>
            <a:ext cx="5748906" cy="34857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Slide 3">
    <p:spTree>
      <p:nvGrpSpPr>
        <p:cNvPr id="1" name=""/>
        <p:cNvGrpSpPr/>
        <p:nvPr/>
      </p:nvGrpSpPr>
      <p:grpSpPr>
        <a:xfrm>
          <a:off x="0" y="0"/>
          <a:ext cx="0" cy="0"/>
          <a:chOff x="0" y="0"/>
          <a:chExt cx="0" cy="0"/>
        </a:xfrm>
      </p:grpSpPr>
      <p:sp>
        <p:nvSpPr>
          <p:cNvPr id="2" name="Text 0"/>
          <p:cNvSpPr/>
          <p:nvPr/>
        </p:nvSpPr>
        <p:spPr>
          <a:xfrm>
            <a:off x="768906" y="738426"/>
            <a:ext cx="6955036" cy="686514"/>
          </a:xfrm>
          <a:prstGeom prst="rect">
            <a:avLst/>
          </a:prstGeom>
          <a:noFill/>
          <a:ln/>
        </p:spPr>
        <p:txBody>
          <a:bodyPr wrap="none" lIns="0" tIns="0" rIns="0" bIns="0" rtlCol="0" anchor="t"/>
          <a:lstStyle/>
          <a:p>
            <a:pPr marL="0" indent="0" algn="l">
              <a:lnSpc>
                <a:spcPts val="5400"/>
              </a:lnSpc>
              <a:buNone/>
            </a:pPr>
            <a:r>
              <a:rPr lang="en-US" sz="43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Le Tre Categorie del Premio</a:t>
            </a:r>
          </a:p>
        </p:txBody>
      </p:sp>
      <p:sp>
        <p:nvSpPr>
          <p:cNvPr id="3" name="Text 1"/>
          <p:cNvSpPr/>
          <p:nvPr/>
        </p:nvSpPr>
        <p:spPr>
          <a:xfrm>
            <a:off x="718458" y="1502579"/>
            <a:ext cx="13143038" cy="996544"/>
          </a:xfrm>
          <a:prstGeom prst="rect">
            <a:avLst/>
          </a:prstGeom>
          <a:noFill/>
          <a:ln/>
        </p:spPr>
        <p:txBody>
          <a:bodyPr wrap="square" lIns="0" tIns="0" rIns="0" bIns="0" rtlCol="0" anchor="t"/>
          <a:lstStyle/>
          <a:p>
            <a:pPr marL="0" indent="0" algn="l">
              <a:lnSpc>
                <a:spcPts val="2550"/>
              </a:lnSpc>
              <a:buNone/>
            </a:pPr>
            <a:r>
              <a:rPr lang="en-US" sz="1700" dirty="0">
                <a:solidFill>
                  <a:schemeClr val="accent5">
                    <a:lumMod val="50000"/>
                  </a:schemeClr>
                </a:solidFill>
                <a:latin typeface="Roboto" pitchFamily="34" charset="0"/>
                <a:ea typeface="Roboto" pitchFamily="34" charset="-122"/>
                <a:cs typeface="Roboto" pitchFamily="34" charset="-120"/>
              </a:rPr>
              <a:t>Per il 2026 sono istituiti tre riconoscimenti, ciascuno pensato per una fase specifica del percorso professionale femminile in </a:t>
            </a:r>
            <a:r>
              <a:rPr lang="en-US" sz="1700" dirty="0" err="1">
                <a:solidFill>
                  <a:schemeClr val="accent5">
                    <a:lumMod val="50000"/>
                  </a:schemeClr>
                </a:solidFill>
                <a:latin typeface="Roboto" pitchFamily="34" charset="0"/>
                <a:ea typeface="Roboto" pitchFamily="34" charset="-122"/>
                <a:cs typeface="Roboto" pitchFamily="34" charset="-120"/>
              </a:rPr>
              <a:t>ambito</a:t>
            </a:r>
            <a:r>
              <a:rPr lang="en-US" sz="1700" dirty="0">
                <a:solidFill>
                  <a:schemeClr val="accent5">
                    <a:lumMod val="50000"/>
                  </a:schemeClr>
                </a:solidFill>
                <a:latin typeface="Roboto" pitchFamily="34" charset="0"/>
                <a:ea typeface="Roboto" pitchFamily="34" charset="-122"/>
                <a:cs typeface="Roboto" pitchFamily="34" charset="-120"/>
              </a:rPr>
              <a:t> STEAM e </a:t>
            </a:r>
            <a:r>
              <a:rPr lang="en-US" sz="1700" dirty="0" err="1">
                <a:solidFill>
                  <a:schemeClr val="accent5">
                    <a:lumMod val="50000"/>
                  </a:schemeClr>
                </a:solidFill>
                <a:latin typeface="Roboto" pitchFamily="34" charset="0"/>
                <a:ea typeface="Roboto" pitchFamily="34" charset="-122"/>
                <a:cs typeface="Roboto" pitchFamily="34" charset="-120"/>
              </a:rPr>
              <a:t>riservato</a:t>
            </a:r>
            <a:r>
              <a:rPr lang="en-US" sz="1700" dirty="0">
                <a:solidFill>
                  <a:schemeClr val="accent5">
                    <a:lumMod val="50000"/>
                  </a:schemeClr>
                </a:solidFill>
                <a:latin typeface="Roboto" pitchFamily="34" charset="0"/>
                <a:ea typeface="Roboto" pitchFamily="34" charset="-122"/>
                <a:cs typeface="Roboto" pitchFamily="34" charset="-120"/>
              </a:rPr>
              <a:t> a candidate </a:t>
            </a:r>
            <a:r>
              <a:rPr lang="en-US" sz="1700" dirty="0" err="1">
                <a:solidFill>
                  <a:schemeClr val="accent5">
                    <a:lumMod val="50000"/>
                  </a:schemeClr>
                </a:solidFill>
                <a:latin typeface="Roboto" pitchFamily="34" charset="0"/>
                <a:ea typeface="Roboto" pitchFamily="34" charset="-122"/>
                <a:cs typeface="Roboto" pitchFamily="34" charset="-120"/>
              </a:rPr>
              <a:t>provenienti</a:t>
            </a:r>
            <a:r>
              <a:rPr lang="en-US" sz="1700" dirty="0">
                <a:solidFill>
                  <a:schemeClr val="accent5">
                    <a:lumMod val="50000"/>
                  </a:schemeClr>
                </a:solidFill>
                <a:latin typeface="Roboto" pitchFamily="34" charset="0"/>
                <a:ea typeface="Roboto" pitchFamily="34" charset="-122"/>
                <a:cs typeface="Roboto" pitchFamily="34" charset="-120"/>
              </a:rPr>
              <a:t> da ogni </a:t>
            </a:r>
            <a:r>
              <a:rPr lang="en-US" sz="1700" dirty="0" err="1">
                <a:solidFill>
                  <a:schemeClr val="accent5">
                    <a:lumMod val="50000"/>
                  </a:schemeClr>
                </a:solidFill>
                <a:latin typeface="Roboto" pitchFamily="34" charset="0"/>
                <a:ea typeface="Roboto" pitchFamily="34" charset="-122"/>
                <a:cs typeface="Roboto" pitchFamily="34" charset="-120"/>
              </a:rPr>
              <a:t>parte</a:t>
            </a:r>
            <a:r>
              <a:rPr lang="en-US" sz="1700" dirty="0">
                <a:solidFill>
                  <a:schemeClr val="accent5">
                    <a:lumMod val="50000"/>
                  </a:schemeClr>
                </a:solidFill>
                <a:latin typeface="Roboto" pitchFamily="34" charset="0"/>
                <a:ea typeface="Roboto" pitchFamily="34" charset="-122"/>
                <a:cs typeface="Roboto" pitchFamily="34" charset="-120"/>
              </a:rPr>
              <a:t> del mondo, </a:t>
            </a:r>
            <a:r>
              <a:rPr lang="en-US" sz="1700" dirty="0" err="1">
                <a:solidFill>
                  <a:schemeClr val="accent5">
                    <a:lumMod val="50000"/>
                  </a:schemeClr>
                </a:solidFill>
                <a:latin typeface="Roboto" pitchFamily="34" charset="0"/>
                <a:ea typeface="Roboto" pitchFamily="34" charset="-122"/>
                <a:cs typeface="Roboto" pitchFamily="34" charset="-120"/>
              </a:rPr>
              <a:t>che</a:t>
            </a:r>
            <a:r>
              <a:rPr lang="en-US" sz="1700" dirty="0">
                <a:solidFill>
                  <a:schemeClr val="accent5">
                    <a:lumMod val="50000"/>
                  </a:schemeClr>
                </a:solidFill>
                <a:latin typeface="Roboto" pitchFamily="34" charset="0"/>
                <a:ea typeface="Roboto" pitchFamily="34" charset="-122"/>
                <a:cs typeface="Roboto" pitchFamily="34" charset="-120"/>
              </a:rPr>
              <a:t> </a:t>
            </a:r>
            <a:r>
              <a:rPr lang="en-US" sz="1700" dirty="0" err="1">
                <a:solidFill>
                  <a:schemeClr val="accent5">
                    <a:lumMod val="50000"/>
                  </a:schemeClr>
                </a:solidFill>
                <a:latin typeface="Roboto" pitchFamily="34" charset="0"/>
                <a:ea typeface="Roboto" pitchFamily="34" charset="-122"/>
                <a:cs typeface="Roboto" pitchFamily="34" charset="-120"/>
              </a:rPr>
              <a:t>abbiano</a:t>
            </a:r>
            <a:r>
              <a:rPr lang="en-US" sz="1700" dirty="0">
                <a:solidFill>
                  <a:schemeClr val="accent5">
                    <a:lumMod val="50000"/>
                  </a:schemeClr>
                </a:solidFill>
                <a:latin typeface="Roboto" pitchFamily="34" charset="0"/>
                <a:ea typeface="Roboto" pitchFamily="34" charset="-122"/>
                <a:cs typeface="Roboto" pitchFamily="34" charset="-120"/>
              </a:rPr>
              <a:t> </a:t>
            </a:r>
            <a:r>
              <a:rPr lang="en-US" sz="1700" dirty="0" err="1">
                <a:solidFill>
                  <a:schemeClr val="accent5">
                    <a:lumMod val="50000"/>
                  </a:schemeClr>
                </a:solidFill>
                <a:latin typeface="Roboto" pitchFamily="34" charset="0"/>
                <a:ea typeface="Roboto" pitchFamily="34" charset="-122"/>
                <a:cs typeface="Roboto" pitchFamily="34" charset="-120"/>
              </a:rPr>
              <a:t>conseguito</a:t>
            </a:r>
            <a:r>
              <a:rPr lang="en-US" sz="1700" dirty="0">
                <a:solidFill>
                  <a:schemeClr val="accent5">
                    <a:lumMod val="50000"/>
                  </a:schemeClr>
                </a:solidFill>
                <a:latin typeface="Roboto" pitchFamily="34" charset="0"/>
                <a:ea typeface="Roboto" pitchFamily="34" charset="-122"/>
                <a:cs typeface="Roboto" pitchFamily="34" charset="-120"/>
              </a:rPr>
              <a:t> la </a:t>
            </a:r>
            <a:r>
              <a:rPr lang="en-US" sz="1700" dirty="0" err="1">
                <a:solidFill>
                  <a:schemeClr val="accent5">
                    <a:lumMod val="50000"/>
                  </a:schemeClr>
                </a:solidFill>
                <a:latin typeface="Roboto" pitchFamily="34" charset="0"/>
                <a:ea typeface="Roboto" pitchFamily="34" charset="-122"/>
                <a:cs typeface="Roboto" pitchFamily="34" charset="-120"/>
              </a:rPr>
              <a:t>laurea</a:t>
            </a:r>
            <a:r>
              <a:rPr lang="en-US" sz="1700" dirty="0">
                <a:solidFill>
                  <a:schemeClr val="accent5">
                    <a:lumMod val="50000"/>
                  </a:schemeClr>
                </a:solidFill>
                <a:latin typeface="Roboto" pitchFamily="34" charset="0"/>
                <a:ea typeface="Roboto" pitchFamily="34" charset="-122"/>
                <a:cs typeface="Roboto" pitchFamily="34" charset="-120"/>
              </a:rPr>
              <a:t> in Italia o </a:t>
            </a:r>
            <a:r>
              <a:rPr lang="en-US" sz="1700" dirty="0" err="1">
                <a:solidFill>
                  <a:schemeClr val="accent5">
                    <a:lumMod val="50000"/>
                  </a:schemeClr>
                </a:solidFill>
                <a:latin typeface="Roboto" pitchFamily="34" charset="0"/>
                <a:ea typeface="Roboto" pitchFamily="34" charset="-122"/>
                <a:cs typeface="Roboto" pitchFamily="34" charset="-120"/>
              </a:rPr>
              <a:t>che</a:t>
            </a:r>
            <a:r>
              <a:rPr lang="en-US" sz="1700" dirty="0">
                <a:solidFill>
                  <a:schemeClr val="accent5">
                    <a:lumMod val="50000"/>
                  </a:schemeClr>
                </a:solidFill>
                <a:latin typeface="Roboto" pitchFamily="34" charset="0"/>
                <a:ea typeface="Roboto" pitchFamily="34" charset="-122"/>
                <a:cs typeface="Roboto" pitchFamily="34" charset="-120"/>
              </a:rPr>
              <a:t> vi </a:t>
            </a:r>
            <a:r>
              <a:rPr lang="en-US" sz="1700" dirty="0" err="1">
                <a:solidFill>
                  <a:schemeClr val="accent5">
                    <a:lumMod val="50000"/>
                  </a:schemeClr>
                </a:solidFill>
                <a:latin typeface="Roboto" pitchFamily="34" charset="0"/>
                <a:ea typeface="Roboto" pitchFamily="34" charset="-122"/>
                <a:cs typeface="Roboto" pitchFamily="34" charset="-120"/>
              </a:rPr>
              <a:t>operino</a:t>
            </a:r>
            <a:r>
              <a:rPr lang="en-US" sz="1700" dirty="0">
                <a:solidFill>
                  <a:schemeClr val="accent5">
                    <a:lumMod val="50000"/>
                  </a:schemeClr>
                </a:solidFill>
                <a:latin typeface="Roboto" pitchFamily="34" charset="0"/>
                <a:ea typeface="Roboto" pitchFamily="34" charset="-122"/>
                <a:cs typeface="Roboto" pitchFamily="34" charset="-120"/>
              </a:rPr>
              <a:t> da </a:t>
            </a:r>
            <a:r>
              <a:rPr lang="en-US" sz="1700" dirty="0" err="1">
                <a:solidFill>
                  <a:schemeClr val="accent5">
                    <a:lumMod val="50000"/>
                  </a:schemeClr>
                </a:solidFill>
                <a:latin typeface="Roboto" pitchFamily="34" charset="0"/>
                <a:ea typeface="Roboto" pitchFamily="34" charset="-122"/>
                <a:cs typeface="Roboto" pitchFamily="34" charset="-120"/>
              </a:rPr>
              <a:t>imprenditrici</a:t>
            </a:r>
            <a:r>
              <a:rPr lang="en-US" sz="1700" dirty="0">
                <a:solidFill>
                  <a:schemeClr val="accent5">
                    <a:lumMod val="50000"/>
                  </a:schemeClr>
                </a:solidFill>
                <a:latin typeface="Roboto" pitchFamily="34" charset="0"/>
                <a:ea typeface="Roboto" pitchFamily="34" charset="-122"/>
                <a:cs typeface="Roboto" pitchFamily="34" charset="-120"/>
              </a:rPr>
              <a:t> o manager.</a:t>
            </a:r>
            <a:endParaRPr lang="en-US" sz="1700" dirty="0">
              <a:solidFill>
                <a:schemeClr val="accent5">
                  <a:lumMod val="50000"/>
                </a:schemeClr>
              </a:solidFill>
            </a:endParaRPr>
          </a:p>
        </p:txBody>
      </p:sp>
      <p:sp>
        <p:nvSpPr>
          <p:cNvPr id="5" name="Text 2"/>
          <p:cNvSpPr/>
          <p:nvPr/>
        </p:nvSpPr>
        <p:spPr>
          <a:xfrm>
            <a:off x="768906" y="6039683"/>
            <a:ext cx="2746296" cy="350877"/>
          </a:xfrm>
          <a:prstGeom prst="rect">
            <a:avLst/>
          </a:prstGeom>
          <a:noFill/>
          <a:ln/>
        </p:spPr>
        <p:txBody>
          <a:bodyPr wrap="none" lIns="0" tIns="0" rIns="0" bIns="0" rtlCol="0" anchor="t"/>
          <a:lstStyle/>
          <a:p>
            <a:pPr marL="0" indent="0" algn="l">
              <a:lnSpc>
                <a:spcPts val="2700"/>
              </a:lnSpc>
              <a:buNone/>
            </a:pPr>
            <a:r>
              <a:rPr lang="en-US" sz="2150" dirty="0">
                <a:solidFill>
                  <a:srgbClr val="000000"/>
                </a:solidFill>
                <a:latin typeface="Host Grotesk Medium" pitchFamily="34" charset="0"/>
                <a:ea typeface="Host Grotesk Medium" pitchFamily="34" charset="-122"/>
                <a:cs typeface="Host Grotesk Medium" pitchFamily="34" charset="-120"/>
              </a:rPr>
              <a:t>🎓</a:t>
            </a:r>
            <a:r>
              <a:rPr lang="en-US" sz="2150" dirty="0">
                <a:solidFill>
                  <a:srgbClr val="384653"/>
                </a:solidFill>
                <a:latin typeface="Host Grotesk Medium" pitchFamily="34" charset="0"/>
                <a:ea typeface="Host Grotesk Medium" pitchFamily="34" charset="-122"/>
                <a:cs typeface="Host Grotesk Medium" pitchFamily="34" charset="-120"/>
              </a:rPr>
              <a:t> Early Manager</a:t>
            </a:r>
            <a:endParaRPr lang="en-US" sz="2150" dirty="0"/>
          </a:p>
        </p:txBody>
      </p:sp>
      <p:sp>
        <p:nvSpPr>
          <p:cNvPr id="6" name="Text 3"/>
          <p:cNvSpPr/>
          <p:nvPr/>
        </p:nvSpPr>
        <p:spPr>
          <a:xfrm>
            <a:off x="627017" y="6518196"/>
            <a:ext cx="3259183" cy="1267267"/>
          </a:xfrm>
          <a:prstGeom prst="rect">
            <a:avLst/>
          </a:prstGeom>
          <a:noFill/>
          <a:ln/>
        </p:spPr>
        <p:txBody>
          <a:bodyPr wrap="square" lIns="0" tIns="0" rIns="0" bIns="0" rtlCol="0" anchor="t"/>
          <a:lstStyle/>
          <a:p>
            <a:pPr marL="0" indent="0">
              <a:lnSpc>
                <a:spcPts val="2550"/>
              </a:lnSpc>
              <a:buNone/>
            </a:pPr>
            <a:r>
              <a:rPr lang="en-US" sz="1700" dirty="0">
                <a:solidFill>
                  <a:schemeClr val="accent5">
                    <a:lumMod val="50000"/>
                  </a:schemeClr>
                </a:solidFill>
                <a:latin typeface="Roboto" pitchFamily="34" charset="0"/>
                <a:ea typeface="Roboto" pitchFamily="34" charset="-122"/>
                <a:cs typeface="Roboto" pitchFamily="34" charset="-120"/>
              </a:rPr>
              <a:t>Neolaureata </a:t>
            </a:r>
            <a:r>
              <a:rPr lang="en-US" sz="1700" dirty="0" err="1">
                <a:solidFill>
                  <a:schemeClr val="accent5">
                    <a:lumMod val="50000"/>
                  </a:schemeClr>
                </a:solidFill>
                <a:latin typeface="Roboto" pitchFamily="34" charset="0"/>
                <a:ea typeface="Roboto" pitchFamily="34" charset="-122"/>
                <a:cs typeface="Roboto" pitchFamily="34" charset="-120"/>
              </a:rPr>
              <a:t>magistrale</a:t>
            </a:r>
            <a:r>
              <a:rPr lang="en-US" sz="1700" dirty="0">
                <a:solidFill>
                  <a:schemeClr val="accent5">
                    <a:lumMod val="50000"/>
                  </a:schemeClr>
                </a:solidFill>
                <a:latin typeface="Roboto" pitchFamily="34" charset="0"/>
                <a:ea typeface="Roboto" pitchFamily="34" charset="-122"/>
                <a:cs typeface="Roboto" pitchFamily="34" charset="-120"/>
              </a:rPr>
              <a:t> STEAM,</a:t>
            </a:r>
          </a:p>
          <a:p>
            <a:pPr marL="0" indent="0">
              <a:lnSpc>
                <a:spcPts val="2550"/>
              </a:lnSpc>
              <a:buNone/>
            </a:pPr>
            <a:r>
              <a:rPr lang="en-US" sz="1700" dirty="0">
                <a:solidFill>
                  <a:schemeClr val="accent5">
                    <a:lumMod val="50000"/>
                  </a:schemeClr>
                </a:solidFill>
                <a:latin typeface="Roboto" pitchFamily="34" charset="0"/>
                <a:ea typeface="Roboto" pitchFamily="34" charset="-122"/>
                <a:cs typeface="Roboto" pitchFamily="34" charset="-120"/>
              </a:rPr>
              <a:t>non ancora occupata, con tesi in Innovazione </a:t>
            </a:r>
            <a:r>
              <a:rPr lang="en-US" sz="1700" dirty="0" err="1">
                <a:solidFill>
                  <a:schemeClr val="accent5">
                    <a:lumMod val="50000"/>
                  </a:schemeClr>
                </a:solidFill>
                <a:latin typeface="Roboto" pitchFamily="34" charset="0"/>
                <a:ea typeface="Roboto" pitchFamily="34" charset="-122"/>
                <a:cs typeface="Roboto" pitchFamily="34" charset="-120"/>
              </a:rPr>
              <a:t>Tecnologica</a:t>
            </a:r>
            <a:r>
              <a:rPr lang="en-US" sz="1700" dirty="0">
                <a:solidFill>
                  <a:schemeClr val="accent5">
                    <a:lumMod val="50000"/>
                  </a:schemeClr>
                </a:solidFill>
                <a:latin typeface="Roboto" pitchFamily="34" charset="0"/>
                <a:ea typeface="Roboto" pitchFamily="34" charset="-122"/>
                <a:cs typeface="Roboto" pitchFamily="34" charset="-120"/>
              </a:rPr>
              <a:t>.</a:t>
            </a:r>
          </a:p>
          <a:p>
            <a:pPr marL="0" indent="0">
              <a:lnSpc>
                <a:spcPts val="2550"/>
              </a:lnSpc>
              <a:buNone/>
            </a:pPr>
            <a:r>
              <a:rPr lang="en-US" sz="1700" dirty="0" err="1">
                <a:solidFill>
                  <a:schemeClr val="accent5">
                    <a:lumMod val="50000"/>
                  </a:schemeClr>
                </a:solidFill>
                <a:latin typeface="Roboto" pitchFamily="34" charset="0"/>
                <a:ea typeface="Roboto" pitchFamily="34" charset="-122"/>
                <a:cs typeface="Roboto" pitchFamily="34" charset="-120"/>
              </a:rPr>
              <a:t>Età</a:t>
            </a:r>
            <a:r>
              <a:rPr lang="en-US" sz="1700" dirty="0">
                <a:solidFill>
                  <a:schemeClr val="accent5">
                    <a:lumMod val="50000"/>
                  </a:schemeClr>
                </a:solidFill>
                <a:latin typeface="Roboto" pitchFamily="34" charset="0"/>
                <a:ea typeface="Roboto" pitchFamily="34" charset="-122"/>
                <a:cs typeface="Roboto" pitchFamily="34" charset="-120"/>
              </a:rPr>
              <a:t> massima 28 anni.</a:t>
            </a:r>
            <a:endParaRPr lang="en-US" sz="1700" dirty="0">
              <a:solidFill>
                <a:schemeClr val="accent5">
                  <a:lumMod val="50000"/>
                </a:schemeClr>
              </a:solidFill>
            </a:endParaRPr>
          </a:p>
        </p:txBody>
      </p:sp>
      <p:sp>
        <p:nvSpPr>
          <p:cNvPr id="8" name="Text 4"/>
          <p:cNvSpPr/>
          <p:nvPr/>
        </p:nvSpPr>
        <p:spPr>
          <a:xfrm>
            <a:off x="5221724" y="6039683"/>
            <a:ext cx="2746296" cy="350877"/>
          </a:xfrm>
          <a:prstGeom prst="rect">
            <a:avLst/>
          </a:prstGeom>
          <a:noFill/>
          <a:ln/>
        </p:spPr>
        <p:txBody>
          <a:bodyPr wrap="none" lIns="0" tIns="0" rIns="0" bIns="0" rtlCol="0" anchor="t"/>
          <a:lstStyle/>
          <a:p>
            <a:pPr marL="0" indent="0" algn="l">
              <a:lnSpc>
                <a:spcPts val="2700"/>
              </a:lnSpc>
              <a:buNone/>
            </a:pPr>
            <a:r>
              <a:rPr lang="en-US" sz="2150" dirty="0">
                <a:solidFill>
                  <a:srgbClr val="000000"/>
                </a:solidFill>
                <a:latin typeface="Host Grotesk Medium" pitchFamily="34" charset="0"/>
                <a:ea typeface="Host Grotesk Medium" pitchFamily="34" charset="-122"/>
                <a:cs typeface="Host Grotesk Medium" pitchFamily="34" charset="-120"/>
              </a:rPr>
              <a:t>💼</a:t>
            </a:r>
            <a:r>
              <a:rPr lang="en-US" sz="2150" dirty="0">
                <a:solidFill>
                  <a:srgbClr val="384653"/>
                </a:solidFill>
                <a:latin typeface="Host Grotesk Medium" pitchFamily="34" charset="0"/>
                <a:ea typeface="Host Grotesk Medium" pitchFamily="34" charset="-122"/>
                <a:cs typeface="Host Grotesk Medium" pitchFamily="34" charset="-120"/>
              </a:rPr>
              <a:t> Driven Manager</a:t>
            </a:r>
            <a:endParaRPr lang="en-US" sz="2150" dirty="0"/>
          </a:p>
        </p:txBody>
      </p:sp>
      <p:sp>
        <p:nvSpPr>
          <p:cNvPr id="9" name="Text 5"/>
          <p:cNvSpPr/>
          <p:nvPr/>
        </p:nvSpPr>
        <p:spPr>
          <a:xfrm>
            <a:off x="5221724" y="6518196"/>
            <a:ext cx="4186833" cy="972979"/>
          </a:xfrm>
          <a:prstGeom prst="rect">
            <a:avLst/>
          </a:prstGeom>
          <a:noFill/>
          <a:ln/>
        </p:spPr>
        <p:txBody>
          <a:bodyPr wrap="square" lIns="0" tIns="0" rIns="0" bIns="0" rtlCol="0" anchor="t"/>
          <a:lstStyle/>
          <a:p>
            <a:pPr marL="0" indent="0" algn="l">
              <a:lnSpc>
                <a:spcPts val="2550"/>
              </a:lnSpc>
              <a:buNone/>
            </a:pPr>
            <a:r>
              <a:rPr lang="en-US" sz="1700" dirty="0">
                <a:solidFill>
                  <a:schemeClr val="accent5">
                    <a:lumMod val="50000"/>
                  </a:schemeClr>
                </a:solidFill>
                <a:latin typeface="Roboto" pitchFamily="34" charset="0"/>
                <a:ea typeface="Roboto" pitchFamily="34" charset="-122"/>
                <a:cs typeface="Roboto" pitchFamily="34" charset="-120"/>
              </a:rPr>
              <a:t>Manager donna (quadro o dirigente) dipendente da azienda pubblica o privata operante in Italia in </a:t>
            </a:r>
            <a:r>
              <a:rPr lang="en-US" sz="1700" dirty="0" err="1">
                <a:solidFill>
                  <a:schemeClr val="accent5">
                    <a:lumMod val="50000"/>
                  </a:schemeClr>
                </a:solidFill>
                <a:latin typeface="Roboto" pitchFamily="34" charset="0"/>
                <a:ea typeface="Roboto" pitchFamily="34" charset="-122"/>
                <a:cs typeface="Roboto" pitchFamily="34" charset="-120"/>
              </a:rPr>
              <a:t>settori</a:t>
            </a:r>
            <a:r>
              <a:rPr lang="en-US" sz="1700" dirty="0">
                <a:solidFill>
                  <a:schemeClr val="accent5">
                    <a:lumMod val="50000"/>
                  </a:schemeClr>
                </a:solidFill>
                <a:latin typeface="Roboto" pitchFamily="34" charset="0"/>
                <a:ea typeface="Roboto" pitchFamily="34" charset="-122"/>
                <a:cs typeface="Roboto" pitchFamily="34" charset="-120"/>
              </a:rPr>
              <a:t> STEAM.</a:t>
            </a:r>
            <a:endParaRPr lang="en-US" sz="1700" dirty="0">
              <a:solidFill>
                <a:schemeClr val="accent5">
                  <a:lumMod val="50000"/>
                </a:schemeClr>
              </a:solidFill>
            </a:endParaRPr>
          </a:p>
        </p:txBody>
      </p:sp>
      <p:sp>
        <p:nvSpPr>
          <p:cNvPr id="11" name="Text 6"/>
          <p:cNvSpPr/>
          <p:nvPr/>
        </p:nvSpPr>
        <p:spPr>
          <a:xfrm>
            <a:off x="9674543" y="6039683"/>
            <a:ext cx="2897862" cy="350877"/>
          </a:xfrm>
          <a:prstGeom prst="rect">
            <a:avLst/>
          </a:prstGeom>
          <a:noFill/>
          <a:ln/>
        </p:spPr>
        <p:txBody>
          <a:bodyPr wrap="none" lIns="0" tIns="0" rIns="0" bIns="0" rtlCol="0" anchor="t"/>
          <a:lstStyle/>
          <a:p>
            <a:pPr marL="0" indent="0" algn="l">
              <a:lnSpc>
                <a:spcPts val="2700"/>
              </a:lnSpc>
              <a:buNone/>
            </a:pPr>
            <a:r>
              <a:rPr lang="en-US" sz="2150" dirty="0">
                <a:solidFill>
                  <a:srgbClr val="000000"/>
                </a:solidFill>
                <a:latin typeface="Host Grotesk Medium" pitchFamily="34" charset="0"/>
                <a:ea typeface="Host Grotesk Medium" pitchFamily="34" charset="-122"/>
                <a:cs typeface="Host Grotesk Medium" pitchFamily="34" charset="-120"/>
              </a:rPr>
              <a:t>🚀</a:t>
            </a:r>
            <a:r>
              <a:rPr lang="en-US" sz="2150" dirty="0">
                <a:solidFill>
                  <a:srgbClr val="384653"/>
                </a:solidFill>
                <a:latin typeface="Host Grotesk Medium" pitchFamily="34" charset="0"/>
                <a:ea typeface="Host Grotesk Medium" pitchFamily="34" charset="-122"/>
                <a:cs typeface="Host Grotesk Medium" pitchFamily="34" charset="-120"/>
              </a:rPr>
              <a:t> Innovative Manager</a:t>
            </a:r>
            <a:endParaRPr lang="en-US" sz="2150" dirty="0"/>
          </a:p>
        </p:txBody>
      </p:sp>
      <p:sp>
        <p:nvSpPr>
          <p:cNvPr id="12" name="Text 7"/>
          <p:cNvSpPr/>
          <p:nvPr/>
        </p:nvSpPr>
        <p:spPr>
          <a:xfrm>
            <a:off x="9674543" y="6518196"/>
            <a:ext cx="4186833" cy="972979"/>
          </a:xfrm>
          <a:prstGeom prst="rect">
            <a:avLst/>
          </a:prstGeom>
          <a:noFill/>
          <a:ln/>
        </p:spPr>
        <p:txBody>
          <a:bodyPr wrap="square" lIns="0" tIns="0" rIns="0" bIns="0" rtlCol="0" anchor="t"/>
          <a:lstStyle/>
          <a:p>
            <a:pPr marL="0" indent="0" algn="l">
              <a:lnSpc>
                <a:spcPts val="2550"/>
              </a:lnSpc>
              <a:buNone/>
            </a:pPr>
            <a:r>
              <a:rPr lang="en-US" sz="1700" dirty="0">
                <a:solidFill>
                  <a:schemeClr val="accent5">
                    <a:lumMod val="50000"/>
                  </a:schemeClr>
                </a:solidFill>
                <a:latin typeface="Roboto" pitchFamily="34" charset="0"/>
                <a:ea typeface="Roboto" pitchFamily="34" charset="-122"/>
                <a:cs typeface="Roboto" pitchFamily="34" charset="-120"/>
              </a:rPr>
              <a:t>Imprenditrice titolare o socia maggioritaria di start-up innovativa o PMI innovativa in </a:t>
            </a:r>
            <a:r>
              <a:rPr lang="en-US" sz="1700" dirty="0" err="1">
                <a:solidFill>
                  <a:schemeClr val="accent5">
                    <a:lumMod val="50000"/>
                  </a:schemeClr>
                </a:solidFill>
                <a:latin typeface="Roboto" pitchFamily="34" charset="0"/>
                <a:ea typeface="Roboto" pitchFamily="34" charset="-122"/>
                <a:cs typeface="Roboto" pitchFamily="34" charset="-120"/>
              </a:rPr>
              <a:t>ambito</a:t>
            </a:r>
            <a:r>
              <a:rPr lang="en-US" sz="1700" dirty="0">
                <a:solidFill>
                  <a:schemeClr val="accent5">
                    <a:lumMod val="50000"/>
                  </a:schemeClr>
                </a:solidFill>
                <a:latin typeface="Roboto" pitchFamily="34" charset="0"/>
                <a:ea typeface="Roboto" pitchFamily="34" charset="-122"/>
                <a:cs typeface="Roboto" pitchFamily="34" charset="-120"/>
              </a:rPr>
              <a:t> STEAM operante in Italia.</a:t>
            </a:r>
            <a:endParaRPr lang="en-US" sz="1700" dirty="0">
              <a:solidFill>
                <a:schemeClr val="accent5">
                  <a:lumMod val="50000"/>
                </a:schemeClr>
              </a:solidFill>
            </a:endParaRPr>
          </a:p>
        </p:txBody>
      </p:sp>
      <p:pic>
        <p:nvPicPr>
          <p:cNvPr id="14" name="Immagine 13">
            <a:extLst>
              <a:ext uri="{FF2B5EF4-FFF2-40B4-BE49-F238E27FC236}">
                <a16:creationId xmlns:a16="http://schemas.microsoft.com/office/drawing/2014/main" id="{322F8424-2BDA-35C7-EBC0-7367D9FF744A}"/>
              </a:ext>
            </a:extLst>
          </p:cNvPr>
          <p:cNvPicPr>
            <a:picLocks noChangeAspect="1"/>
          </p:cNvPicPr>
          <p:nvPr/>
        </p:nvPicPr>
        <p:blipFill>
          <a:blip r:embed="rId3"/>
          <a:stretch>
            <a:fillRect/>
          </a:stretch>
        </p:blipFill>
        <p:spPr>
          <a:xfrm>
            <a:off x="1240972" y="2626758"/>
            <a:ext cx="1704703" cy="3335287"/>
          </a:xfrm>
          <a:prstGeom prst="rect">
            <a:avLst/>
          </a:prstGeom>
        </p:spPr>
      </p:pic>
      <p:pic>
        <p:nvPicPr>
          <p:cNvPr id="16" name="Immagine 15">
            <a:extLst>
              <a:ext uri="{FF2B5EF4-FFF2-40B4-BE49-F238E27FC236}">
                <a16:creationId xmlns:a16="http://schemas.microsoft.com/office/drawing/2014/main" id="{588F3576-FD31-8D43-944B-68762AD2C83B}"/>
              </a:ext>
            </a:extLst>
          </p:cNvPr>
          <p:cNvPicPr>
            <a:picLocks noChangeAspect="1"/>
          </p:cNvPicPr>
          <p:nvPr/>
        </p:nvPicPr>
        <p:blipFill>
          <a:blip r:embed="rId4"/>
          <a:stretch>
            <a:fillRect/>
          </a:stretch>
        </p:blipFill>
        <p:spPr>
          <a:xfrm>
            <a:off x="4199709" y="2976903"/>
            <a:ext cx="4692585" cy="2849046"/>
          </a:xfrm>
          <a:prstGeom prst="rect">
            <a:avLst/>
          </a:prstGeom>
        </p:spPr>
      </p:pic>
      <p:pic>
        <p:nvPicPr>
          <p:cNvPr id="18" name="Immagine 17">
            <a:extLst>
              <a:ext uri="{FF2B5EF4-FFF2-40B4-BE49-F238E27FC236}">
                <a16:creationId xmlns:a16="http://schemas.microsoft.com/office/drawing/2014/main" id="{1976E426-58E9-F152-B335-DA014F303506}"/>
              </a:ext>
            </a:extLst>
          </p:cNvPr>
          <p:cNvPicPr>
            <a:picLocks noChangeAspect="1"/>
          </p:cNvPicPr>
          <p:nvPr/>
        </p:nvPicPr>
        <p:blipFill>
          <a:blip r:embed="rId5"/>
          <a:stretch>
            <a:fillRect/>
          </a:stretch>
        </p:blipFill>
        <p:spPr>
          <a:xfrm>
            <a:off x="10276957" y="2678411"/>
            <a:ext cx="2118301" cy="32319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name="Slide 4">
    <p:spTree>
      <p:nvGrpSpPr>
        <p:cNvPr id="1" name=""/>
        <p:cNvGrpSpPr/>
        <p:nvPr/>
      </p:nvGrpSpPr>
      <p:grpSpPr>
        <a:xfrm>
          <a:off x="0" y="0"/>
          <a:ext cx="0" cy="0"/>
          <a:chOff x="0" y="0"/>
          <a:chExt cx="0" cy="0"/>
        </a:xfrm>
      </p:grpSpPr>
      <p:sp>
        <p:nvSpPr>
          <p:cNvPr id="2" name="Text 0"/>
          <p:cNvSpPr/>
          <p:nvPr/>
        </p:nvSpPr>
        <p:spPr>
          <a:xfrm>
            <a:off x="1054775" y="1056084"/>
            <a:ext cx="4536519" cy="566976"/>
          </a:xfrm>
          <a:prstGeom prst="rect">
            <a:avLst/>
          </a:prstGeom>
          <a:noFill/>
          <a:ln/>
        </p:spPr>
        <p:txBody>
          <a:bodyPr wrap="none" lIns="0" tIns="0" rIns="0" bIns="0" rtlCol="0" anchor="t"/>
          <a:lstStyle/>
          <a:p>
            <a:pPr marL="0" indent="0" algn="l">
              <a:lnSpc>
                <a:spcPts val="4450"/>
              </a:lnSpc>
              <a:buNone/>
            </a:pPr>
            <a:r>
              <a:rPr lang="en-US" sz="35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Come Candidarsi</a:t>
            </a:r>
          </a:p>
        </p:txBody>
      </p:sp>
      <p:pic>
        <p:nvPicPr>
          <p:cNvPr id="3" name="Image 0" descr="preencoded.png"/>
          <p:cNvPicPr>
            <a:picLocks noChangeAspect="1"/>
          </p:cNvPicPr>
          <p:nvPr/>
        </p:nvPicPr>
        <p:blipFill>
          <a:blip r:embed="rId3"/>
          <a:stretch>
            <a:fillRect/>
          </a:stretch>
        </p:blipFill>
        <p:spPr>
          <a:xfrm>
            <a:off x="1054775" y="2445782"/>
            <a:ext cx="7983617" cy="3501985"/>
          </a:xfrm>
          <a:prstGeom prst="rect">
            <a:avLst/>
          </a:prstGeom>
        </p:spPr>
      </p:pic>
      <p:sp>
        <p:nvSpPr>
          <p:cNvPr id="4" name="Text 1"/>
          <p:cNvSpPr/>
          <p:nvPr/>
        </p:nvSpPr>
        <p:spPr>
          <a:xfrm>
            <a:off x="3474284" y="5044815"/>
            <a:ext cx="1206595" cy="216042"/>
          </a:xfrm>
          <a:prstGeom prst="rect">
            <a:avLst/>
          </a:prstGeom>
          <a:noFill/>
          <a:ln/>
        </p:spPr>
        <p:txBody>
          <a:bodyPr wrap="none" lIns="0" tIns="0" rIns="0" bIns="0" rtlCol="0" anchor="t"/>
          <a:lstStyle/>
          <a:p>
            <a:pPr marL="0" indent="0" algn="ctr">
              <a:lnSpc>
                <a:spcPts val="1700"/>
              </a:lnSpc>
              <a:buNone/>
            </a:pPr>
            <a:r>
              <a:rPr lang="en-US" sz="1350" dirty="0">
                <a:solidFill>
                  <a:srgbClr val="2E3C4E"/>
                </a:solidFill>
                <a:latin typeface="Host Grotesk Medium" pitchFamily="34" charset="0"/>
                <a:ea typeface="Host Grotesk Medium" pitchFamily="34" charset="-122"/>
                <a:cs typeface="Host Grotesk Medium" pitchFamily="34" charset="-120"/>
              </a:rPr>
              <a:t>Caricamento</a:t>
            </a:r>
            <a:endParaRPr lang="en-US" sz="1350" dirty="0"/>
          </a:p>
        </p:txBody>
      </p:sp>
      <p:sp>
        <p:nvSpPr>
          <p:cNvPr id="5" name="Text 2"/>
          <p:cNvSpPr/>
          <p:nvPr/>
        </p:nvSpPr>
        <p:spPr>
          <a:xfrm>
            <a:off x="3474284" y="5322310"/>
            <a:ext cx="1206595" cy="311100"/>
          </a:xfrm>
          <a:prstGeom prst="rect">
            <a:avLst/>
          </a:prstGeom>
          <a:noFill/>
          <a:ln/>
        </p:spPr>
        <p:txBody>
          <a:bodyPr wrap="square" lIns="0" tIns="0" rIns="0" bIns="0" rtlCol="0" anchor="t"/>
          <a:lstStyle/>
          <a:p>
            <a:pPr marL="0" indent="0" algn="ctr">
              <a:lnSpc>
                <a:spcPts val="1200"/>
              </a:lnSpc>
              <a:buNone/>
            </a:pPr>
            <a:r>
              <a:rPr lang="en-US" sz="1050" dirty="0">
                <a:solidFill>
                  <a:schemeClr val="accent5">
                    <a:lumMod val="50000"/>
                  </a:schemeClr>
                </a:solidFill>
                <a:latin typeface="Roboto" pitchFamily="34" charset="0"/>
                <a:ea typeface="Roboto" pitchFamily="34" charset="-122"/>
                <a:cs typeface="Roboto" pitchFamily="34" charset="-120"/>
              </a:rPr>
              <a:t>Documenti e video sul sito</a:t>
            </a:r>
            <a:endParaRPr lang="en-US" sz="1050" dirty="0">
              <a:solidFill>
                <a:schemeClr val="accent5">
                  <a:lumMod val="50000"/>
                </a:schemeClr>
              </a:solidFill>
            </a:endParaRPr>
          </a:p>
        </p:txBody>
      </p:sp>
      <p:sp>
        <p:nvSpPr>
          <p:cNvPr id="6" name="Text 3"/>
          <p:cNvSpPr/>
          <p:nvPr/>
        </p:nvSpPr>
        <p:spPr>
          <a:xfrm>
            <a:off x="7307350" y="4889265"/>
            <a:ext cx="1206595" cy="216042"/>
          </a:xfrm>
          <a:prstGeom prst="rect">
            <a:avLst/>
          </a:prstGeom>
          <a:noFill/>
          <a:ln/>
        </p:spPr>
        <p:txBody>
          <a:bodyPr wrap="none" lIns="0" tIns="0" rIns="0" bIns="0" rtlCol="0" anchor="t"/>
          <a:lstStyle/>
          <a:p>
            <a:pPr marL="0" indent="0" algn="ctr">
              <a:lnSpc>
                <a:spcPts val="1700"/>
              </a:lnSpc>
              <a:buNone/>
            </a:pPr>
            <a:r>
              <a:rPr lang="en-US" sz="1350" dirty="0">
                <a:solidFill>
                  <a:srgbClr val="2E3C4E"/>
                </a:solidFill>
                <a:latin typeface="Host Grotesk Medium" pitchFamily="34" charset="0"/>
                <a:ea typeface="Host Grotesk Medium" pitchFamily="34" charset="-122"/>
                <a:cs typeface="Host Grotesk Medium" pitchFamily="34" charset="-120"/>
              </a:rPr>
              <a:t>Valutazione</a:t>
            </a:r>
            <a:endParaRPr lang="en-US" sz="1350" dirty="0"/>
          </a:p>
        </p:txBody>
      </p:sp>
      <p:sp>
        <p:nvSpPr>
          <p:cNvPr id="7" name="Text 4"/>
          <p:cNvSpPr/>
          <p:nvPr/>
        </p:nvSpPr>
        <p:spPr>
          <a:xfrm>
            <a:off x="7307350" y="5166759"/>
            <a:ext cx="1206595" cy="466651"/>
          </a:xfrm>
          <a:prstGeom prst="rect">
            <a:avLst/>
          </a:prstGeom>
          <a:noFill/>
          <a:ln/>
        </p:spPr>
        <p:txBody>
          <a:bodyPr wrap="square" lIns="0" tIns="0" rIns="0" bIns="0" rtlCol="0" anchor="t"/>
          <a:lstStyle/>
          <a:p>
            <a:pPr marL="0" indent="0" algn="ctr">
              <a:lnSpc>
                <a:spcPts val="1200"/>
              </a:lnSpc>
              <a:buNone/>
            </a:pPr>
            <a:r>
              <a:rPr lang="en-US" sz="1050" dirty="0">
                <a:solidFill>
                  <a:schemeClr val="accent5">
                    <a:lumMod val="50000"/>
                  </a:schemeClr>
                </a:solidFill>
                <a:latin typeface="Roboto" pitchFamily="34" charset="0"/>
                <a:ea typeface="Roboto" pitchFamily="34" charset="-122"/>
                <a:cs typeface="Roboto" pitchFamily="34" charset="-120"/>
              </a:rPr>
              <a:t>Merito dal Comitato Scientifico</a:t>
            </a:r>
            <a:endParaRPr lang="en-US" sz="1050" dirty="0">
              <a:solidFill>
                <a:schemeClr val="accent5">
                  <a:lumMod val="50000"/>
                </a:schemeClr>
              </a:solidFill>
            </a:endParaRPr>
          </a:p>
        </p:txBody>
      </p:sp>
      <p:sp>
        <p:nvSpPr>
          <p:cNvPr id="8" name="Text 5"/>
          <p:cNvSpPr/>
          <p:nvPr/>
        </p:nvSpPr>
        <p:spPr>
          <a:xfrm>
            <a:off x="1599999" y="2760531"/>
            <a:ext cx="1206595" cy="216042"/>
          </a:xfrm>
          <a:prstGeom prst="rect">
            <a:avLst/>
          </a:prstGeom>
          <a:noFill/>
          <a:ln/>
        </p:spPr>
        <p:txBody>
          <a:bodyPr wrap="none" lIns="0" tIns="0" rIns="0" bIns="0" rtlCol="0" anchor="t"/>
          <a:lstStyle/>
          <a:p>
            <a:pPr marL="0" indent="0" algn="ctr">
              <a:lnSpc>
                <a:spcPts val="1700"/>
              </a:lnSpc>
              <a:buNone/>
            </a:pPr>
            <a:r>
              <a:rPr lang="en-US" sz="1350" dirty="0">
                <a:solidFill>
                  <a:srgbClr val="2E3C4E"/>
                </a:solidFill>
                <a:latin typeface="Host Grotesk Medium" pitchFamily="34" charset="0"/>
                <a:ea typeface="Host Grotesk Medium" pitchFamily="34" charset="-122"/>
                <a:cs typeface="Host Grotesk Medium" pitchFamily="34" charset="-120"/>
              </a:rPr>
              <a:t>Apertura</a:t>
            </a:r>
            <a:endParaRPr lang="en-US" sz="1350" dirty="0"/>
          </a:p>
        </p:txBody>
      </p:sp>
      <p:sp>
        <p:nvSpPr>
          <p:cNvPr id="9" name="Text 6"/>
          <p:cNvSpPr/>
          <p:nvPr/>
        </p:nvSpPr>
        <p:spPr>
          <a:xfrm>
            <a:off x="1599999" y="3038025"/>
            <a:ext cx="1206595" cy="311101"/>
          </a:xfrm>
          <a:prstGeom prst="rect">
            <a:avLst/>
          </a:prstGeom>
          <a:noFill/>
          <a:ln/>
        </p:spPr>
        <p:txBody>
          <a:bodyPr wrap="square" lIns="0" tIns="0" rIns="0" bIns="0" rtlCol="0" anchor="t"/>
          <a:lstStyle/>
          <a:p>
            <a:pPr marL="0" indent="0" algn="ctr">
              <a:lnSpc>
                <a:spcPts val="1200"/>
              </a:lnSpc>
              <a:buNone/>
            </a:pPr>
            <a:r>
              <a:rPr lang="en-US" sz="1050" dirty="0">
                <a:solidFill>
                  <a:schemeClr val="accent5">
                    <a:lumMod val="50000"/>
                  </a:schemeClr>
                </a:solidFill>
                <a:latin typeface="Roboto" pitchFamily="34" charset="0"/>
                <a:ea typeface="Roboto" pitchFamily="34" charset="-122"/>
                <a:cs typeface="Roboto" pitchFamily="34" charset="-120"/>
              </a:rPr>
              <a:t>15 apr - 31 lug 2026</a:t>
            </a:r>
            <a:endParaRPr lang="en-US" sz="1050" dirty="0">
              <a:solidFill>
                <a:schemeClr val="accent5">
                  <a:lumMod val="50000"/>
                </a:schemeClr>
              </a:solidFill>
            </a:endParaRPr>
          </a:p>
        </p:txBody>
      </p:sp>
      <p:sp>
        <p:nvSpPr>
          <p:cNvPr id="10" name="Text 7"/>
          <p:cNvSpPr/>
          <p:nvPr/>
        </p:nvSpPr>
        <p:spPr>
          <a:xfrm>
            <a:off x="5417702" y="2760531"/>
            <a:ext cx="1206595" cy="216042"/>
          </a:xfrm>
          <a:prstGeom prst="rect">
            <a:avLst/>
          </a:prstGeom>
          <a:noFill/>
          <a:ln/>
        </p:spPr>
        <p:txBody>
          <a:bodyPr wrap="none" lIns="0" tIns="0" rIns="0" bIns="0" rtlCol="0" anchor="t"/>
          <a:lstStyle/>
          <a:p>
            <a:pPr marL="0" indent="0" algn="ctr">
              <a:lnSpc>
                <a:spcPts val="1700"/>
              </a:lnSpc>
              <a:buNone/>
            </a:pPr>
            <a:r>
              <a:rPr lang="en-US" sz="1350" dirty="0">
                <a:solidFill>
                  <a:srgbClr val="2E3C4E"/>
                </a:solidFill>
                <a:latin typeface="Host Grotesk Medium" pitchFamily="34" charset="0"/>
                <a:ea typeface="Host Grotesk Medium" pitchFamily="34" charset="-122"/>
                <a:cs typeface="Host Grotesk Medium" pitchFamily="34" charset="-120"/>
              </a:rPr>
              <a:t>Validazione</a:t>
            </a:r>
            <a:endParaRPr lang="en-US" sz="1350" dirty="0"/>
          </a:p>
        </p:txBody>
      </p:sp>
      <p:sp>
        <p:nvSpPr>
          <p:cNvPr id="11" name="Text 8"/>
          <p:cNvSpPr/>
          <p:nvPr/>
        </p:nvSpPr>
        <p:spPr>
          <a:xfrm>
            <a:off x="5417702" y="3038025"/>
            <a:ext cx="1206595" cy="311101"/>
          </a:xfrm>
          <a:prstGeom prst="rect">
            <a:avLst/>
          </a:prstGeom>
          <a:noFill/>
          <a:ln/>
        </p:spPr>
        <p:txBody>
          <a:bodyPr wrap="square" lIns="0" tIns="0" rIns="0" bIns="0" rtlCol="0" anchor="t"/>
          <a:lstStyle/>
          <a:p>
            <a:pPr marL="0" indent="0" algn="ctr">
              <a:lnSpc>
                <a:spcPts val="1200"/>
              </a:lnSpc>
              <a:buNone/>
            </a:pPr>
            <a:r>
              <a:rPr lang="en-US" sz="1050" dirty="0">
                <a:solidFill>
                  <a:schemeClr val="accent5">
                    <a:lumMod val="50000"/>
                  </a:schemeClr>
                </a:solidFill>
                <a:latin typeface="Roboto" pitchFamily="34" charset="0"/>
                <a:ea typeface="Roboto" pitchFamily="34" charset="-122"/>
                <a:cs typeface="Roboto" pitchFamily="34" charset="-120"/>
              </a:rPr>
              <a:t>Controllo formale dal Consiglio</a:t>
            </a:r>
            <a:endParaRPr lang="en-US" sz="1050" dirty="0">
              <a:solidFill>
                <a:schemeClr val="accent5">
                  <a:lumMod val="50000"/>
                </a:schemeClr>
              </a:solidFill>
            </a:endParaRPr>
          </a:p>
        </p:txBody>
      </p:sp>
      <p:sp>
        <p:nvSpPr>
          <p:cNvPr id="12" name="Text 9"/>
          <p:cNvSpPr/>
          <p:nvPr/>
        </p:nvSpPr>
        <p:spPr>
          <a:xfrm>
            <a:off x="1054775" y="6111002"/>
            <a:ext cx="7983617" cy="489823"/>
          </a:xfrm>
          <a:prstGeom prst="rect">
            <a:avLst/>
          </a:prstGeom>
          <a:noFill/>
          <a:ln/>
        </p:spPr>
        <p:txBody>
          <a:bodyPr wrap="square" lIns="0" tIns="0" rIns="0" bIns="0" rtlCol="0" anchor="t"/>
          <a:lstStyle/>
          <a:p>
            <a:pPr marL="0" indent="0" algn="l">
              <a:lnSpc>
                <a:spcPts val="1900"/>
              </a:lnSpc>
              <a:buNone/>
            </a:pPr>
            <a:r>
              <a:rPr lang="en-US" sz="1400" dirty="0">
                <a:solidFill>
                  <a:schemeClr val="accent5">
                    <a:lumMod val="50000"/>
                  </a:schemeClr>
                </a:solidFill>
                <a:latin typeface="Roboto" pitchFamily="34" charset="0"/>
                <a:ea typeface="Roboto" pitchFamily="34" charset="-122"/>
                <a:cs typeface="Roboto" pitchFamily="34" charset="-120"/>
              </a:rPr>
              <a:t>Le candidature sono aperte dal </a:t>
            </a:r>
            <a:r>
              <a:rPr lang="en-US" sz="1400" b="1" dirty="0">
                <a:solidFill>
                  <a:schemeClr val="accent5">
                    <a:lumMod val="50000"/>
                  </a:schemeClr>
                </a:solidFill>
                <a:latin typeface="Roboto" pitchFamily="34" charset="0"/>
                <a:ea typeface="Roboto" pitchFamily="34" charset="-122"/>
                <a:cs typeface="Roboto" pitchFamily="34" charset="-120"/>
              </a:rPr>
              <a:t>15 aprile al 31 luglio 2026</a:t>
            </a:r>
            <a:r>
              <a:rPr lang="en-US" sz="1400" dirty="0">
                <a:solidFill>
                  <a:schemeClr val="accent5">
                    <a:lumMod val="50000"/>
                  </a:schemeClr>
                </a:solidFill>
                <a:latin typeface="Roboto" pitchFamily="34" charset="0"/>
                <a:ea typeface="Roboto" pitchFamily="34" charset="-122"/>
                <a:cs typeface="Roboto" pitchFamily="34" charset="-120"/>
              </a:rPr>
              <a:t>. Sono ammesse sia autocandidature che candidature proposte da colleghi, superiori o associazioni di categoria</a:t>
            </a:r>
            <a:r>
              <a:rPr lang="en-US" sz="1400" dirty="0">
                <a:solidFill>
                  <a:srgbClr val="384653"/>
                </a:solidFill>
                <a:latin typeface="Roboto" pitchFamily="34" charset="0"/>
                <a:ea typeface="Roboto" pitchFamily="34" charset="-122"/>
                <a:cs typeface="Roboto" pitchFamily="34" charset="-120"/>
              </a:rPr>
              <a:t>.</a:t>
            </a:r>
            <a:endParaRPr lang="en-US" sz="1400" dirty="0"/>
          </a:p>
        </p:txBody>
      </p:sp>
      <p:sp>
        <p:nvSpPr>
          <p:cNvPr id="13" name="Shape 10"/>
          <p:cNvSpPr/>
          <p:nvPr/>
        </p:nvSpPr>
        <p:spPr>
          <a:xfrm>
            <a:off x="9488686" y="2003941"/>
            <a:ext cx="4094559" cy="1571982"/>
          </a:xfrm>
          <a:prstGeom prst="roundRect">
            <a:avLst>
              <a:gd name="adj" fmla="val 6980"/>
            </a:avLst>
          </a:prstGeom>
          <a:solidFill>
            <a:srgbClr val="FAF9F5"/>
          </a:solidFill>
          <a:ln w="22860">
            <a:solidFill>
              <a:srgbClr val="BFD3D8"/>
            </a:solidFill>
            <a:prstDash val="solid"/>
          </a:ln>
        </p:spPr>
        <p:txBody>
          <a:bodyPr/>
          <a:lstStyle/>
          <a:p>
            <a:endParaRPr lang="it-IT"/>
          </a:p>
        </p:txBody>
      </p:sp>
      <p:pic>
        <p:nvPicPr>
          <p:cNvPr id="14" name="Image 1" descr="preencoded.png"/>
          <p:cNvPicPr>
            <a:picLocks noChangeAspect="1"/>
          </p:cNvPicPr>
          <p:nvPr/>
        </p:nvPicPr>
        <p:blipFill>
          <a:blip r:embed="rId4"/>
          <a:stretch>
            <a:fillRect/>
          </a:stretch>
        </p:blipFill>
        <p:spPr>
          <a:xfrm>
            <a:off x="9465826" y="2003941"/>
            <a:ext cx="91440" cy="1571982"/>
          </a:xfrm>
          <a:prstGeom prst="rect">
            <a:avLst/>
          </a:prstGeom>
        </p:spPr>
      </p:pic>
      <p:sp>
        <p:nvSpPr>
          <p:cNvPr id="15" name="Text 11"/>
          <p:cNvSpPr/>
          <p:nvPr/>
        </p:nvSpPr>
        <p:spPr>
          <a:xfrm>
            <a:off x="9761577" y="2208252"/>
            <a:ext cx="2614493" cy="283488"/>
          </a:xfrm>
          <a:prstGeom prst="rect">
            <a:avLst/>
          </a:prstGeom>
          <a:noFill/>
          <a:ln/>
        </p:spPr>
        <p:txBody>
          <a:bodyPr wrap="none" lIns="0" tIns="0" rIns="0" bIns="0" rtlCol="0" anchor="t"/>
          <a:lstStyle/>
          <a:p>
            <a:pPr marL="0" indent="0" algn="l">
              <a:lnSpc>
                <a:spcPts val="2200"/>
              </a:lnSpc>
              <a:buNone/>
            </a:pPr>
            <a:r>
              <a:rPr lang="en-US" sz="1750" dirty="0">
                <a:solidFill>
                  <a:srgbClr val="384653"/>
                </a:solidFill>
                <a:latin typeface="Host Grotesk Medium" pitchFamily="34" charset="0"/>
                <a:ea typeface="Host Grotesk Medium" pitchFamily="34" charset="-122"/>
                <a:cs typeface="Host Grotesk Medium" pitchFamily="34" charset="-120"/>
              </a:rPr>
              <a:t>Iscrizione all'Associazione</a:t>
            </a:r>
            <a:endParaRPr lang="en-US" sz="1750" dirty="0"/>
          </a:p>
        </p:txBody>
      </p:sp>
      <p:sp>
        <p:nvSpPr>
          <p:cNvPr id="16" name="Text 12"/>
          <p:cNvSpPr/>
          <p:nvPr/>
        </p:nvSpPr>
        <p:spPr>
          <a:xfrm>
            <a:off x="9761577" y="2636877"/>
            <a:ext cx="3617357" cy="734735"/>
          </a:xfrm>
          <a:prstGeom prst="rect">
            <a:avLst/>
          </a:prstGeom>
          <a:noFill/>
          <a:ln/>
        </p:spPr>
        <p:txBody>
          <a:bodyPr wrap="square" lIns="0" tIns="0" rIns="0" bIns="0" rtlCol="0" anchor="t"/>
          <a:lstStyle/>
          <a:p>
            <a:pPr marL="0" indent="0" algn="l">
              <a:lnSpc>
                <a:spcPts val="1900"/>
              </a:lnSpc>
              <a:buNone/>
            </a:pPr>
            <a:r>
              <a:rPr lang="en-US" sz="1400" dirty="0">
                <a:solidFill>
                  <a:schemeClr val="accent5">
                    <a:lumMod val="50000"/>
                  </a:schemeClr>
                </a:solidFill>
                <a:latin typeface="Roboto" pitchFamily="34" charset="0"/>
                <a:ea typeface="Roboto" pitchFamily="34" charset="-122"/>
                <a:cs typeface="Roboto" pitchFamily="34" charset="-120"/>
              </a:rPr>
              <a:t>La partecipazione è riservata alle associate ASP Irini Pervolaraki. Iscrizione online disponibile, quota minima € 20.</a:t>
            </a:r>
            <a:endParaRPr lang="en-US" sz="1400" dirty="0">
              <a:solidFill>
                <a:schemeClr val="accent5">
                  <a:lumMod val="50000"/>
                </a:schemeClr>
              </a:solidFill>
            </a:endParaRPr>
          </a:p>
        </p:txBody>
      </p:sp>
      <p:sp>
        <p:nvSpPr>
          <p:cNvPr id="17" name="Shape 13"/>
          <p:cNvSpPr/>
          <p:nvPr/>
        </p:nvSpPr>
        <p:spPr>
          <a:xfrm>
            <a:off x="9488686" y="3721060"/>
            <a:ext cx="4094559" cy="1571982"/>
          </a:xfrm>
          <a:prstGeom prst="roundRect">
            <a:avLst>
              <a:gd name="adj" fmla="val 6980"/>
            </a:avLst>
          </a:prstGeom>
          <a:solidFill>
            <a:srgbClr val="FAF9F5"/>
          </a:solidFill>
          <a:ln w="22860">
            <a:solidFill>
              <a:srgbClr val="BFD3D8"/>
            </a:solidFill>
            <a:prstDash val="solid"/>
          </a:ln>
        </p:spPr>
        <p:txBody>
          <a:bodyPr/>
          <a:lstStyle/>
          <a:p>
            <a:endParaRPr lang="it-IT"/>
          </a:p>
        </p:txBody>
      </p:sp>
      <p:pic>
        <p:nvPicPr>
          <p:cNvPr id="18" name="Image 2" descr="preencoded.png"/>
          <p:cNvPicPr>
            <a:picLocks noChangeAspect="1"/>
          </p:cNvPicPr>
          <p:nvPr/>
        </p:nvPicPr>
        <p:blipFill>
          <a:blip r:embed="rId4"/>
          <a:stretch>
            <a:fillRect/>
          </a:stretch>
        </p:blipFill>
        <p:spPr>
          <a:xfrm>
            <a:off x="9465826" y="3721060"/>
            <a:ext cx="91440" cy="1571982"/>
          </a:xfrm>
          <a:prstGeom prst="rect">
            <a:avLst/>
          </a:prstGeom>
        </p:spPr>
      </p:pic>
      <p:sp>
        <p:nvSpPr>
          <p:cNvPr id="19" name="Text 14"/>
          <p:cNvSpPr/>
          <p:nvPr/>
        </p:nvSpPr>
        <p:spPr>
          <a:xfrm>
            <a:off x="9761577" y="3925372"/>
            <a:ext cx="2662595" cy="283488"/>
          </a:xfrm>
          <a:prstGeom prst="rect">
            <a:avLst/>
          </a:prstGeom>
          <a:noFill/>
          <a:ln/>
        </p:spPr>
        <p:txBody>
          <a:bodyPr wrap="none" lIns="0" tIns="0" rIns="0" bIns="0" rtlCol="0" anchor="t"/>
          <a:lstStyle/>
          <a:p>
            <a:pPr marL="0" indent="0" algn="l">
              <a:lnSpc>
                <a:spcPts val="2200"/>
              </a:lnSpc>
              <a:buNone/>
            </a:pPr>
            <a:r>
              <a:rPr lang="en-US" sz="1750" dirty="0">
                <a:solidFill>
                  <a:srgbClr val="384653"/>
                </a:solidFill>
                <a:latin typeface="Host Grotesk Medium" pitchFamily="34" charset="0"/>
                <a:ea typeface="Host Grotesk Medium" pitchFamily="34" charset="-122"/>
                <a:cs typeface="Host Grotesk Medium" pitchFamily="34" charset="-120"/>
              </a:rPr>
              <a:t>Documentazione richiesta</a:t>
            </a:r>
            <a:endParaRPr lang="en-US" sz="1750" dirty="0"/>
          </a:p>
        </p:txBody>
      </p:sp>
      <p:sp>
        <p:nvSpPr>
          <p:cNvPr id="20" name="Text 15"/>
          <p:cNvSpPr/>
          <p:nvPr/>
        </p:nvSpPr>
        <p:spPr>
          <a:xfrm>
            <a:off x="9761577" y="4353997"/>
            <a:ext cx="3617357" cy="734735"/>
          </a:xfrm>
          <a:prstGeom prst="rect">
            <a:avLst/>
          </a:prstGeom>
          <a:noFill/>
          <a:ln/>
        </p:spPr>
        <p:txBody>
          <a:bodyPr wrap="square" lIns="0" tIns="0" rIns="0" bIns="0" rtlCol="0" anchor="t"/>
          <a:lstStyle/>
          <a:p>
            <a:pPr marL="0" indent="0" algn="l">
              <a:lnSpc>
                <a:spcPts val="1900"/>
              </a:lnSpc>
              <a:buNone/>
            </a:pPr>
            <a:r>
              <a:rPr lang="en-US" sz="1400" dirty="0">
                <a:solidFill>
                  <a:schemeClr val="accent5">
                    <a:lumMod val="50000"/>
                  </a:schemeClr>
                </a:solidFill>
                <a:latin typeface="Roboto" pitchFamily="34" charset="0"/>
                <a:ea typeface="Roboto" pitchFamily="34" charset="-122"/>
                <a:cs typeface="Roboto" pitchFamily="34" charset="-120"/>
              </a:rPr>
              <a:t>CV in formato europeo, certificazioni, lettere referenziali e video di presentazione di 3 minuti.</a:t>
            </a:r>
            <a:endParaRPr lang="en-US" sz="1400" dirty="0">
              <a:solidFill>
                <a:schemeClr val="accent5">
                  <a:lumMod val="50000"/>
                </a:schemeClr>
              </a:solidFill>
            </a:endParaRPr>
          </a:p>
        </p:txBody>
      </p:sp>
      <p:sp>
        <p:nvSpPr>
          <p:cNvPr id="21" name="Shape 16"/>
          <p:cNvSpPr/>
          <p:nvPr/>
        </p:nvSpPr>
        <p:spPr>
          <a:xfrm>
            <a:off x="9557266" y="5438179"/>
            <a:ext cx="4094559" cy="1571982"/>
          </a:xfrm>
          <a:prstGeom prst="roundRect">
            <a:avLst>
              <a:gd name="adj" fmla="val 6980"/>
            </a:avLst>
          </a:prstGeom>
          <a:solidFill>
            <a:srgbClr val="FAF9F5"/>
          </a:solidFill>
          <a:ln w="22860">
            <a:solidFill>
              <a:srgbClr val="BFD3D8"/>
            </a:solidFill>
            <a:prstDash val="solid"/>
          </a:ln>
        </p:spPr>
        <p:txBody>
          <a:bodyPr/>
          <a:lstStyle/>
          <a:p>
            <a:endParaRPr lang="it-IT"/>
          </a:p>
        </p:txBody>
      </p:sp>
      <p:pic>
        <p:nvPicPr>
          <p:cNvPr id="22" name="Image 3" descr="preencoded.png"/>
          <p:cNvPicPr>
            <a:picLocks noChangeAspect="1"/>
          </p:cNvPicPr>
          <p:nvPr/>
        </p:nvPicPr>
        <p:blipFill>
          <a:blip r:embed="rId4"/>
          <a:stretch>
            <a:fillRect/>
          </a:stretch>
        </p:blipFill>
        <p:spPr>
          <a:xfrm>
            <a:off x="9465826" y="5438180"/>
            <a:ext cx="91440" cy="1571982"/>
          </a:xfrm>
          <a:prstGeom prst="rect">
            <a:avLst/>
          </a:prstGeom>
        </p:spPr>
      </p:pic>
      <p:sp>
        <p:nvSpPr>
          <p:cNvPr id="23" name="Text 17"/>
          <p:cNvSpPr/>
          <p:nvPr/>
        </p:nvSpPr>
        <p:spPr>
          <a:xfrm>
            <a:off x="9761577" y="5642491"/>
            <a:ext cx="2268260" cy="283488"/>
          </a:xfrm>
          <a:prstGeom prst="rect">
            <a:avLst/>
          </a:prstGeom>
          <a:noFill/>
          <a:ln/>
        </p:spPr>
        <p:txBody>
          <a:bodyPr wrap="none" lIns="0" tIns="0" rIns="0" bIns="0" rtlCol="0" anchor="t"/>
          <a:lstStyle/>
          <a:p>
            <a:pPr marL="0" indent="0" algn="l">
              <a:lnSpc>
                <a:spcPts val="2200"/>
              </a:lnSpc>
              <a:buNone/>
            </a:pPr>
            <a:r>
              <a:rPr lang="en-US" sz="1750" dirty="0">
                <a:solidFill>
                  <a:srgbClr val="384653"/>
                </a:solidFill>
                <a:latin typeface="Host Grotesk Medium" pitchFamily="34" charset="0"/>
                <a:ea typeface="Host Grotesk Medium" pitchFamily="34" charset="-122"/>
                <a:cs typeface="Host Grotesk Medium" pitchFamily="34" charset="-120"/>
              </a:rPr>
              <a:t>Piattaforma dedicata</a:t>
            </a:r>
            <a:endParaRPr lang="en-US" sz="1750" dirty="0"/>
          </a:p>
        </p:txBody>
      </p:sp>
      <p:sp>
        <p:nvSpPr>
          <p:cNvPr id="24" name="Text 18"/>
          <p:cNvSpPr/>
          <p:nvPr/>
        </p:nvSpPr>
        <p:spPr>
          <a:xfrm>
            <a:off x="9761577" y="6071116"/>
            <a:ext cx="3617357" cy="734735"/>
          </a:xfrm>
          <a:prstGeom prst="rect">
            <a:avLst/>
          </a:prstGeom>
          <a:noFill/>
          <a:ln/>
        </p:spPr>
        <p:txBody>
          <a:bodyPr wrap="square" lIns="0" tIns="0" rIns="0" bIns="0" rtlCol="0" anchor="t"/>
          <a:lstStyle/>
          <a:p>
            <a:pPr marL="0" indent="0" algn="l">
              <a:lnSpc>
                <a:spcPts val="1900"/>
              </a:lnSpc>
              <a:buNone/>
            </a:pPr>
            <a:r>
              <a:rPr lang="en-US" sz="1400" dirty="0">
                <a:solidFill>
                  <a:schemeClr val="accent5">
                    <a:lumMod val="50000"/>
                  </a:schemeClr>
                </a:solidFill>
                <a:latin typeface="Roboto" pitchFamily="34" charset="0"/>
                <a:ea typeface="Roboto" pitchFamily="34" charset="-122"/>
                <a:cs typeface="Roboto" pitchFamily="34" charset="-120"/>
              </a:rPr>
              <a:t>Tutta la documentazione va caricata esclusivamente sul sito </a:t>
            </a:r>
            <a:r>
              <a:rPr lang="en-US" sz="1400" b="1" dirty="0">
                <a:solidFill>
                  <a:schemeClr val="accent5">
                    <a:lumMod val="50000"/>
                  </a:schemeClr>
                </a:solidFill>
                <a:latin typeface="Roboto" pitchFamily="34" charset="0"/>
                <a:ea typeface="Roboto" pitchFamily="34" charset="-122"/>
                <a:cs typeface="Roboto" pitchFamily="34" charset="-120"/>
              </a:rPr>
              <a:t>www.associazioneirinipervolaraki.it</a:t>
            </a:r>
            <a:endParaRPr lang="en-US" sz="1400" dirty="0">
              <a:solidFill>
                <a:schemeClr val="accent5">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Slide 5">
    <p:spTree>
      <p:nvGrpSpPr>
        <p:cNvPr id="1" name=""/>
        <p:cNvGrpSpPr/>
        <p:nvPr/>
      </p:nvGrpSpPr>
      <p:grpSpPr>
        <a:xfrm>
          <a:off x="0" y="0"/>
          <a:ext cx="0" cy="0"/>
          <a:chOff x="0" y="0"/>
          <a:chExt cx="0" cy="0"/>
        </a:xfrm>
      </p:grpSpPr>
      <p:sp>
        <p:nvSpPr>
          <p:cNvPr id="2" name="Shape 0"/>
          <p:cNvSpPr/>
          <p:nvPr/>
        </p:nvSpPr>
        <p:spPr>
          <a:xfrm>
            <a:off x="793790" y="906304"/>
            <a:ext cx="2366724" cy="423386"/>
          </a:xfrm>
          <a:prstGeom prst="roundRect">
            <a:avLst>
              <a:gd name="adj" fmla="val 18001"/>
            </a:avLst>
          </a:prstGeom>
          <a:noFill/>
          <a:ln w="7620">
            <a:solidFill>
              <a:srgbClr val="95CCDA"/>
            </a:solidFill>
            <a:prstDash val="solid"/>
          </a:ln>
        </p:spPr>
        <p:txBody>
          <a:bodyPr/>
          <a:lstStyle/>
          <a:p>
            <a:endParaRPr lang="it-IT"/>
          </a:p>
        </p:txBody>
      </p:sp>
      <p:sp>
        <p:nvSpPr>
          <p:cNvPr id="3" name="Text 1"/>
          <p:cNvSpPr/>
          <p:nvPr/>
        </p:nvSpPr>
        <p:spPr>
          <a:xfrm>
            <a:off x="937498" y="981908"/>
            <a:ext cx="2079308" cy="272177"/>
          </a:xfrm>
          <a:prstGeom prst="rect">
            <a:avLst/>
          </a:prstGeom>
          <a:noFill/>
          <a:ln/>
        </p:spPr>
        <p:txBody>
          <a:bodyPr wrap="none" lIns="0" tIns="0" rIns="0" bIns="0" rtlCol="0" anchor="t"/>
          <a:lstStyle/>
          <a:p>
            <a:pPr marL="0" indent="0" algn="l">
              <a:lnSpc>
                <a:spcPts val="2100"/>
              </a:lnSpc>
              <a:buNone/>
            </a:pPr>
            <a:r>
              <a:rPr lang="en-US" sz="1400" b="1" dirty="0">
                <a:solidFill>
                  <a:schemeClr val="accent5">
                    <a:lumMod val="50000"/>
                  </a:schemeClr>
                </a:solidFill>
                <a:latin typeface="Roboto" pitchFamily="34" charset="0"/>
                <a:ea typeface="Roboto" pitchFamily="34" charset="-122"/>
                <a:cs typeface="Roboto" pitchFamily="34" charset="-120"/>
              </a:rPr>
              <a:t>CRITERI DI VALUTAZIONE</a:t>
            </a:r>
            <a:endParaRPr lang="en-US" sz="1400" b="1" dirty="0">
              <a:solidFill>
                <a:schemeClr val="accent5">
                  <a:lumMod val="50000"/>
                </a:schemeClr>
              </a:solidFill>
            </a:endParaRPr>
          </a:p>
        </p:txBody>
      </p:sp>
      <p:sp>
        <p:nvSpPr>
          <p:cNvPr id="4" name="Text 2"/>
          <p:cNvSpPr/>
          <p:nvPr/>
        </p:nvSpPr>
        <p:spPr>
          <a:xfrm>
            <a:off x="793790" y="1420416"/>
            <a:ext cx="5670590" cy="708779"/>
          </a:xfrm>
          <a:prstGeom prst="rect">
            <a:avLst/>
          </a:prstGeom>
          <a:noFill/>
          <a:ln/>
        </p:spPr>
        <p:txBody>
          <a:bodyPr wrap="none" lIns="0" tIns="0" rIns="0" bIns="0" rtlCol="0" anchor="t"/>
          <a:lstStyle/>
          <a:p>
            <a:pPr marL="0" indent="0" algn="l">
              <a:lnSpc>
                <a:spcPts val="5550"/>
              </a:lnSpc>
              <a:buNone/>
            </a:pP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Cosa Viene Valutato</a:t>
            </a:r>
          </a:p>
        </p:txBody>
      </p:sp>
      <p:sp>
        <p:nvSpPr>
          <p:cNvPr id="5" name="Shape 3"/>
          <p:cNvSpPr/>
          <p:nvPr/>
        </p:nvSpPr>
        <p:spPr>
          <a:xfrm>
            <a:off x="793790" y="2469356"/>
            <a:ext cx="4196358" cy="3918466"/>
          </a:xfrm>
          <a:prstGeom prst="roundRect">
            <a:avLst>
              <a:gd name="adj" fmla="val 2431"/>
            </a:avLst>
          </a:prstGeom>
          <a:solidFill>
            <a:srgbClr val="D9EDF2"/>
          </a:solidFill>
          <a:ln w="7620">
            <a:solidFill>
              <a:srgbClr val="BFD3D8"/>
            </a:solidFill>
            <a:prstDash val="solid"/>
          </a:ln>
        </p:spPr>
        <p:txBody>
          <a:bodyPr/>
          <a:lstStyle/>
          <a:p>
            <a:endParaRPr lang="it-IT"/>
          </a:p>
        </p:txBody>
      </p:sp>
      <p:sp>
        <p:nvSpPr>
          <p:cNvPr id="6" name="Text 4"/>
          <p:cNvSpPr/>
          <p:nvPr/>
        </p:nvSpPr>
        <p:spPr>
          <a:xfrm>
            <a:off x="1028224" y="27037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Early Manager</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7" name="Text 5"/>
          <p:cNvSpPr/>
          <p:nvPr/>
        </p:nvSpPr>
        <p:spPr>
          <a:xfrm>
            <a:off x="1028224" y="3194209"/>
            <a:ext cx="3727490" cy="2959179"/>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Laurea magistrale 110/110 con tesi in Innovazione Tecnologica</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Competenze linguistiche certificate (C1 + B2)</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Soft skill attestate da 3 docenti universitari</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Video di presentazione della tesi (3 min)</a:t>
            </a:r>
            <a:endParaRPr lang="en-US" sz="1750" dirty="0">
              <a:solidFill>
                <a:schemeClr val="accent5">
                  <a:lumMod val="50000"/>
                </a:schemeClr>
              </a:solidFill>
            </a:endParaRPr>
          </a:p>
        </p:txBody>
      </p:sp>
      <p:sp>
        <p:nvSpPr>
          <p:cNvPr id="8" name="Shape 6"/>
          <p:cNvSpPr/>
          <p:nvPr/>
        </p:nvSpPr>
        <p:spPr>
          <a:xfrm>
            <a:off x="5224582" y="2469356"/>
            <a:ext cx="4196358" cy="3918466"/>
          </a:xfrm>
          <a:prstGeom prst="roundRect">
            <a:avLst>
              <a:gd name="adj" fmla="val 2431"/>
            </a:avLst>
          </a:prstGeom>
          <a:solidFill>
            <a:srgbClr val="D9EDF2"/>
          </a:solidFill>
          <a:ln w="7620">
            <a:solidFill>
              <a:srgbClr val="BFD3D8"/>
            </a:solidFill>
            <a:prstDash val="solid"/>
          </a:ln>
        </p:spPr>
        <p:txBody>
          <a:bodyPr/>
          <a:lstStyle/>
          <a:p>
            <a:endParaRPr lang="it-IT"/>
          </a:p>
        </p:txBody>
      </p:sp>
      <p:sp>
        <p:nvSpPr>
          <p:cNvPr id="9" name="Text 7"/>
          <p:cNvSpPr/>
          <p:nvPr/>
        </p:nvSpPr>
        <p:spPr>
          <a:xfrm>
            <a:off x="5451396" y="27037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Driven Manager</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0" name="Text 8"/>
          <p:cNvSpPr/>
          <p:nvPr/>
        </p:nvSpPr>
        <p:spPr>
          <a:xfrm>
            <a:off x="5451396" y="3194209"/>
            <a:ext cx="3727490" cy="2199561"/>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Impegno in politiche di genere e leadership femminile</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Video pitch </a:t>
            </a:r>
            <a:r>
              <a:rPr lang="en-US" sz="1750" dirty="0" err="1">
                <a:solidFill>
                  <a:schemeClr val="accent5">
                    <a:lumMod val="50000"/>
                  </a:schemeClr>
                </a:solidFill>
                <a:latin typeface="Roboto" pitchFamily="34" charset="0"/>
                <a:ea typeface="Roboto" pitchFamily="34" charset="-122"/>
                <a:cs typeface="Roboto" pitchFamily="34" charset="-120"/>
              </a:rPr>
              <a:t>motivazionale</a:t>
            </a:r>
            <a:r>
              <a:rPr lang="en-US" sz="1750" dirty="0">
                <a:solidFill>
                  <a:schemeClr val="accent5">
                    <a:lumMod val="50000"/>
                  </a:schemeClr>
                </a:solidFill>
                <a:latin typeface="Roboto" pitchFamily="34" charset="0"/>
                <a:ea typeface="Roboto" pitchFamily="34" charset="-122"/>
                <a:cs typeface="Roboto" pitchFamily="34" charset="-120"/>
              </a:rPr>
              <a:t> 3 min (storia professionale e personale)</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Referenze da superiori e collaboratori sui soft skills</a:t>
            </a:r>
            <a:endParaRPr lang="en-US" sz="1750" dirty="0">
              <a:solidFill>
                <a:schemeClr val="accent5">
                  <a:lumMod val="50000"/>
                </a:schemeClr>
              </a:solidFill>
            </a:endParaRPr>
          </a:p>
        </p:txBody>
      </p:sp>
      <p:sp>
        <p:nvSpPr>
          <p:cNvPr id="11" name="Shape 9"/>
          <p:cNvSpPr/>
          <p:nvPr/>
        </p:nvSpPr>
        <p:spPr>
          <a:xfrm>
            <a:off x="9640133" y="2469356"/>
            <a:ext cx="4196358" cy="3918466"/>
          </a:xfrm>
          <a:prstGeom prst="roundRect">
            <a:avLst>
              <a:gd name="adj" fmla="val 2431"/>
            </a:avLst>
          </a:prstGeom>
          <a:solidFill>
            <a:srgbClr val="D9EDF2"/>
          </a:solidFill>
          <a:ln w="7620">
            <a:solidFill>
              <a:srgbClr val="BFD3D8"/>
            </a:solidFill>
            <a:prstDash val="solid"/>
          </a:ln>
        </p:spPr>
        <p:txBody>
          <a:bodyPr/>
          <a:lstStyle/>
          <a:p>
            <a:endParaRPr lang="it-IT"/>
          </a:p>
        </p:txBody>
      </p:sp>
      <p:sp>
        <p:nvSpPr>
          <p:cNvPr id="12" name="Text 10"/>
          <p:cNvSpPr/>
          <p:nvPr/>
        </p:nvSpPr>
        <p:spPr>
          <a:xfrm>
            <a:off x="9874568" y="27037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Innovative Manager</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3" name="Text 11"/>
          <p:cNvSpPr/>
          <p:nvPr/>
        </p:nvSpPr>
        <p:spPr>
          <a:xfrm>
            <a:off x="9874568" y="3194209"/>
            <a:ext cx="3727490" cy="2959179"/>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Business plan a 3 o 5 anni in area STEM</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Contenuto tecnologico, scalabilità e impatto sociale</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Pitch aziendale (3 min) e almeno 5 referenze esterne</a:t>
            </a:r>
            <a:endParaRPr lang="en-US" sz="1750" dirty="0">
              <a:solidFill>
                <a:schemeClr val="accent5">
                  <a:lumMod val="50000"/>
                </a:schemeClr>
              </a:solidFill>
            </a:endParaRPr>
          </a:p>
          <a:p>
            <a:pPr marL="342900" indent="-342900" algn="l">
              <a:lnSpc>
                <a:spcPts val="2650"/>
              </a:lnSpc>
              <a:buSzPct val="100000"/>
              <a:buChar char="•"/>
            </a:pPr>
            <a:r>
              <a:rPr lang="en-US" sz="1750" dirty="0">
                <a:solidFill>
                  <a:schemeClr val="accent5">
                    <a:lumMod val="50000"/>
                  </a:schemeClr>
                </a:solidFill>
                <a:latin typeface="Roboto" pitchFamily="34" charset="0"/>
                <a:ea typeface="Roboto" pitchFamily="34" charset="-122"/>
                <a:cs typeface="Roboto" pitchFamily="34" charset="-120"/>
              </a:rPr>
              <a:t>Eventuale brevetto registrato o in fase di registrazione</a:t>
            </a:r>
            <a:endParaRPr lang="en-US" sz="1750" dirty="0">
              <a:solidFill>
                <a:schemeClr val="accent5">
                  <a:lumMod val="50000"/>
                </a:schemeClr>
              </a:solidFill>
            </a:endParaRPr>
          </a:p>
        </p:txBody>
      </p:sp>
      <p:sp>
        <p:nvSpPr>
          <p:cNvPr id="14" name="Text 12"/>
          <p:cNvSpPr/>
          <p:nvPr/>
        </p:nvSpPr>
        <p:spPr>
          <a:xfrm>
            <a:off x="793790" y="6642973"/>
            <a:ext cx="13042821"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Per ogni categoria: valutazione individuale della documentazione + colloquio personale di </a:t>
            </a:r>
            <a:r>
              <a:rPr lang="en-US" sz="1750" b="1" dirty="0">
                <a:solidFill>
                  <a:schemeClr val="accent5">
                    <a:lumMod val="50000"/>
                  </a:schemeClr>
                </a:solidFill>
                <a:latin typeface="Roboto" pitchFamily="34" charset="0"/>
                <a:ea typeface="Roboto" pitchFamily="34" charset="-122"/>
                <a:cs typeface="Roboto" pitchFamily="34" charset="-120"/>
              </a:rPr>
              <a:t>30 minuti</a:t>
            </a:r>
            <a:r>
              <a:rPr lang="en-US" sz="1750" dirty="0">
                <a:solidFill>
                  <a:schemeClr val="accent5">
                    <a:lumMod val="50000"/>
                  </a:schemeClr>
                </a:solidFill>
                <a:latin typeface="Roboto" pitchFamily="34" charset="0"/>
                <a:ea typeface="Roboto" pitchFamily="34" charset="-122"/>
                <a:cs typeface="Roboto" pitchFamily="34" charset="-120"/>
              </a:rPr>
              <a:t> con la candidata. Punteggio massimo: </a:t>
            </a:r>
            <a:r>
              <a:rPr lang="en-US" sz="1750" b="1" dirty="0">
                <a:solidFill>
                  <a:schemeClr val="accent5">
                    <a:lumMod val="50000"/>
                  </a:schemeClr>
                </a:solidFill>
                <a:latin typeface="Roboto" pitchFamily="34" charset="0"/>
                <a:ea typeface="Roboto" pitchFamily="34" charset="-122"/>
                <a:cs typeface="Roboto" pitchFamily="34" charset="-120"/>
              </a:rPr>
              <a:t>100 punti</a:t>
            </a:r>
            <a:r>
              <a:rPr lang="en-US" sz="1750" dirty="0">
                <a:solidFill>
                  <a:srgbClr val="384653"/>
                </a:solidFill>
                <a:latin typeface="Roboto" pitchFamily="34" charset="0"/>
                <a:ea typeface="Roboto" pitchFamily="34" charset="-122"/>
                <a:cs typeface="Roboto" pitchFamily="34" charset="-120"/>
              </a:rPr>
              <a: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name="Slide 6">
    <p:spTree>
      <p:nvGrpSpPr>
        <p:cNvPr id="1" name=""/>
        <p:cNvGrpSpPr/>
        <p:nvPr/>
      </p:nvGrpSpPr>
      <p:grpSpPr>
        <a:xfrm>
          <a:off x="0" y="0"/>
          <a:ext cx="0" cy="0"/>
          <a:chOff x="0" y="0"/>
          <a:chExt cx="0" cy="0"/>
        </a:xfrm>
      </p:grpSpPr>
      <p:sp>
        <p:nvSpPr>
          <p:cNvPr id="2" name="Text 0"/>
          <p:cNvSpPr/>
          <p:nvPr/>
        </p:nvSpPr>
        <p:spPr>
          <a:xfrm>
            <a:off x="793790" y="987862"/>
            <a:ext cx="11378089" cy="708779"/>
          </a:xfrm>
          <a:prstGeom prst="rect">
            <a:avLst/>
          </a:prstGeom>
          <a:noFill/>
          <a:ln/>
        </p:spPr>
        <p:txBody>
          <a:bodyPr wrap="none" lIns="0" tIns="0" rIns="0" bIns="0" rtlCol="0" anchor="t"/>
          <a:lstStyle/>
          <a:p>
            <a:pPr marL="0" indent="0" algn="l">
              <a:lnSpc>
                <a:spcPts val="5550"/>
              </a:lnSpc>
              <a:buNone/>
            </a:pP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Le Aree Tematiche per l'Innovative Manager</a:t>
            </a:r>
          </a:p>
        </p:txBody>
      </p:sp>
      <p:sp>
        <p:nvSpPr>
          <p:cNvPr id="3" name="Text 1"/>
          <p:cNvSpPr/>
          <p:nvPr/>
        </p:nvSpPr>
        <p:spPr>
          <a:xfrm>
            <a:off x="793790" y="2150269"/>
            <a:ext cx="13042821" cy="340162"/>
          </a:xfrm>
          <a:prstGeom prst="rect">
            <a:avLst/>
          </a:prstGeom>
          <a:noFill/>
          <a:ln/>
        </p:spPr>
        <p:txBody>
          <a:bodyPr wrap="non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Il business plan deve riferirsi a una delle seguenti macro-aree di </a:t>
            </a:r>
            <a:r>
              <a:rPr lang="en-US" sz="1750" dirty="0" err="1">
                <a:solidFill>
                  <a:schemeClr val="accent5">
                    <a:lumMod val="50000"/>
                  </a:schemeClr>
                </a:solidFill>
                <a:latin typeface="Roboto" pitchFamily="34" charset="0"/>
                <a:ea typeface="Roboto" pitchFamily="34" charset="-122"/>
                <a:cs typeface="Roboto" pitchFamily="34" charset="-120"/>
              </a:rPr>
              <a:t>innovazione</a:t>
            </a:r>
            <a:r>
              <a:rPr lang="en-US" sz="1750" dirty="0">
                <a:solidFill>
                  <a:schemeClr val="accent5">
                    <a:lumMod val="50000"/>
                  </a:schemeClr>
                </a:solidFill>
                <a:latin typeface="Roboto" pitchFamily="34" charset="0"/>
                <a:ea typeface="Roboto" pitchFamily="34" charset="-122"/>
                <a:cs typeface="Roboto" pitchFamily="34" charset="-120"/>
              </a:rPr>
              <a:t> STEAM:</a:t>
            </a:r>
            <a:endParaRPr lang="en-US" sz="1750" dirty="0">
              <a:solidFill>
                <a:schemeClr val="accent5">
                  <a:lumMod val="50000"/>
                </a:schemeClr>
              </a:solidFill>
            </a:endParaRPr>
          </a:p>
        </p:txBody>
      </p:sp>
      <p:pic>
        <p:nvPicPr>
          <p:cNvPr id="4"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3790" y="2745581"/>
            <a:ext cx="566976" cy="566976"/>
          </a:xfrm>
          <a:prstGeom prst="rect">
            <a:avLst/>
          </a:prstGeom>
        </p:spPr>
      </p:pic>
      <p:sp>
        <p:nvSpPr>
          <p:cNvPr id="5" name="Text 2"/>
          <p:cNvSpPr/>
          <p:nvPr/>
        </p:nvSpPr>
        <p:spPr>
          <a:xfrm>
            <a:off x="793790" y="3596045"/>
            <a:ext cx="3091934"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Sostenibilità Ambientale</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6" name="Text 3"/>
          <p:cNvSpPr/>
          <p:nvPr/>
        </p:nvSpPr>
        <p:spPr>
          <a:xfrm>
            <a:off x="793790" y="4086463"/>
            <a:ext cx="6379607"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Prodotti e servizi per la salvaguardia dell'ambiente, produzione di energia rinnovabile e valorizzazione delle risorse naturali.</a:t>
            </a:r>
            <a:endParaRPr lang="en-US" sz="1750" dirty="0">
              <a:solidFill>
                <a:schemeClr val="accent5">
                  <a:lumMod val="50000"/>
                </a:schemeClr>
              </a:solidFill>
            </a:endParaRPr>
          </a:p>
        </p:txBody>
      </p:sp>
      <p:pic>
        <p:nvPicPr>
          <p:cNvPr id="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6884" y="2745581"/>
            <a:ext cx="566976" cy="566976"/>
          </a:xfrm>
          <a:prstGeom prst="rect">
            <a:avLst/>
          </a:prstGeom>
        </p:spPr>
      </p:pic>
      <p:sp>
        <p:nvSpPr>
          <p:cNvPr id="8" name="Text 4"/>
          <p:cNvSpPr/>
          <p:nvPr/>
        </p:nvSpPr>
        <p:spPr>
          <a:xfrm>
            <a:off x="7456884" y="359604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Informatica &amp; AI</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9" name="Text 5"/>
          <p:cNvSpPr/>
          <p:nvPr/>
        </p:nvSpPr>
        <p:spPr>
          <a:xfrm>
            <a:off x="7456884" y="4086463"/>
            <a:ext cx="6379726"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Soluzioni innovative in cybersecurity, cloud computing, AI/LLM, e-commerce, mobile e tecnologie hardware/software avanzate</a:t>
            </a:r>
            <a:r>
              <a:rPr lang="en-US" sz="1750" dirty="0">
                <a:solidFill>
                  <a:srgbClr val="384653"/>
                </a:solidFill>
                <a:latin typeface="Roboto" pitchFamily="34" charset="0"/>
                <a:ea typeface="Roboto" pitchFamily="34" charset="-122"/>
                <a:cs typeface="Roboto" pitchFamily="34" charset="-120"/>
              </a:rPr>
              <a:t>.</a:t>
            </a:r>
            <a:endParaRPr lang="en-US" sz="1750" dirty="0"/>
          </a:p>
        </p:txBody>
      </p:sp>
      <p:pic>
        <p:nvPicPr>
          <p:cNvPr id="10"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3790" y="5220414"/>
            <a:ext cx="566976" cy="566976"/>
          </a:xfrm>
          <a:prstGeom prst="rect">
            <a:avLst/>
          </a:prstGeom>
        </p:spPr>
      </p:pic>
      <p:sp>
        <p:nvSpPr>
          <p:cNvPr id="11" name="Text 6"/>
          <p:cNvSpPr/>
          <p:nvPr/>
        </p:nvSpPr>
        <p:spPr>
          <a:xfrm>
            <a:off x="793790" y="607087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Industria</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2" name="Text 7"/>
          <p:cNvSpPr/>
          <p:nvPr/>
        </p:nvSpPr>
        <p:spPr>
          <a:xfrm>
            <a:off x="793790" y="6561296"/>
            <a:ext cx="6379607"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Prodotti e servizi innovativi per la produzione industriale con benefici tecnologici o di mercato immediati per i clienti</a:t>
            </a:r>
            <a:r>
              <a:rPr lang="en-US" sz="1750" dirty="0">
                <a:solidFill>
                  <a:srgbClr val="384653"/>
                </a:solidFill>
                <a:latin typeface="Roboto" pitchFamily="34" charset="0"/>
                <a:ea typeface="Roboto" pitchFamily="34" charset="-122"/>
                <a:cs typeface="Roboto" pitchFamily="34" charset="-120"/>
              </a:rPr>
              <a:t>.</a:t>
            </a:r>
            <a:endParaRPr lang="en-US" sz="1750" dirty="0"/>
          </a:p>
        </p:txBody>
      </p:sp>
      <p:pic>
        <p:nvPicPr>
          <p:cNvPr id="13"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456884" y="5220414"/>
            <a:ext cx="566976" cy="566976"/>
          </a:xfrm>
          <a:prstGeom prst="rect">
            <a:avLst/>
          </a:prstGeom>
        </p:spPr>
      </p:pic>
      <p:sp>
        <p:nvSpPr>
          <p:cNvPr id="14" name="Text 8"/>
          <p:cNvSpPr/>
          <p:nvPr/>
        </p:nvSpPr>
        <p:spPr>
          <a:xfrm>
            <a:off x="7456884" y="607087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Roboto" panose="02000000000000000000" pitchFamily="2" charset="0"/>
                <a:ea typeface="Roboto" panose="02000000000000000000" pitchFamily="2" charset="0"/>
                <a:cs typeface="Roboto" panose="02000000000000000000" pitchFamily="2" charset="0"/>
              </a:rPr>
              <a:t>Salute delle Persone</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5" name="Text 9"/>
          <p:cNvSpPr/>
          <p:nvPr/>
        </p:nvSpPr>
        <p:spPr>
          <a:xfrm>
            <a:off x="7456884" y="6561296"/>
            <a:ext cx="6379726"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Innovazioni per migliorare la qualità della vita e la salute, con particolare attenzione all'invecchiamento attivo.</a:t>
            </a:r>
            <a:endParaRPr lang="en-US" sz="1750" dirty="0">
              <a:solidFill>
                <a:schemeClr val="accent5">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name="Slide 7">
    <p:spTree>
      <p:nvGrpSpPr>
        <p:cNvPr id="1" name=""/>
        <p:cNvGrpSpPr/>
        <p:nvPr/>
      </p:nvGrpSpPr>
      <p:grpSpPr>
        <a:xfrm>
          <a:off x="0" y="0"/>
          <a:ext cx="0" cy="0"/>
          <a:chOff x="0" y="0"/>
          <a:chExt cx="0" cy="0"/>
        </a:xfrm>
      </p:grpSpPr>
      <p:sp>
        <p:nvSpPr>
          <p:cNvPr id="3" name="Text 0"/>
          <p:cNvSpPr/>
          <p:nvPr/>
        </p:nvSpPr>
        <p:spPr>
          <a:xfrm>
            <a:off x="669250" y="1018342"/>
            <a:ext cx="4917162" cy="597456"/>
          </a:xfrm>
          <a:prstGeom prst="rect">
            <a:avLst/>
          </a:prstGeom>
          <a:noFill/>
          <a:ln/>
        </p:spPr>
        <p:txBody>
          <a:bodyPr wrap="none" lIns="0" tIns="0" rIns="0" bIns="0" rtlCol="0" anchor="t"/>
          <a:lstStyle/>
          <a:p>
            <a:pPr marL="0" indent="0" algn="l">
              <a:lnSpc>
                <a:spcPts val="4700"/>
              </a:lnSpc>
              <a:buNone/>
            </a:pPr>
            <a:r>
              <a:rPr lang="en-US" sz="37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 Premi per le Vincitrici</a:t>
            </a:r>
          </a:p>
        </p:txBody>
      </p:sp>
      <p:sp>
        <p:nvSpPr>
          <p:cNvPr id="4" name="Text 1"/>
          <p:cNvSpPr/>
          <p:nvPr/>
        </p:nvSpPr>
        <p:spPr>
          <a:xfrm>
            <a:off x="669250" y="1857613"/>
            <a:ext cx="7805499" cy="792956"/>
          </a:xfrm>
          <a:prstGeom prst="rect">
            <a:avLst/>
          </a:prstGeom>
          <a:noFill/>
          <a:ln/>
        </p:spPr>
        <p:txBody>
          <a:bodyPr wrap="square" lIns="0" tIns="0" rIns="0" bIns="0" rtlCol="0" anchor="t"/>
          <a:lstStyle/>
          <a:p>
            <a:pPr marL="0" indent="0" algn="l">
              <a:lnSpc>
                <a:spcPts val="2050"/>
              </a:lnSpc>
              <a:buNone/>
            </a:pPr>
            <a:r>
              <a:rPr lang="en-US" sz="1500" dirty="0">
                <a:solidFill>
                  <a:schemeClr val="accent5">
                    <a:lumMod val="50000"/>
                  </a:schemeClr>
                </a:solidFill>
                <a:latin typeface="Roboto" pitchFamily="34" charset="0"/>
                <a:ea typeface="Roboto" pitchFamily="34" charset="-122"/>
                <a:cs typeface="Roboto" pitchFamily="34" charset="-120"/>
              </a:rPr>
              <a:t>Ogni vincitrice riceve la </a:t>
            </a:r>
            <a:r>
              <a:rPr lang="en-US" sz="1500" b="1" dirty="0">
                <a:solidFill>
                  <a:schemeClr val="accent5">
                    <a:lumMod val="50000"/>
                  </a:schemeClr>
                </a:solidFill>
                <a:latin typeface="Roboto" pitchFamily="34" charset="0"/>
                <a:ea typeface="Roboto" pitchFamily="34" charset="-122"/>
                <a:cs typeface="Roboto" pitchFamily="34" charset="-120"/>
              </a:rPr>
              <a:t>"Stella Nel Buio"</a:t>
            </a:r>
            <a:r>
              <a:rPr lang="en-US" sz="1500" dirty="0">
                <a:solidFill>
                  <a:schemeClr val="accent5">
                    <a:lumMod val="50000"/>
                  </a:schemeClr>
                </a:solidFill>
                <a:latin typeface="Roboto" pitchFamily="34" charset="0"/>
                <a:ea typeface="Roboto" pitchFamily="34" charset="-122"/>
                <a:cs typeface="Roboto" pitchFamily="34" charset="-120"/>
              </a:rPr>
              <a:t>, un'esclusiva creazione orafa realizzata appositamente per questo riconoscimento. In aggiunta, per ogni categoria sono previsti benefici specifici.</a:t>
            </a:r>
            <a:endParaRPr lang="en-US" sz="1500" dirty="0">
              <a:solidFill>
                <a:schemeClr val="accent5">
                  <a:lumMod val="50000"/>
                </a:schemeClr>
              </a:solidFill>
            </a:endParaRPr>
          </a:p>
        </p:txBody>
      </p:sp>
      <p:sp>
        <p:nvSpPr>
          <p:cNvPr id="5" name="Shape 2"/>
          <p:cNvSpPr/>
          <p:nvPr/>
        </p:nvSpPr>
        <p:spPr>
          <a:xfrm>
            <a:off x="669250" y="2831902"/>
            <a:ext cx="7805499" cy="1352312"/>
          </a:xfrm>
          <a:prstGeom prst="roundRect">
            <a:avLst>
              <a:gd name="adj" fmla="val 5939"/>
            </a:avLst>
          </a:prstGeom>
          <a:solidFill>
            <a:srgbClr val="FAF9F5"/>
          </a:solidFill>
          <a:ln w="22860">
            <a:solidFill>
              <a:srgbClr val="BFD3D8"/>
            </a:solidFill>
            <a:prstDash val="solid"/>
          </a:ln>
        </p:spPr>
        <p:txBody>
          <a:bodyPr/>
          <a:lstStyle/>
          <a:p>
            <a:endParaRPr lang="it-IT"/>
          </a:p>
        </p:txBody>
      </p:sp>
      <p:sp>
        <p:nvSpPr>
          <p:cNvPr id="6" name="Shape 3"/>
          <p:cNvSpPr/>
          <p:nvPr/>
        </p:nvSpPr>
        <p:spPr>
          <a:xfrm>
            <a:off x="692110" y="2854762"/>
            <a:ext cx="764858" cy="1306592"/>
          </a:xfrm>
          <a:prstGeom prst="roundRect">
            <a:avLst>
              <a:gd name="adj" fmla="val 6915"/>
            </a:avLst>
          </a:prstGeom>
          <a:solidFill>
            <a:srgbClr val="D9EDF2"/>
          </a:solidFill>
          <a:ln/>
        </p:spPr>
        <p:txBody>
          <a:bodyPr/>
          <a:lstStyle/>
          <a:p>
            <a:endParaRPr lang="it-IT"/>
          </a:p>
        </p:txBody>
      </p:sp>
      <p:sp>
        <p:nvSpPr>
          <p:cNvPr id="7" name="Text 4"/>
          <p:cNvSpPr/>
          <p:nvPr/>
        </p:nvSpPr>
        <p:spPr>
          <a:xfrm>
            <a:off x="1618178" y="3045976"/>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Roboto" panose="02000000000000000000" pitchFamily="2" charset="0"/>
                <a:ea typeface="Roboto" panose="02000000000000000000" pitchFamily="2" charset="0"/>
                <a:cs typeface="Roboto" panose="02000000000000000000" pitchFamily="2" charset="0"/>
              </a:rPr>
              <a:t>Early Manager</a:t>
            </a:r>
            <a:endParaRPr lang="en-US" sz="1850" dirty="0">
              <a:latin typeface="Roboto" panose="02000000000000000000" pitchFamily="2" charset="0"/>
              <a:ea typeface="Roboto" panose="02000000000000000000" pitchFamily="2" charset="0"/>
              <a:cs typeface="Roboto" panose="02000000000000000000" pitchFamily="2" charset="0"/>
            </a:endParaRPr>
          </a:p>
        </p:txBody>
      </p:sp>
      <p:sp>
        <p:nvSpPr>
          <p:cNvPr id="8" name="Text 5"/>
          <p:cNvSpPr/>
          <p:nvPr/>
        </p:nvSpPr>
        <p:spPr>
          <a:xfrm>
            <a:off x="1618178" y="3441502"/>
            <a:ext cx="6642497" cy="528638"/>
          </a:xfrm>
          <a:prstGeom prst="rect">
            <a:avLst/>
          </a:prstGeom>
          <a:noFill/>
          <a:ln/>
        </p:spPr>
        <p:txBody>
          <a:bodyPr wrap="square" lIns="0" tIns="0" rIns="0" bIns="0" rtlCol="0" anchor="t"/>
          <a:lstStyle/>
          <a:p>
            <a:pPr marL="0" indent="0" algn="l">
              <a:lnSpc>
                <a:spcPts val="2050"/>
              </a:lnSpc>
              <a:buNone/>
            </a:pPr>
            <a:r>
              <a:rPr lang="en-US" sz="1500" dirty="0">
                <a:solidFill>
                  <a:schemeClr val="accent5">
                    <a:lumMod val="50000"/>
                  </a:schemeClr>
                </a:solidFill>
                <a:latin typeface="Roboto" pitchFamily="34" charset="0"/>
                <a:ea typeface="Roboto" pitchFamily="34" charset="-122"/>
                <a:cs typeface="Roboto" pitchFamily="34" charset="-120"/>
              </a:rPr>
              <a:t>Premio di </a:t>
            </a:r>
            <a:r>
              <a:rPr lang="en-US" sz="1500" b="1" dirty="0">
                <a:solidFill>
                  <a:schemeClr val="accent5">
                    <a:lumMod val="50000"/>
                  </a:schemeClr>
                </a:solidFill>
                <a:latin typeface="Roboto" pitchFamily="34" charset="0"/>
                <a:ea typeface="Roboto" pitchFamily="34" charset="-122"/>
                <a:cs typeface="Roboto" pitchFamily="34" charset="-120"/>
              </a:rPr>
              <a:t>€ 5.000</a:t>
            </a:r>
            <a:r>
              <a:rPr lang="en-US" sz="1500" dirty="0">
                <a:solidFill>
                  <a:schemeClr val="accent5">
                    <a:lumMod val="50000"/>
                  </a:schemeClr>
                </a:solidFill>
                <a:latin typeface="Roboto" pitchFamily="34" charset="0"/>
                <a:ea typeface="Roboto" pitchFamily="34" charset="-122"/>
                <a:cs typeface="Roboto" pitchFamily="34" charset="-120"/>
              </a:rPr>
              <a:t> + presentazione del CV a Confindustria e Federmanager + accesso al database delle aziende partner.</a:t>
            </a:r>
            <a:endParaRPr lang="en-US" sz="1500" dirty="0">
              <a:solidFill>
                <a:schemeClr val="accent5">
                  <a:lumMod val="50000"/>
                </a:schemeClr>
              </a:solidFill>
            </a:endParaRPr>
          </a:p>
        </p:txBody>
      </p:sp>
      <p:sp>
        <p:nvSpPr>
          <p:cNvPr id="9" name="Shape 6"/>
          <p:cNvSpPr/>
          <p:nvPr/>
        </p:nvSpPr>
        <p:spPr>
          <a:xfrm>
            <a:off x="669250" y="4345424"/>
            <a:ext cx="7805499" cy="1352312"/>
          </a:xfrm>
          <a:prstGeom prst="roundRect">
            <a:avLst>
              <a:gd name="adj" fmla="val 5939"/>
            </a:avLst>
          </a:prstGeom>
          <a:solidFill>
            <a:srgbClr val="FAF9F5"/>
          </a:solidFill>
          <a:ln w="22860">
            <a:solidFill>
              <a:srgbClr val="BFD3D8"/>
            </a:solidFill>
            <a:prstDash val="solid"/>
          </a:ln>
        </p:spPr>
        <p:txBody>
          <a:bodyPr/>
          <a:lstStyle/>
          <a:p>
            <a:endParaRPr lang="it-IT"/>
          </a:p>
        </p:txBody>
      </p:sp>
      <p:sp>
        <p:nvSpPr>
          <p:cNvPr id="10" name="Shape 7"/>
          <p:cNvSpPr/>
          <p:nvPr/>
        </p:nvSpPr>
        <p:spPr>
          <a:xfrm>
            <a:off x="692110" y="4368284"/>
            <a:ext cx="764858" cy="1306592"/>
          </a:xfrm>
          <a:prstGeom prst="roundRect">
            <a:avLst>
              <a:gd name="adj" fmla="val 6915"/>
            </a:avLst>
          </a:prstGeom>
          <a:solidFill>
            <a:srgbClr val="D9EDF2"/>
          </a:solidFill>
          <a:ln/>
        </p:spPr>
        <p:txBody>
          <a:bodyPr/>
          <a:lstStyle/>
          <a:p>
            <a:endParaRPr lang="it-IT"/>
          </a:p>
        </p:txBody>
      </p:sp>
      <p:sp>
        <p:nvSpPr>
          <p:cNvPr id="11" name="Text 8"/>
          <p:cNvSpPr/>
          <p:nvPr/>
        </p:nvSpPr>
        <p:spPr>
          <a:xfrm>
            <a:off x="1618178" y="4559498"/>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Roboto" panose="02000000000000000000" pitchFamily="2" charset="0"/>
                <a:ea typeface="Roboto" panose="02000000000000000000" pitchFamily="2" charset="0"/>
                <a:cs typeface="Roboto" panose="02000000000000000000" pitchFamily="2" charset="0"/>
              </a:rPr>
              <a:t>Driven Manager</a:t>
            </a:r>
            <a:endParaRPr lang="en-US" sz="1850" dirty="0">
              <a:latin typeface="Roboto" panose="02000000000000000000" pitchFamily="2" charset="0"/>
              <a:ea typeface="Roboto" panose="02000000000000000000" pitchFamily="2" charset="0"/>
              <a:cs typeface="Roboto" panose="02000000000000000000" pitchFamily="2" charset="0"/>
            </a:endParaRPr>
          </a:p>
        </p:txBody>
      </p:sp>
      <p:sp>
        <p:nvSpPr>
          <p:cNvPr id="12" name="Text 9"/>
          <p:cNvSpPr/>
          <p:nvPr/>
        </p:nvSpPr>
        <p:spPr>
          <a:xfrm>
            <a:off x="1618178" y="4955024"/>
            <a:ext cx="6642497" cy="528638"/>
          </a:xfrm>
          <a:prstGeom prst="rect">
            <a:avLst/>
          </a:prstGeom>
          <a:noFill/>
          <a:ln/>
        </p:spPr>
        <p:txBody>
          <a:bodyPr wrap="square" lIns="0" tIns="0" rIns="0" bIns="0" rtlCol="0" anchor="t"/>
          <a:lstStyle/>
          <a:p>
            <a:pPr marL="0" indent="0" algn="l">
              <a:lnSpc>
                <a:spcPts val="2050"/>
              </a:lnSpc>
              <a:buNone/>
            </a:pPr>
            <a:r>
              <a:rPr lang="en-US" sz="1500" dirty="0">
                <a:solidFill>
                  <a:schemeClr val="accent5">
                    <a:lumMod val="50000"/>
                  </a:schemeClr>
                </a:solidFill>
                <a:latin typeface="Roboto" pitchFamily="34" charset="0"/>
                <a:ea typeface="Roboto" pitchFamily="34" charset="-122"/>
                <a:cs typeface="Roboto" pitchFamily="34" charset="-120"/>
              </a:rPr>
              <a:t>Intervista su </a:t>
            </a:r>
            <a:r>
              <a:rPr lang="en-US" sz="1500" b="1" dirty="0">
                <a:solidFill>
                  <a:schemeClr val="accent5">
                    <a:lumMod val="50000"/>
                  </a:schemeClr>
                </a:solidFill>
                <a:latin typeface="Roboto" pitchFamily="34" charset="0"/>
                <a:ea typeface="Roboto" pitchFamily="34" charset="-122"/>
                <a:cs typeface="Roboto" pitchFamily="34" charset="-120"/>
              </a:rPr>
              <a:t>media nazionali</a:t>
            </a:r>
            <a:r>
              <a:rPr lang="en-US" sz="1500" dirty="0">
                <a:solidFill>
                  <a:schemeClr val="accent5">
                    <a:lumMod val="50000"/>
                  </a:schemeClr>
                </a:solidFill>
                <a:latin typeface="Roboto" pitchFamily="34" charset="0"/>
                <a:ea typeface="Roboto" pitchFamily="34" charset="-122"/>
                <a:cs typeface="Roboto" pitchFamily="34" charset="-120"/>
              </a:rPr>
              <a:t> + visibilità locale e nazionale + nomina ad </a:t>
            </a:r>
            <a:r>
              <a:rPr lang="en-US" sz="1500" b="1" dirty="0">
                <a:solidFill>
                  <a:schemeClr val="accent5">
                    <a:lumMod val="50000"/>
                  </a:schemeClr>
                </a:solidFill>
                <a:latin typeface="Roboto" pitchFamily="34" charset="0"/>
                <a:ea typeface="Roboto" pitchFamily="34" charset="-122"/>
                <a:cs typeface="Roboto" pitchFamily="34" charset="-120"/>
              </a:rPr>
              <a:t>Ambassador</a:t>
            </a:r>
            <a:r>
              <a:rPr lang="en-US" sz="1500" dirty="0">
                <a:solidFill>
                  <a:schemeClr val="accent5">
                    <a:lumMod val="50000"/>
                  </a:schemeClr>
                </a:solidFill>
                <a:latin typeface="Roboto" pitchFamily="34" charset="0"/>
                <a:ea typeface="Roboto" pitchFamily="34" charset="-122"/>
                <a:cs typeface="Roboto" pitchFamily="34" charset="-120"/>
              </a:rPr>
              <a:t> del Premio con partecipazione agli eventi futuri.</a:t>
            </a:r>
            <a:endParaRPr lang="en-US" sz="1500" dirty="0">
              <a:solidFill>
                <a:schemeClr val="accent5">
                  <a:lumMod val="50000"/>
                </a:schemeClr>
              </a:solidFill>
            </a:endParaRPr>
          </a:p>
        </p:txBody>
      </p:sp>
      <p:sp>
        <p:nvSpPr>
          <p:cNvPr id="13" name="Shape 10"/>
          <p:cNvSpPr/>
          <p:nvPr/>
        </p:nvSpPr>
        <p:spPr>
          <a:xfrm>
            <a:off x="669250" y="5858947"/>
            <a:ext cx="7805499" cy="1352312"/>
          </a:xfrm>
          <a:prstGeom prst="roundRect">
            <a:avLst>
              <a:gd name="adj" fmla="val 5939"/>
            </a:avLst>
          </a:prstGeom>
          <a:solidFill>
            <a:srgbClr val="FAF9F5"/>
          </a:solidFill>
          <a:ln w="22860">
            <a:solidFill>
              <a:srgbClr val="BFD3D8"/>
            </a:solidFill>
            <a:prstDash val="solid"/>
          </a:ln>
        </p:spPr>
        <p:txBody>
          <a:bodyPr/>
          <a:lstStyle/>
          <a:p>
            <a:endParaRPr lang="it-IT"/>
          </a:p>
        </p:txBody>
      </p:sp>
      <p:sp>
        <p:nvSpPr>
          <p:cNvPr id="14" name="Shape 11"/>
          <p:cNvSpPr/>
          <p:nvPr/>
        </p:nvSpPr>
        <p:spPr>
          <a:xfrm>
            <a:off x="692110" y="5881807"/>
            <a:ext cx="764858" cy="1306592"/>
          </a:xfrm>
          <a:prstGeom prst="roundRect">
            <a:avLst>
              <a:gd name="adj" fmla="val 6915"/>
            </a:avLst>
          </a:prstGeom>
          <a:solidFill>
            <a:srgbClr val="D9EDF2"/>
          </a:solidFill>
          <a:ln/>
        </p:spPr>
        <p:txBody>
          <a:bodyPr/>
          <a:lstStyle/>
          <a:p>
            <a:endParaRPr lang="it-IT"/>
          </a:p>
        </p:txBody>
      </p:sp>
      <p:sp>
        <p:nvSpPr>
          <p:cNvPr id="15" name="Text 12"/>
          <p:cNvSpPr/>
          <p:nvPr/>
        </p:nvSpPr>
        <p:spPr>
          <a:xfrm>
            <a:off x="1618178" y="6073021"/>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Roboto" panose="02000000000000000000" pitchFamily="2" charset="0"/>
                <a:ea typeface="Roboto" panose="02000000000000000000" pitchFamily="2" charset="0"/>
                <a:cs typeface="Roboto" panose="02000000000000000000" pitchFamily="2" charset="0"/>
              </a:rPr>
              <a:t>Innovative Manager</a:t>
            </a:r>
            <a:endParaRPr lang="en-US" sz="1850" dirty="0">
              <a:latin typeface="Roboto" panose="02000000000000000000" pitchFamily="2" charset="0"/>
              <a:ea typeface="Roboto" panose="02000000000000000000" pitchFamily="2" charset="0"/>
              <a:cs typeface="Roboto" panose="02000000000000000000" pitchFamily="2" charset="0"/>
            </a:endParaRPr>
          </a:p>
        </p:txBody>
      </p:sp>
      <p:sp>
        <p:nvSpPr>
          <p:cNvPr id="16" name="Text 13"/>
          <p:cNvSpPr/>
          <p:nvPr/>
        </p:nvSpPr>
        <p:spPr>
          <a:xfrm>
            <a:off x="1618178" y="6468547"/>
            <a:ext cx="6642497" cy="528638"/>
          </a:xfrm>
          <a:prstGeom prst="rect">
            <a:avLst/>
          </a:prstGeom>
          <a:noFill/>
          <a:ln/>
        </p:spPr>
        <p:txBody>
          <a:bodyPr wrap="square" lIns="0" tIns="0" rIns="0" bIns="0" rtlCol="0" anchor="t"/>
          <a:lstStyle/>
          <a:p>
            <a:pPr marL="0" indent="0" algn="l">
              <a:lnSpc>
                <a:spcPts val="2050"/>
              </a:lnSpc>
              <a:buNone/>
            </a:pPr>
            <a:r>
              <a:rPr lang="en-US" sz="1500" dirty="0">
                <a:solidFill>
                  <a:schemeClr val="accent5">
                    <a:lumMod val="50000"/>
                  </a:schemeClr>
                </a:solidFill>
                <a:latin typeface="Roboto" pitchFamily="34" charset="0"/>
                <a:ea typeface="Roboto" pitchFamily="34" charset="-122"/>
                <a:cs typeface="Roboto" pitchFamily="34" charset="-120"/>
              </a:rPr>
              <a:t>Visibilità sui media + </a:t>
            </a:r>
            <a:r>
              <a:rPr lang="en-US" sz="1500" b="1" dirty="0">
                <a:solidFill>
                  <a:schemeClr val="accent5">
                    <a:lumMod val="50000"/>
                  </a:schemeClr>
                </a:solidFill>
                <a:latin typeface="Roboto" pitchFamily="34" charset="0"/>
                <a:ea typeface="Roboto" pitchFamily="34" charset="-122"/>
                <a:cs typeface="Roboto" pitchFamily="34" charset="-120"/>
              </a:rPr>
              <a:t>interfaccia con Business Angel e investitori</a:t>
            </a:r>
            <a:r>
              <a:rPr lang="en-US" sz="1500" dirty="0">
                <a:solidFill>
                  <a:schemeClr val="accent5">
                    <a:lumMod val="50000"/>
                  </a:schemeClr>
                </a:solidFill>
                <a:latin typeface="Roboto" pitchFamily="34" charset="0"/>
                <a:ea typeface="Roboto" pitchFamily="34" charset="-122"/>
                <a:cs typeface="Roboto" pitchFamily="34" charset="-120"/>
              </a:rPr>
              <a:t> + divulgazione dell'idea imprenditoriale + nomina ad Ambassador.</a:t>
            </a:r>
            <a:endParaRPr lang="en-US" sz="1500" dirty="0">
              <a:solidFill>
                <a:schemeClr val="accent5">
                  <a:lumMod val="50000"/>
                </a:schemeClr>
              </a:solidFill>
            </a:endParaRPr>
          </a:p>
        </p:txBody>
      </p:sp>
      <p:pic>
        <p:nvPicPr>
          <p:cNvPr id="18" name="Immagine 17">
            <a:extLst>
              <a:ext uri="{FF2B5EF4-FFF2-40B4-BE49-F238E27FC236}">
                <a16:creationId xmlns:a16="http://schemas.microsoft.com/office/drawing/2014/main" id="{DF6CE959-5052-DFD3-D56E-9BC0F10246CD}"/>
              </a:ext>
            </a:extLst>
          </p:cNvPr>
          <p:cNvPicPr>
            <a:picLocks noChangeAspect="1"/>
          </p:cNvPicPr>
          <p:nvPr/>
        </p:nvPicPr>
        <p:blipFill>
          <a:blip r:embed="rId3"/>
          <a:stretch>
            <a:fillRect/>
          </a:stretch>
        </p:blipFill>
        <p:spPr>
          <a:xfrm>
            <a:off x="9618416" y="3267281"/>
            <a:ext cx="3888356" cy="3456316"/>
          </a:xfrm>
          <a:prstGeom prst="rect">
            <a:avLst/>
          </a:prstGeom>
        </p:spPr>
      </p:pic>
      <p:sp>
        <p:nvSpPr>
          <p:cNvPr id="19" name="CasellaDiTesto 18">
            <a:extLst>
              <a:ext uri="{FF2B5EF4-FFF2-40B4-BE49-F238E27FC236}">
                <a16:creationId xmlns:a16="http://schemas.microsoft.com/office/drawing/2014/main" id="{4E1740A7-4617-5448-D41A-FEBA725632D6}"/>
              </a:ext>
            </a:extLst>
          </p:cNvPr>
          <p:cNvSpPr txBox="1"/>
          <p:nvPr/>
        </p:nvSpPr>
        <p:spPr>
          <a:xfrm>
            <a:off x="10319657" y="6851469"/>
            <a:ext cx="2899954" cy="276999"/>
          </a:xfrm>
          <a:prstGeom prst="rect">
            <a:avLst/>
          </a:prstGeom>
          <a:noFill/>
        </p:spPr>
        <p:txBody>
          <a:bodyPr wrap="square" rtlCol="0">
            <a:spAutoFit/>
          </a:bodyPr>
          <a:lstStyle/>
          <a:p>
            <a:r>
              <a:rPr lang="it-IT" sz="1200" dirty="0"/>
              <a:t>(immagine a titolo esemplificativo)</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 8">
    <p:spTree>
      <p:nvGrpSpPr>
        <p:cNvPr id="1" name=""/>
        <p:cNvGrpSpPr/>
        <p:nvPr/>
      </p:nvGrpSpPr>
      <p:grpSpPr>
        <a:xfrm>
          <a:off x="0" y="0"/>
          <a:ext cx="0" cy="0"/>
          <a:chOff x="0" y="0"/>
          <a:chExt cx="0" cy="0"/>
        </a:xfrm>
      </p:grpSpPr>
      <p:sp>
        <p:nvSpPr>
          <p:cNvPr id="2" name="Text 0"/>
          <p:cNvSpPr/>
          <p:nvPr/>
        </p:nvSpPr>
        <p:spPr>
          <a:xfrm>
            <a:off x="793790" y="959763"/>
            <a:ext cx="8760976" cy="708779"/>
          </a:xfrm>
          <a:prstGeom prst="rect">
            <a:avLst/>
          </a:prstGeom>
          <a:noFill/>
          <a:ln/>
        </p:spPr>
        <p:txBody>
          <a:bodyPr wrap="none" lIns="0" tIns="0" rIns="0" bIns="0" rtlCol="0" anchor="t"/>
          <a:lstStyle/>
          <a:p>
            <a:pPr marL="0" indent="0" algn="l">
              <a:lnSpc>
                <a:spcPts val="5550"/>
              </a:lnSpc>
              <a:buNone/>
            </a:pPr>
            <a:r>
              <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Premi Speciali e Menzioni d'Onore</a:t>
            </a:r>
          </a:p>
        </p:txBody>
      </p:sp>
      <p:sp>
        <p:nvSpPr>
          <p:cNvPr id="3" name="Text 1"/>
          <p:cNvSpPr/>
          <p:nvPr/>
        </p:nvSpPr>
        <p:spPr>
          <a:xfrm>
            <a:off x="793790" y="2212777"/>
            <a:ext cx="6244709" cy="1360646"/>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Oltre alle tre vincitrici di categoria, il Premio USNB prevede </a:t>
            </a:r>
            <a:r>
              <a:rPr lang="en-US" sz="1750" b="1" dirty="0">
                <a:solidFill>
                  <a:schemeClr val="accent5">
                    <a:lumMod val="50000"/>
                  </a:schemeClr>
                </a:solidFill>
                <a:latin typeface="Roboto" pitchFamily="34" charset="0"/>
                <a:ea typeface="Roboto" pitchFamily="34" charset="-122"/>
                <a:cs typeface="Roboto" pitchFamily="34" charset="-120"/>
              </a:rPr>
              <a:t>premi e menzioni speciali </a:t>
            </a:r>
            <a:r>
              <a:rPr lang="en-US" sz="1750" b="1" dirty="0" err="1">
                <a:solidFill>
                  <a:schemeClr val="accent5">
                    <a:lumMod val="50000"/>
                  </a:schemeClr>
                </a:solidFill>
                <a:latin typeface="Roboto" pitchFamily="34" charset="0"/>
                <a:ea typeface="Roboto" pitchFamily="34" charset="-122"/>
                <a:cs typeface="Roboto" pitchFamily="34" charset="-120"/>
              </a:rPr>
              <a:t>trasversali</a:t>
            </a:r>
            <a:r>
              <a:rPr lang="en-US" sz="1750" dirty="0">
                <a:solidFill>
                  <a:schemeClr val="accent5">
                    <a:lumMod val="50000"/>
                  </a:schemeClr>
                </a:solidFill>
                <a:latin typeface="Roboto" pitchFamily="34" charset="0"/>
                <a:ea typeface="Roboto" pitchFamily="34" charset="-122"/>
                <a:cs typeface="Roboto" pitchFamily="34" charset="-120"/>
              </a:rPr>
              <a:t> </a:t>
            </a:r>
            <a:r>
              <a:rPr lang="en-US" sz="1750" dirty="0" err="1">
                <a:solidFill>
                  <a:schemeClr val="accent5">
                    <a:lumMod val="50000"/>
                  </a:schemeClr>
                </a:solidFill>
                <a:latin typeface="Roboto" pitchFamily="34" charset="0"/>
                <a:ea typeface="Roboto" pitchFamily="34" charset="-122"/>
                <a:cs typeface="Roboto" pitchFamily="34" charset="-120"/>
              </a:rPr>
              <a:t>istituiti</a:t>
            </a:r>
            <a:r>
              <a:rPr lang="en-US" sz="1750" dirty="0">
                <a:solidFill>
                  <a:schemeClr val="accent5">
                    <a:lumMod val="50000"/>
                  </a:schemeClr>
                </a:solidFill>
                <a:latin typeface="Roboto" pitchFamily="34" charset="0"/>
                <a:ea typeface="Roboto" pitchFamily="34" charset="-122"/>
                <a:cs typeface="Roboto" pitchFamily="34" charset="-120"/>
              </a:rPr>
              <a:t> dagli sponsor. A </a:t>
            </a:r>
            <a:r>
              <a:rPr lang="en-US" sz="1750" dirty="0" err="1">
                <a:solidFill>
                  <a:schemeClr val="accent5">
                    <a:lumMod val="50000"/>
                  </a:schemeClr>
                </a:solidFill>
                <a:latin typeface="Roboto" pitchFamily="34" charset="0"/>
                <a:ea typeface="Roboto" pitchFamily="34" charset="-122"/>
                <a:cs typeface="Roboto" pitchFamily="34" charset="-120"/>
              </a:rPr>
              <a:t>questi</a:t>
            </a:r>
            <a:r>
              <a:rPr lang="en-US" sz="1750" dirty="0">
                <a:solidFill>
                  <a:schemeClr val="accent5">
                    <a:lumMod val="50000"/>
                  </a:schemeClr>
                </a:solidFill>
                <a:latin typeface="Roboto" pitchFamily="34" charset="0"/>
                <a:ea typeface="Roboto" pitchFamily="34" charset="-122"/>
                <a:cs typeface="Roboto" pitchFamily="34" charset="-120"/>
              </a:rPr>
              <a:t> si candidano automaticamente le </a:t>
            </a:r>
            <a:r>
              <a:rPr lang="en-US" sz="1750" b="1" dirty="0">
                <a:solidFill>
                  <a:schemeClr val="accent5">
                    <a:lumMod val="50000"/>
                  </a:schemeClr>
                </a:solidFill>
                <a:latin typeface="Roboto" pitchFamily="34" charset="0"/>
                <a:ea typeface="Roboto" pitchFamily="34" charset="-122"/>
                <a:cs typeface="Roboto" pitchFamily="34" charset="-120"/>
              </a:rPr>
              <a:t>9 finaliste residue</a:t>
            </a:r>
            <a:r>
              <a:rPr lang="en-US" sz="1750" dirty="0">
                <a:solidFill>
                  <a:schemeClr val="accent5">
                    <a:lumMod val="50000"/>
                  </a:schemeClr>
                </a:solidFill>
                <a:latin typeface="Roboto" pitchFamily="34" charset="0"/>
                <a:ea typeface="Roboto" pitchFamily="34" charset="-122"/>
                <a:cs typeface="Roboto" pitchFamily="34" charset="-120"/>
              </a:rPr>
              <a:t> — le migliori classificate dopo le vincitrici.</a:t>
            </a:r>
            <a:endParaRPr lang="en-US" sz="1750" dirty="0">
              <a:solidFill>
                <a:schemeClr val="accent5">
                  <a:lumMod val="50000"/>
                </a:schemeClr>
              </a:solidFill>
            </a:endParaRPr>
          </a:p>
        </p:txBody>
      </p:sp>
      <p:sp>
        <p:nvSpPr>
          <p:cNvPr id="4" name="Text 2"/>
          <p:cNvSpPr/>
          <p:nvPr/>
        </p:nvSpPr>
        <p:spPr>
          <a:xfrm>
            <a:off x="793790" y="3777496"/>
            <a:ext cx="6244709" cy="1360646"/>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Le candidate dalla seconda alla decima posizione in ogni sezione vengono segnalate a partner e sponsor per l'assegnazione di riconoscimenti speciali, valorizzando così un bacino più ampio di talenti</a:t>
            </a:r>
            <a:r>
              <a:rPr lang="en-US" sz="1750" dirty="0">
                <a:solidFill>
                  <a:srgbClr val="384653"/>
                </a:solidFill>
                <a:latin typeface="Roboto" pitchFamily="34" charset="0"/>
                <a:ea typeface="Roboto" pitchFamily="34" charset="-122"/>
                <a:cs typeface="Roboto" pitchFamily="34" charset="-120"/>
              </a:rPr>
              <a:t>.</a:t>
            </a:r>
            <a:endParaRPr lang="en-US" sz="1750" dirty="0"/>
          </a:p>
        </p:txBody>
      </p:sp>
      <p:sp>
        <p:nvSpPr>
          <p:cNvPr id="5" name="Shape 3"/>
          <p:cNvSpPr/>
          <p:nvPr/>
        </p:nvSpPr>
        <p:spPr>
          <a:xfrm>
            <a:off x="793790" y="5393293"/>
            <a:ext cx="6244709" cy="1621393"/>
          </a:xfrm>
          <a:prstGeom prst="roundRect">
            <a:avLst>
              <a:gd name="adj" fmla="val 5876"/>
            </a:avLst>
          </a:prstGeom>
          <a:solidFill>
            <a:srgbClr val="C6E4EB"/>
          </a:solidFill>
          <a:ln/>
        </p:spPr>
        <p:txBody>
          <a:bodyPr/>
          <a:lstStyle/>
          <a:p>
            <a:endParaRPr lang="it-IT"/>
          </a:p>
        </p:txBody>
      </p:sp>
      <p:pic>
        <p:nvPicPr>
          <p:cNvPr id="6" name="Image 0" descr="preencoded.png"/>
          <p:cNvPicPr>
            <a:picLocks noChangeAspect="1"/>
          </p:cNvPicPr>
          <p:nvPr/>
        </p:nvPicPr>
        <p:blipFill>
          <a:blip r:embed="rId3"/>
          <a:stretch>
            <a:fillRect/>
          </a:stretch>
        </p:blipFill>
        <p:spPr>
          <a:xfrm>
            <a:off x="1020604" y="5722144"/>
            <a:ext cx="283488" cy="226814"/>
          </a:xfrm>
          <a:prstGeom prst="rect">
            <a:avLst/>
          </a:prstGeom>
        </p:spPr>
      </p:pic>
      <p:sp>
        <p:nvSpPr>
          <p:cNvPr id="7" name="Text 4"/>
          <p:cNvSpPr/>
          <p:nvPr/>
        </p:nvSpPr>
        <p:spPr>
          <a:xfrm>
            <a:off x="1530906" y="5676781"/>
            <a:ext cx="5280779" cy="1020485"/>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I Premi Speciali sono gestiti direttamente dagli sponsor che li istituiscono. L'Associazione non risponde dell'erogazione di tali benefici.</a:t>
            </a:r>
            <a:endParaRPr lang="en-US" sz="1750" dirty="0">
              <a:solidFill>
                <a:schemeClr val="accent5">
                  <a:lumMod val="50000"/>
                </a:schemeClr>
              </a:solidFill>
            </a:endParaRPr>
          </a:p>
        </p:txBody>
      </p:sp>
      <p:sp>
        <p:nvSpPr>
          <p:cNvPr id="8" name="Shape 5"/>
          <p:cNvSpPr/>
          <p:nvPr/>
        </p:nvSpPr>
        <p:spPr>
          <a:xfrm>
            <a:off x="7436168" y="2008703"/>
            <a:ext cx="6571417" cy="5261134"/>
          </a:xfrm>
          <a:prstGeom prst="roundRect">
            <a:avLst>
              <a:gd name="adj" fmla="val 3104"/>
            </a:avLst>
          </a:prstGeom>
          <a:solidFill>
            <a:srgbClr val="95CCDA"/>
          </a:solidFill>
          <a:ln/>
        </p:spPr>
        <p:txBody>
          <a:bodyPr/>
          <a:lstStyle/>
          <a:p>
            <a:endParaRPr lang="it-IT"/>
          </a:p>
        </p:txBody>
      </p:sp>
      <p:sp>
        <p:nvSpPr>
          <p:cNvPr id="9" name="Text 6"/>
          <p:cNvSpPr/>
          <p:nvPr/>
        </p:nvSpPr>
        <p:spPr>
          <a:xfrm>
            <a:off x="7662982" y="2235518"/>
            <a:ext cx="4795837" cy="354330"/>
          </a:xfrm>
          <a:prstGeom prst="rect">
            <a:avLst/>
          </a:prstGeom>
          <a:noFill/>
          <a:ln/>
        </p:spPr>
        <p:txBody>
          <a:bodyPr wrap="none" lIns="0" tIns="0" rIns="0" bIns="0" rtlCol="0" anchor="t"/>
          <a:lstStyle/>
          <a:p>
            <a:pPr marL="0" indent="0" algn="l">
              <a:lnSpc>
                <a:spcPts val="2750"/>
              </a:lnSpc>
              <a:buNone/>
            </a:pPr>
            <a:r>
              <a:rPr lang="en-US" sz="2200" dirty="0">
                <a:solidFill>
                  <a:srgbClr val="2E3C4E"/>
                </a:solidFill>
                <a:latin typeface="Roboto" panose="02000000000000000000" pitchFamily="2" charset="0"/>
                <a:ea typeface="Roboto" panose="02000000000000000000" pitchFamily="2" charset="0"/>
                <a:cs typeface="Roboto" panose="02000000000000000000" pitchFamily="2" charset="0"/>
              </a:rPr>
              <a:t>Chi può ricevere un Premio Speciale?</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0" name="Text 7"/>
          <p:cNvSpPr/>
          <p:nvPr/>
        </p:nvSpPr>
        <p:spPr>
          <a:xfrm>
            <a:off x="7662982" y="2816662"/>
            <a:ext cx="6117788"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Tutte le 9 finaliste non vincitrici, selezionate dal Comitato Tecnico Scientifico tra le migliori candidate di ogni sezione</a:t>
            </a:r>
            <a:r>
              <a:rPr lang="en-US" sz="1750" dirty="0">
                <a:solidFill>
                  <a:srgbClr val="000000"/>
                </a:solidFill>
                <a:latin typeface="Roboto" pitchFamily="34" charset="0"/>
                <a:ea typeface="Roboto" pitchFamily="34" charset="-122"/>
                <a:cs typeface="Roboto" pitchFamily="34" charset="-120"/>
              </a:rPr>
              <a:t>.</a:t>
            </a:r>
            <a:endParaRPr lang="en-US" sz="1750" dirty="0"/>
          </a:p>
        </p:txBody>
      </p:sp>
      <p:sp>
        <p:nvSpPr>
          <p:cNvPr id="11" name="Shape 8"/>
          <p:cNvSpPr/>
          <p:nvPr/>
        </p:nvSpPr>
        <p:spPr>
          <a:xfrm>
            <a:off x="7662982" y="3865516"/>
            <a:ext cx="6117788" cy="35957"/>
          </a:xfrm>
          <a:prstGeom prst="rect">
            <a:avLst/>
          </a:prstGeom>
          <a:solidFill>
            <a:srgbClr val="000000">
              <a:alpha val="50000"/>
            </a:srgbClr>
          </a:solidFill>
          <a:ln/>
        </p:spPr>
        <p:txBody>
          <a:bodyPr/>
          <a:lstStyle/>
          <a:p>
            <a:endParaRPr lang="it-IT"/>
          </a:p>
        </p:txBody>
      </p:sp>
      <p:sp>
        <p:nvSpPr>
          <p:cNvPr id="12" name="Text 9"/>
          <p:cNvSpPr/>
          <p:nvPr/>
        </p:nvSpPr>
        <p:spPr>
          <a:xfrm>
            <a:off x="7662982" y="4156591"/>
            <a:ext cx="3781663" cy="354330"/>
          </a:xfrm>
          <a:prstGeom prst="rect">
            <a:avLst/>
          </a:prstGeom>
          <a:noFill/>
          <a:ln/>
        </p:spPr>
        <p:txBody>
          <a:bodyPr wrap="none" lIns="0" tIns="0" rIns="0" bIns="0" rtlCol="0" anchor="t"/>
          <a:lstStyle/>
          <a:p>
            <a:pPr marL="0" indent="0" algn="l">
              <a:lnSpc>
                <a:spcPts val="2750"/>
              </a:lnSpc>
              <a:buNone/>
            </a:pPr>
            <a:r>
              <a:rPr lang="en-US" sz="2200" dirty="0">
                <a:solidFill>
                  <a:srgbClr val="2E3C4E"/>
                </a:solidFill>
                <a:latin typeface="Roboto" panose="02000000000000000000" pitchFamily="2" charset="0"/>
                <a:ea typeface="Roboto" panose="02000000000000000000" pitchFamily="2" charset="0"/>
                <a:cs typeface="Roboto" panose="02000000000000000000" pitchFamily="2" charset="0"/>
              </a:rPr>
              <a:t>Chi assegna i Premi Speciali?</a:t>
            </a:r>
            <a:endParaRPr lang="en-US" sz="2200" dirty="0">
              <a:latin typeface="Roboto" panose="02000000000000000000" pitchFamily="2" charset="0"/>
              <a:ea typeface="Roboto" panose="02000000000000000000" pitchFamily="2" charset="0"/>
              <a:cs typeface="Roboto" panose="02000000000000000000" pitchFamily="2" charset="0"/>
            </a:endParaRPr>
          </a:p>
        </p:txBody>
      </p:sp>
      <p:sp>
        <p:nvSpPr>
          <p:cNvPr id="13" name="Text 10"/>
          <p:cNvSpPr/>
          <p:nvPr/>
        </p:nvSpPr>
        <p:spPr>
          <a:xfrm>
            <a:off x="7662982" y="4737735"/>
            <a:ext cx="6117788" cy="680323"/>
          </a:xfrm>
          <a:prstGeom prst="rect">
            <a:avLst/>
          </a:prstGeom>
          <a:noFill/>
          <a:ln/>
        </p:spPr>
        <p:txBody>
          <a:bodyPr wrap="square" lIns="0" tIns="0" rIns="0" bIns="0" rtlCol="0" anchor="t"/>
          <a:lstStyle/>
          <a:p>
            <a:pPr marL="0" indent="0" algn="l">
              <a:lnSpc>
                <a:spcPts val="2650"/>
              </a:lnSpc>
              <a:buNone/>
            </a:pPr>
            <a:r>
              <a:rPr lang="en-US" sz="1750" dirty="0">
                <a:solidFill>
                  <a:schemeClr val="accent5">
                    <a:lumMod val="50000"/>
                  </a:schemeClr>
                </a:solidFill>
                <a:latin typeface="Roboto" pitchFamily="34" charset="0"/>
                <a:ea typeface="Roboto" pitchFamily="34" charset="-122"/>
                <a:cs typeface="Roboto" pitchFamily="34" charset="-120"/>
              </a:rPr>
              <a:t>Gli sponsor che aderiscono all'iniziativa, in piena autonomia e secondo i propri criteri di valorizzazione del talento</a:t>
            </a:r>
            <a:r>
              <a:rPr lang="en-US" sz="1750" dirty="0">
                <a:solidFill>
                  <a:srgbClr val="000000"/>
                </a:solidFill>
                <a:latin typeface="Roboto" pitchFamily="34" charset="0"/>
                <a:ea typeface="Roboto" pitchFamily="34" charset="-122"/>
                <a:cs typeface="Roboto" pitchFamily="34" charset="-120"/>
              </a:rPr>
              <a: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D62D35-275A-5D8F-C9D1-329DDDC67789}"/>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65EF4B96-8C48-9850-37E6-AE3B1358F29F}"/>
              </a:ext>
            </a:extLst>
          </p:cNvPr>
          <p:cNvSpPr/>
          <p:nvPr/>
        </p:nvSpPr>
        <p:spPr>
          <a:xfrm>
            <a:off x="424544" y="346166"/>
            <a:ext cx="12925696" cy="1349202"/>
          </a:xfrm>
          <a:prstGeom prst="rect">
            <a:avLst/>
          </a:prstGeom>
          <a:noFill/>
          <a:ln/>
        </p:spPr>
        <p:txBody>
          <a:bodyPr wrap="none" lIns="0" tIns="0" rIns="0" bIns="0" rtlCol="0" anchor="t"/>
          <a:lstStyle/>
          <a:p>
            <a:pPr marL="0" indent="0" algn="l">
              <a:lnSpc>
                <a:spcPts val="5550"/>
              </a:lnSpc>
              <a:buNone/>
            </a:pPr>
            <a:r>
              <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Il </a:t>
            </a:r>
            <a:r>
              <a:rPr lang="en-US" sz="32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Comitato</a:t>
            </a:r>
            <a:r>
              <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32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Tecnico</a:t>
            </a:r>
            <a:r>
              <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32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Scientifico</a:t>
            </a:r>
            <a:r>
              <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t>
            </a:r>
          </a:p>
          <a:p>
            <a:pPr marL="0" indent="0" algn="l">
              <a:lnSpc>
                <a:spcPts val="5550"/>
              </a:lnSpc>
              <a:buNone/>
            </a:pPr>
            <a:r>
              <a:rPr lang="en-US" sz="32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Riconoscere</a:t>
            </a:r>
            <a:r>
              <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e </a:t>
            </a:r>
            <a:r>
              <a:rPr lang="en-US" sz="32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premiare</a:t>
            </a:r>
            <a:r>
              <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il </a:t>
            </a:r>
            <a:r>
              <a:rPr lang="en-US" sz="3200"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talento</a:t>
            </a:r>
            <a:endParaRPr lang="en-US" sz="3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marL="0" indent="0" algn="l">
              <a:lnSpc>
                <a:spcPts val="5550"/>
              </a:lnSpc>
              <a:buNone/>
            </a:pPr>
            <a:r>
              <a:rPr lang="en-US" sz="445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t>
            </a:r>
          </a:p>
        </p:txBody>
      </p:sp>
      <p:sp>
        <p:nvSpPr>
          <p:cNvPr id="4" name="Text 1">
            <a:extLst>
              <a:ext uri="{FF2B5EF4-FFF2-40B4-BE49-F238E27FC236}">
                <a16:creationId xmlns:a16="http://schemas.microsoft.com/office/drawing/2014/main" id="{B0133752-EB62-B399-020D-25960EB68CEF}"/>
              </a:ext>
            </a:extLst>
          </p:cNvPr>
          <p:cNvSpPr/>
          <p:nvPr/>
        </p:nvSpPr>
        <p:spPr>
          <a:xfrm>
            <a:off x="5937068" y="2390503"/>
            <a:ext cx="7458891" cy="5048794"/>
          </a:xfrm>
          <a:prstGeom prst="rect">
            <a:avLst/>
          </a:prstGeom>
          <a:noFill/>
          <a:ln/>
        </p:spPr>
        <p:txBody>
          <a:bodyPr wrap="square" lIns="0" tIns="0" rIns="0" bIns="0" rtlCol="0" anchor="t"/>
          <a:lstStyle/>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La selezione delle vincitrici avverrà grazie all’esperienza e al lavoro di uno speciale Comitato Tecnico Scientifico, chiamato a garantire qualità, visione e coerenza con i valori di Irini Pervolaraki.</a:t>
            </a:r>
          </a:p>
          <a:p>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Il Comitato accompagnerà il Premio in tutte le sue fasi: dall’individuazione dei profili più significativi alla valutazione delle candidature secondo criteri di merito e innovazione, fino alla definizione degli indirizzi culturali dell’iniziativa. Promuoverà inoltre il confronto tra esperti, mondo accademico e professionale, assicurando contenuti di alto livello e una costante attenzione alla valorizzazione della leadership femminile.</a:t>
            </a:r>
          </a:p>
          <a:p>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Componenti del Comitato Scientifico:</a:t>
            </a:r>
          </a:p>
          <a:p>
            <a:pPr>
              <a:buFont typeface="Arial" panose="020B0604020202020204" pitchFamily="34" charset="0"/>
              <a:buChar char="•"/>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Arch. Elisabetta Spitz - Già Commissario Straordinario MOSE e Banca d’Italia, Ceo </a:t>
            </a:r>
            <a:r>
              <a:rPr lang="it-IT"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Invimit</a:t>
            </a: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buFont typeface="Arial" panose="020B0604020202020204" pitchFamily="34" charset="0"/>
              <a:buChar char="•"/>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Dott. Antonio Ronza - HR Manager TLC,IT,P.A.</a:t>
            </a:r>
          </a:p>
          <a:p>
            <a:pPr>
              <a:buFont typeface="Arial" panose="020B0604020202020204" pitchFamily="34" charset="0"/>
              <a:buChar char="•"/>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Ing. Giuseppe Alfonso Cassino - Manager del Settore Trasporti </a:t>
            </a:r>
          </a:p>
          <a:p>
            <a:pPr>
              <a:buFont typeface="Arial" panose="020B0604020202020204" pitchFamily="34" charset="0"/>
              <a:buChar char="•"/>
            </a:pP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Dott. Guido Gabriele </a:t>
            </a:r>
            <a:r>
              <a:rPr lang="it-IT"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a:t>
            </a:r>
            <a:r>
              <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Consulente Strategico d’Impresa,   Riorganizzazione Aziendale e Crisi d’Impresa</a:t>
            </a: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it-IT"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en-US" sz="175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6" name="Immagine 5">
            <a:extLst>
              <a:ext uri="{FF2B5EF4-FFF2-40B4-BE49-F238E27FC236}">
                <a16:creationId xmlns:a16="http://schemas.microsoft.com/office/drawing/2014/main" id="{FAC6720F-67B4-3F98-8434-253189D5F077}"/>
              </a:ext>
            </a:extLst>
          </p:cNvPr>
          <p:cNvPicPr>
            <a:picLocks noChangeAspect="1"/>
          </p:cNvPicPr>
          <p:nvPr/>
        </p:nvPicPr>
        <p:blipFill>
          <a:blip r:embed="rId3"/>
          <a:stretch>
            <a:fillRect/>
          </a:stretch>
        </p:blipFill>
        <p:spPr>
          <a:xfrm>
            <a:off x="170495" y="2070463"/>
            <a:ext cx="2272259" cy="2181497"/>
          </a:xfrm>
          <a:prstGeom prst="rect">
            <a:avLst/>
          </a:prstGeom>
        </p:spPr>
      </p:pic>
      <p:pic>
        <p:nvPicPr>
          <p:cNvPr id="8" name="Immagine 7">
            <a:extLst>
              <a:ext uri="{FF2B5EF4-FFF2-40B4-BE49-F238E27FC236}">
                <a16:creationId xmlns:a16="http://schemas.microsoft.com/office/drawing/2014/main" id="{A0B81E26-D5E8-261F-B627-0BD51D0A1F0D}"/>
              </a:ext>
            </a:extLst>
          </p:cNvPr>
          <p:cNvPicPr>
            <a:picLocks noChangeAspect="1"/>
          </p:cNvPicPr>
          <p:nvPr/>
        </p:nvPicPr>
        <p:blipFill>
          <a:blip r:embed="rId4"/>
          <a:stretch>
            <a:fillRect/>
          </a:stretch>
        </p:blipFill>
        <p:spPr>
          <a:xfrm>
            <a:off x="2886892" y="1862426"/>
            <a:ext cx="1905010" cy="2731970"/>
          </a:xfrm>
          <a:prstGeom prst="rect">
            <a:avLst/>
          </a:prstGeom>
        </p:spPr>
      </p:pic>
      <p:pic>
        <p:nvPicPr>
          <p:cNvPr id="5" name="Immagine 4">
            <a:extLst>
              <a:ext uri="{FF2B5EF4-FFF2-40B4-BE49-F238E27FC236}">
                <a16:creationId xmlns:a16="http://schemas.microsoft.com/office/drawing/2014/main" id="{78AA9478-2AE3-B7E9-B51B-9F846E5F7DA1}"/>
              </a:ext>
            </a:extLst>
          </p:cNvPr>
          <p:cNvPicPr>
            <a:picLocks noChangeAspect="1"/>
          </p:cNvPicPr>
          <p:nvPr/>
        </p:nvPicPr>
        <p:blipFill>
          <a:blip r:embed="rId5"/>
          <a:stretch>
            <a:fillRect/>
          </a:stretch>
        </p:blipFill>
        <p:spPr>
          <a:xfrm>
            <a:off x="2989225" y="4826196"/>
            <a:ext cx="1802675" cy="2926610"/>
          </a:xfrm>
          <a:prstGeom prst="rect">
            <a:avLst/>
          </a:prstGeom>
        </p:spPr>
      </p:pic>
      <p:pic>
        <p:nvPicPr>
          <p:cNvPr id="7" name="Immagine 6">
            <a:extLst>
              <a:ext uri="{FF2B5EF4-FFF2-40B4-BE49-F238E27FC236}">
                <a16:creationId xmlns:a16="http://schemas.microsoft.com/office/drawing/2014/main" id="{F471C2F7-A82B-775C-EC11-DDB456F0002F}"/>
              </a:ext>
            </a:extLst>
          </p:cNvPr>
          <p:cNvPicPr>
            <a:picLocks noChangeAspect="1"/>
          </p:cNvPicPr>
          <p:nvPr/>
        </p:nvPicPr>
        <p:blipFill>
          <a:blip r:embed="rId6"/>
          <a:stretch>
            <a:fillRect/>
          </a:stretch>
        </p:blipFill>
        <p:spPr>
          <a:xfrm>
            <a:off x="475851" y="4757040"/>
            <a:ext cx="1940790" cy="3064922"/>
          </a:xfrm>
          <a:prstGeom prst="rect">
            <a:avLst/>
          </a:prstGeom>
        </p:spPr>
      </p:pic>
    </p:spTree>
    <p:extLst>
      <p:ext uri="{BB962C8B-B14F-4D97-AF65-F5344CB8AC3E}">
        <p14:creationId xmlns:p14="http://schemas.microsoft.com/office/powerpoint/2010/main" val="35731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1181</TotalTime>
  <Words>1924</Words>
  <Application>Microsoft Office PowerPoint</Application>
  <PresentationFormat>Personalizzato</PresentationFormat>
  <Paragraphs>184</Paragraphs>
  <Slides>14</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Host Grotesk Medium</vt:lpstr>
      <vt:lpstr>Host Grotesk Light</vt:lpstr>
      <vt:lpstr>Roboto</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Dott.ssa Franca Camplone - Welcome SpA</dc:creator>
  <cp:lastModifiedBy>Dott.ssa Franca Camplone - Welcome SpA</cp:lastModifiedBy>
  <cp:revision>1</cp:revision>
  <dcterms:created xsi:type="dcterms:W3CDTF">2026-03-24T13:31:38Z</dcterms:created>
  <dcterms:modified xsi:type="dcterms:W3CDTF">2026-05-08T07:17:07Z</dcterms:modified>
</cp:coreProperties>
</file>