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70" r:id="rId4"/>
    <p:sldId id="282" r:id="rId5"/>
    <p:sldId id="272" r:id="rId6"/>
    <p:sldId id="276" r:id="rId7"/>
    <p:sldId id="274" r:id="rId8"/>
    <p:sldId id="283" r:id="rId9"/>
    <p:sldId id="275" r:id="rId10"/>
    <p:sldId id="288" r:id="rId11"/>
    <p:sldId id="284" r:id="rId12"/>
    <p:sldId id="289" r:id="rId13"/>
    <p:sldId id="278" r:id="rId14"/>
    <p:sldId id="285" r:id="rId15"/>
    <p:sldId id="286" r:id="rId16"/>
    <p:sldId id="279" r:id="rId17"/>
    <p:sldId id="295" r:id="rId18"/>
    <p:sldId id="296" r:id="rId19"/>
    <p:sldId id="297" r:id="rId20"/>
    <p:sldId id="298" r:id="rId21"/>
    <p:sldId id="299" r:id="rId22"/>
    <p:sldId id="300" r:id="rId23"/>
    <p:sldId id="301" r:id="rId24"/>
    <p:sldId id="302" r:id="rId25"/>
    <p:sldId id="303" r:id="rId26"/>
    <p:sldId id="327" r:id="rId27"/>
    <p:sldId id="305" r:id="rId28"/>
    <p:sldId id="307" r:id="rId29"/>
    <p:sldId id="306" r:id="rId30"/>
    <p:sldId id="335" r:id="rId31"/>
    <p:sldId id="336" r:id="rId32"/>
    <p:sldId id="309" r:id="rId33"/>
    <p:sldId id="310" r:id="rId34"/>
    <p:sldId id="334" r:id="rId35"/>
    <p:sldId id="311" r:id="rId36"/>
    <p:sldId id="287" r:id="rId37"/>
    <p:sldId id="312" r:id="rId38"/>
    <p:sldId id="314" r:id="rId3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9" autoAdjust="0"/>
    <p:restoredTop sz="96466" autoAdjust="0"/>
  </p:normalViewPr>
  <p:slideViewPr>
    <p:cSldViewPr>
      <p:cViewPr>
        <p:scale>
          <a:sx n="40" d="100"/>
          <a:sy n="40" d="100"/>
        </p:scale>
        <p:origin x="-1277" y="-370"/>
      </p:cViewPr>
      <p:guideLst>
        <p:guide orient="horz" pos="2160"/>
        <p:guide pos="2880"/>
      </p:guideLst>
    </p:cSldViewPr>
  </p:slideViewPr>
  <p:outlineViewPr>
    <p:cViewPr>
      <p:scale>
        <a:sx n="33" d="100"/>
        <a:sy n="33" d="100"/>
      </p:scale>
      <p:origin x="0" y="6955"/>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49F92-EEE9-4746-B0D9-7C7185765B9E}" type="datetimeFigureOut">
              <a:rPr lang="it-IT" smtClean="0"/>
              <a:t>15/11/2013</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B86841-9326-481D-BE76-AC135ACAB559}" type="slidenum">
              <a:rPr lang="it-IT" smtClean="0"/>
              <a:t>‹N›</a:t>
            </a:fld>
            <a:endParaRPr lang="it-IT" dirty="0"/>
          </a:p>
        </p:txBody>
      </p:sp>
    </p:spTree>
    <p:extLst>
      <p:ext uri="{BB962C8B-B14F-4D97-AF65-F5344CB8AC3E}">
        <p14:creationId xmlns:p14="http://schemas.microsoft.com/office/powerpoint/2010/main" val="154176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3</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16</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17</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18</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22</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dirty="0" smtClean="0"/>
              <a:t>e</a:t>
            </a:r>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25</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26</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28</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29</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dirty="0" smtClean="0"/>
              <a:t>e</a:t>
            </a:r>
            <a:endParaRPr lang="en-GB"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30</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dirty="0" smtClean="0"/>
              <a:t>e</a:t>
            </a:r>
            <a:endParaRPr lang="en-GB"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31</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dirty="0" smtClean="0"/>
              <a:t>e</a:t>
            </a:r>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4</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32</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33</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34</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dirty="0" smtClean="0"/>
              <a:t>e</a:t>
            </a:r>
            <a:endParaRPr lang="en-GB"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35</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36</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37</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38BCDB1-12D1-4B9C-B224-65DCDC981462}" type="slidenum">
              <a:rPr lang="en-GB" sz="1200" smtClean="0">
                <a:latin typeface="Times New Roman" charset="0"/>
              </a:rPr>
              <a:pPr eaLnBrk="1" hangingPunct="1"/>
              <a:t>38</a:t>
            </a:fld>
            <a:endParaRPr lang="en-GB" sz="1200" smtClean="0">
              <a:latin typeface="Times New Roman"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C2EF0B8-E1C7-408A-8042-176743EDB2D7}" type="slidenum">
              <a:rPr lang="en-GB" sz="1200" smtClean="0">
                <a:latin typeface="Times New Roman" charset="0"/>
              </a:rPr>
              <a:pPr eaLnBrk="1" hangingPunct="1"/>
              <a:t>5</a:t>
            </a:fld>
            <a:endParaRPr lang="en-GB" sz="1200" smtClean="0">
              <a:latin typeface="Times New Roman" charset="0"/>
            </a:endParaRPr>
          </a:p>
        </p:txBody>
      </p:sp>
      <p:sp>
        <p:nvSpPr>
          <p:cNvPr id="53251" name="Rectangle 2050"/>
          <p:cNvSpPr>
            <a:spLocks noGrp="1" noRot="1" noChangeAspect="1" noChangeArrowheads="1" noTextEdit="1"/>
          </p:cNvSpPr>
          <p:nvPr>
            <p:ph type="sldImg"/>
          </p:nvPr>
        </p:nvSpPr>
        <p:spPr>
          <a:solidFill>
            <a:srgbClr val="FFFFFF"/>
          </a:solidFill>
          <a:ln/>
        </p:spPr>
      </p:sp>
      <p:sp>
        <p:nvSpPr>
          <p:cNvPr id="53252" name="Rectangle 2051"/>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7</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8</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dirty="0" smtClean="0"/>
              <a:t>e</a:t>
            </a:r>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11</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13</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14</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464BE0-F5F0-4EB2-8AE1-3735426865A7}" type="slidenum">
              <a:rPr lang="en-GB" sz="1200" smtClean="0">
                <a:latin typeface="Times New Roman" charset="0"/>
              </a:rPr>
              <a:pPr eaLnBrk="1" hangingPunct="1"/>
              <a:t>15</a:t>
            </a:fld>
            <a:endParaRPr lang="en-GB" sz="1200" smtClean="0">
              <a:latin typeface="Times New Roman"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it-IT" smtClean="0"/>
              <a:t>e</a:t>
            </a: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0991438-EDB1-4F26-837B-25B819446900}" type="datetime1">
              <a:rPr lang="it-IT" smtClean="0"/>
              <a:t>15/11/2013</a:t>
            </a:fld>
            <a:endParaRPr lang="it-IT" dirty="0"/>
          </a:p>
        </p:txBody>
      </p:sp>
      <p:sp>
        <p:nvSpPr>
          <p:cNvPr id="5" name="Segnaposto piè di pagina 4"/>
          <p:cNvSpPr>
            <a:spLocks noGrp="1"/>
          </p:cNvSpPr>
          <p:nvPr>
            <p:ph type="ftr" sz="quarter" idx="11"/>
          </p:nvPr>
        </p:nvSpPr>
        <p:spPr/>
        <p:txBody>
          <a:bodyPr/>
          <a:lstStyle/>
          <a:p>
            <a:r>
              <a:rPr lang="it-IT" dirty="0" smtClean="0"/>
              <a:t>Sinte - Smartstat</a:t>
            </a:r>
            <a:endParaRPr lang="it-IT" dirty="0"/>
          </a:p>
        </p:txBody>
      </p:sp>
      <p:sp>
        <p:nvSpPr>
          <p:cNvPr id="6" name="Segnaposto numero diapositiva 5"/>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180386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B1CB74-0399-484D-B4BC-77C51415C046}" type="datetime1">
              <a:rPr lang="it-IT" smtClean="0"/>
              <a:t>15/11/2013</a:t>
            </a:fld>
            <a:endParaRPr lang="it-IT" dirty="0"/>
          </a:p>
        </p:txBody>
      </p:sp>
      <p:sp>
        <p:nvSpPr>
          <p:cNvPr id="5" name="Segnaposto piè di pagina 4"/>
          <p:cNvSpPr>
            <a:spLocks noGrp="1"/>
          </p:cNvSpPr>
          <p:nvPr>
            <p:ph type="ftr" sz="quarter" idx="11"/>
          </p:nvPr>
        </p:nvSpPr>
        <p:spPr/>
        <p:txBody>
          <a:bodyPr/>
          <a:lstStyle/>
          <a:p>
            <a:r>
              <a:rPr lang="it-IT" dirty="0" smtClean="0"/>
              <a:t>Sinte - Smartstat</a:t>
            </a:r>
            <a:endParaRPr lang="it-IT" dirty="0"/>
          </a:p>
        </p:txBody>
      </p:sp>
      <p:sp>
        <p:nvSpPr>
          <p:cNvPr id="6" name="Segnaposto numero diapositiva 5"/>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382580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552958-D8B2-451F-9DD8-525AD6E8AFD5}" type="datetime1">
              <a:rPr lang="it-IT" smtClean="0"/>
              <a:t>15/11/2013</a:t>
            </a:fld>
            <a:endParaRPr lang="it-IT" dirty="0"/>
          </a:p>
        </p:txBody>
      </p:sp>
      <p:sp>
        <p:nvSpPr>
          <p:cNvPr id="5" name="Segnaposto piè di pagina 4"/>
          <p:cNvSpPr>
            <a:spLocks noGrp="1"/>
          </p:cNvSpPr>
          <p:nvPr>
            <p:ph type="ftr" sz="quarter" idx="11"/>
          </p:nvPr>
        </p:nvSpPr>
        <p:spPr/>
        <p:txBody>
          <a:bodyPr/>
          <a:lstStyle/>
          <a:p>
            <a:r>
              <a:rPr lang="it-IT" dirty="0" smtClean="0"/>
              <a:t>Sinte - Smartstat</a:t>
            </a:r>
            <a:endParaRPr lang="it-IT" dirty="0"/>
          </a:p>
        </p:txBody>
      </p:sp>
      <p:sp>
        <p:nvSpPr>
          <p:cNvPr id="6" name="Segnaposto numero diapositiva 5"/>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2980101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A005891-7EB2-44C3-84C5-9A2285630D6C}" type="datetime1">
              <a:rPr lang="it-IT" smtClean="0"/>
              <a:t>15/11/2013</a:t>
            </a:fld>
            <a:endParaRPr lang="it-IT" dirty="0"/>
          </a:p>
        </p:txBody>
      </p:sp>
      <p:sp>
        <p:nvSpPr>
          <p:cNvPr id="5" name="Segnaposto piè di pagina 4"/>
          <p:cNvSpPr>
            <a:spLocks noGrp="1"/>
          </p:cNvSpPr>
          <p:nvPr>
            <p:ph type="ftr" sz="quarter" idx="11"/>
          </p:nvPr>
        </p:nvSpPr>
        <p:spPr/>
        <p:txBody>
          <a:bodyPr/>
          <a:lstStyle/>
          <a:p>
            <a:r>
              <a:rPr lang="it-IT" dirty="0" smtClean="0"/>
              <a:t>Sinte - Smartstat</a:t>
            </a:r>
            <a:endParaRPr lang="it-IT" dirty="0"/>
          </a:p>
        </p:txBody>
      </p:sp>
      <p:sp>
        <p:nvSpPr>
          <p:cNvPr id="6" name="Segnaposto numero diapositiva 5"/>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3902156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5AF6C3A-D37B-4682-BACA-8CA5F387F4D6}" type="datetime1">
              <a:rPr lang="it-IT" smtClean="0"/>
              <a:t>15/11/2013</a:t>
            </a:fld>
            <a:endParaRPr lang="it-IT" dirty="0"/>
          </a:p>
        </p:txBody>
      </p:sp>
      <p:sp>
        <p:nvSpPr>
          <p:cNvPr id="5" name="Segnaposto piè di pagina 4"/>
          <p:cNvSpPr>
            <a:spLocks noGrp="1"/>
          </p:cNvSpPr>
          <p:nvPr>
            <p:ph type="ftr" sz="quarter" idx="11"/>
          </p:nvPr>
        </p:nvSpPr>
        <p:spPr/>
        <p:txBody>
          <a:bodyPr/>
          <a:lstStyle/>
          <a:p>
            <a:r>
              <a:rPr lang="it-IT" dirty="0" smtClean="0"/>
              <a:t>Sinte - Smartstat</a:t>
            </a:r>
            <a:endParaRPr lang="it-IT" dirty="0"/>
          </a:p>
        </p:txBody>
      </p:sp>
      <p:sp>
        <p:nvSpPr>
          <p:cNvPr id="6" name="Segnaposto numero diapositiva 5"/>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304011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C841305-95B9-4DF1-BD87-6019FC3A672B}" type="datetime1">
              <a:rPr lang="it-IT" smtClean="0"/>
              <a:t>15/11/2013</a:t>
            </a:fld>
            <a:endParaRPr lang="it-IT" dirty="0"/>
          </a:p>
        </p:txBody>
      </p:sp>
      <p:sp>
        <p:nvSpPr>
          <p:cNvPr id="6" name="Segnaposto piè di pagina 5"/>
          <p:cNvSpPr>
            <a:spLocks noGrp="1"/>
          </p:cNvSpPr>
          <p:nvPr>
            <p:ph type="ftr" sz="quarter" idx="11"/>
          </p:nvPr>
        </p:nvSpPr>
        <p:spPr/>
        <p:txBody>
          <a:bodyPr/>
          <a:lstStyle/>
          <a:p>
            <a:r>
              <a:rPr lang="it-IT" dirty="0" smtClean="0"/>
              <a:t>Sinte - Smartstat</a:t>
            </a:r>
            <a:endParaRPr lang="it-IT" dirty="0"/>
          </a:p>
        </p:txBody>
      </p:sp>
      <p:sp>
        <p:nvSpPr>
          <p:cNvPr id="7" name="Segnaposto numero diapositiva 6"/>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94536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67F2503-7A1A-4B12-985C-1BAAF31A50D9}" type="datetime1">
              <a:rPr lang="it-IT" smtClean="0"/>
              <a:t>15/11/2013</a:t>
            </a:fld>
            <a:endParaRPr lang="it-IT" dirty="0"/>
          </a:p>
        </p:txBody>
      </p:sp>
      <p:sp>
        <p:nvSpPr>
          <p:cNvPr id="8" name="Segnaposto piè di pagina 7"/>
          <p:cNvSpPr>
            <a:spLocks noGrp="1"/>
          </p:cNvSpPr>
          <p:nvPr>
            <p:ph type="ftr" sz="quarter" idx="11"/>
          </p:nvPr>
        </p:nvSpPr>
        <p:spPr/>
        <p:txBody>
          <a:bodyPr/>
          <a:lstStyle/>
          <a:p>
            <a:r>
              <a:rPr lang="it-IT" dirty="0" smtClean="0"/>
              <a:t>Sinte - Smartstat</a:t>
            </a:r>
            <a:endParaRPr lang="it-IT" dirty="0"/>
          </a:p>
        </p:txBody>
      </p:sp>
      <p:sp>
        <p:nvSpPr>
          <p:cNvPr id="9" name="Segnaposto numero diapositiva 8"/>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112533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E18F52F-10A4-4AB4-9DC0-6D58E5E66662}" type="datetime1">
              <a:rPr lang="it-IT" smtClean="0"/>
              <a:t>15/11/2013</a:t>
            </a:fld>
            <a:endParaRPr lang="it-IT" dirty="0"/>
          </a:p>
        </p:txBody>
      </p:sp>
      <p:sp>
        <p:nvSpPr>
          <p:cNvPr id="4" name="Segnaposto piè di pagina 3"/>
          <p:cNvSpPr>
            <a:spLocks noGrp="1"/>
          </p:cNvSpPr>
          <p:nvPr>
            <p:ph type="ftr" sz="quarter" idx="11"/>
          </p:nvPr>
        </p:nvSpPr>
        <p:spPr/>
        <p:txBody>
          <a:bodyPr/>
          <a:lstStyle/>
          <a:p>
            <a:r>
              <a:rPr lang="it-IT" dirty="0" smtClean="0"/>
              <a:t>Sinte - Smartstat</a:t>
            </a:r>
            <a:endParaRPr lang="it-IT" dirty="0"/>
          </a:p>
        </p:txBody>
      </p:sp>
      <p:sp>
        <p:nvSpPr>
          <p:cNvPr id="5" name="Segnaposto numero diapositiva 4"/>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100756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124DDC8-DB34-4800-A402-218FB9B5DFB1}" type="datetime1">
              <a:rPr lang="it-IT" smtClean="0"/>
              <a:t>15/11/2013</a:t>
            </a:fld>
            <a:endParaRPr lang="it-IT" dirty="0"/>
          </a:p>
        </p:txBody>
      </p:sp>
      <p:sp>
        <p:nvSpPr>
          <p:cNvPr id="3" name="Segnaposto piè di pagina 2"/>
          <p:cNvSpPr>
            <a:spLocks noGrp="1"/>
          </p:cNvSpPr>
          <p:nvPr>
            <p:ph type="ftr" sz="quarter" idx="11"/>
          </p:nvPr>
        </p:nvSpPr>
        <p:spPr/>
        <p:txBody>
          <a:bodyPr/>
          <a:lstStyle/>
          <a:p>
            <a:r>
              <a:rPr lang="it-IT" dirty="0" smtClean="0"/>
              <a:t>Sinte - Smartstat</a:t>
            </a:r>
            <a:endParaRPr lang="it-IT" dirty="0"/>
          </a:p>
        </p:txBody>
      </p:sp>
      <p:sp>
        <p:nvSpPr>
          <p:cNvPr id="4" name="Segnaposto numero diapositiva 3"/>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14069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36A7483-4D60-41B7-BF55-8F3EA0CBD84F}" type="datetime1">
              <a:rPr lang="it-IT" smtClean="0"/>
              <a:t>15/11/2013</a:t>
            </a:fld>
            <a:endParaRPr lang="it-IT" dirty="0"/>
          </a:p>
        </p:txBody>
      </p:sp>
      <p:sp>
        <p:nvSpPr>
          <p:cNvPr id="6" name="Segnaposto piè di pagina 5"/>
          <p:cNvSpPr>
            <a:spLocks noGrp="1"/>
          </p:cNvSpPr>
          <p:nvPr>
            <p:ph type="ftr" sz="quarter" idx="11"/>
          </p:nvPr>
        </p:nvSpPr>
        <p:spPr/>
        <p:txBody>
          <a:bodyPr/>
          <a:lstStyle/>
          <a:p>
            <a:r>
              <a:rPr lang="it-IT" dirty="0" smtClean="0"/>
              <a:t>Sinte - Smartstat</a:t>
            </a:r>
            <a:endParaRPr lang="it-IT" dirty="0"/>
          </a:p>
        </p:txBody>
      </p:sp>
      <p:sp>
        <p:nvSpPr>
          <p:cNvPr id="7" name="Segnaposto numero diapositiva 6"/>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64037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2DF7D1C-D31D-472A-AE9C-61E20545FAE4}" type="datetime1">
              <a:rPr lang="it-IT" smtClean="0"/>
              <a:t>15/11/2013</a:t>
            </a:fld>
            <a:endParaRPr lang="it-IT" dirty="0"/>
          </a:p>
        </p:txBody>
      </p:sp>
      <p:sp>
        <p:nvSpPr>
          <p:cNvPr id="6" name="Segnaposto piè di pagina 5"/>
          <p:cNvSpPr>
            <a:spLocks noGrp="1"/>
          </p:cNvSpPr>
          <p:nvPr>
            <p:ph type="ftr" sz="quarter" idx="11"/>
          </p:nvPr>
        </p:nvSpPr>
        <p:spPr/>
        <p:txBody>
          <a:bodyPr/>
          <a:lstStyle/>
          <a:p>
            <a:r>
              <a:rPr lang="it-IT" dirty="0" smtClean="0"/>
              <a:t>Sinte - Smartstat</a:t>
            </a:r>
            <a:endParaRPr lang="it-IT" dirty="0"/>
          </a:p>
        </p:txBody>
      </p:sp>
      <p:sp>
        <p:nvSpPr>
          <p:cNvPr id="7" name="Segnaposto numero diapositiva 6"/>
          <p:cNvSpPr>
            <a:spLocks noGrp="1"/>
          </p:cNvSpPr>
          <p:nvPr>
            <p:ph type="sldNum" sz="quarter" idx="12"/>
          </p:nvPr>
        </p:nvSpPr>
        <p:spPr/>
        <p:txBody>
          <a:bodyPr/>
          <a:lstStyle/>
          <a:p>
            <a:fld id="{6B56ADBD-64FA-4F46-8BCA-ED0ED9E3C202}" type="slidenum">
              <a:rPr lang="it-IT" smtClean="0"/>
              <a:t>‹N›</a:t>
            </a:fld>
            <a:endParaRPr lang="it-IT" dirty="0"/>
          </a:p>
        </p:txBody>
      </p:sp>
    </p:spTree>
    <p:extLst>
      <p:ext uri="{BB962C8B-B14F-4D97-AF65-F5344CB8AC3E}">
        <p14:creationId xmlns:p14="http://schemas.microsoft.com/office/powerpoint/2010/main" val="1143367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D52F6-4C30-4912-969B-8EA1522BBF7A}" type="datetime1">
              <a:rPr lang="it-IT" smtClean="0"/>
              <a:t>15/11/2013</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dirty="0" smtClean="0"/>
              <a:t>Sinte - Smartstat</a:t>
            </a:r>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6ADBD-64FA-4F46-8BCA-ED0ED9E3C202}" type="slidenum">
              <a:rPr lang="it-IT" smtClean="0"/>
              <a:t>‹N›</a:t>
            </a:fld>
            <a:endParaRPr lang="it-IT" dirty="0"/>
          </a:p>
        </p:txBody>
      </p:sp>
    </p:spTree>
    <p:extLst>
      <p:ext uri="{BB962C8B-B14F-4D97-AF65-F5344CB8AC3E}">
        <p14:creationId xmlns:p14="http://schemas.microsoft.com/office/powerpoint/2010/main" val="2828056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4.e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Microsoft_Excel_97-2003_Worksheet1.xls"/><Relationship Id="rId5" Type="http://schemas.openxmlformats.org/officeDocument/2006/relationships/oleObject" Target="../embeddings/oleObject1.bin"/><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4.e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Microsoft_Excel_97-2003_Worksheet2.xls"/><Relationship Id="rId5" Type="http://schemas.openxmlformats.org/officeDocument/2006/relationships/oleObject" Target="../embeddings/oleObject2.bin"/><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90.png"/></Relationships>
</file>

<file path=ppt/slides/_rels/slide37.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notesSlide" Target="../notesSlides/notesSlide25.xml"/><Relationship Id="rId7" Type="http://schemas.openxmlformats.org/officeDocument/2006/relationships/oleObject" Target="../embeddings/Microsoft_Excel_97-2003_Worksheet3.xls"/><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12.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1192088" y="3501009"/>
            <a:ext cx="7772400" cy="1850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4000" dirty="0" smtClean="0">
                <a:latin typeface="Dotum" pitchFamily="34" charset="-127"/>
                <a:ea typeface="Dotum" pitchFamily="34" charset="-127"/>
              </a:rPr>
              <a:t>Dipendenza fra variabili statistiche qualitative</a:t>
            </a:r>
            <a:endParaRPr lang="it-IT" sz="4000" dirty="0">
              <a:latin typeface="Dotum" pitchFamily="34" charset="-127"/>
              <a:ea typeface="Dotum" pitchFamily="34" charset="-127"/>
            </a:endParaRPr>
          </a:p>
        </p:txBody>
      </p:sp>
      <p:cxnSp>
        <p:nvCxnSpPr>
          <p:cNvPr id="9" name="Connettore 1 8"/>
          <p:cNvCxnSpPr/>
          <p:nvPr/>
        </p:nvCxnSpPr>
        <p:spPr>
          <a:xfrm>
            <a:off x="179512" y="6093296"/>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8712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p:cNvSpPr>
            <a:spLocks noGrp="1"/>
          </p:cNvSpPr>
          <p:nvPr>
            <p:ph type="title"/>
          </p:nvPr>
        </p:nvSpPr>
        <p:spPr>
          <a:xfrm>
            <a:off x="806896" y="188640"/>
            <a:ext cx="8229600" cy="634082"/>
          </a:xfrm>
        </p:spPr>
        <p:txBody>
          <a:bodyPr>
            <a:normAutofit/>
          </a:bodyPr>
          <a:lstStyle/>
          <a:p>
            <a:pPr algn="r"/>
            <a:r>
              <a:rPr lang="it-IT" sz="2800" dirty="0" smtClean="0">
                <a:latin typeface="Dotum" panose="020B0600000101010101" pitchFamily="34" charset="-127"/>
                <a:ea typeface="Dotum" panose="020B0600000101010101" pitchFamily="34" charset="-127"/>
              </a:rPr>
              <a:t>Frequenze condizionate: esempio</a:t>
            </a:r>
            <a:endParaRPr lang="it-IT" sz="2800" dirty="0">
              <a:latin typeface="Dotum" panose="020B0600000101010101" pitchFamily="34" charset="-127"/>
              <a:ea typeface="Dotum" panose="020B0600000101010101" pitchFamily="34" charset="-127"/>
            </a:endParaRPr>
          </a:p>
        </p:txBody>
      </p:sp>
      <p:sp>
        <p:nvSpPr>
          <p:cNvPr id="4" name="CasellaDiTesto 3"/>
          <p:cNvSpPr txBox="1"/>
          <p:nvPr/>
        </p:nvSpPr>
        <p:spPr>
          <a:xfrm>
            <a:off x="3015015" y="5004465"/>
            <a:ext cx="4164923" cy="584775"/>
          </a:xfrm>
          <a:prstGeom prst="rect">
            <a:avLst/>
          </a:prstGeom>
          <a:noFill/>
        </p:spPr>
        <p:txBody>
          <a:bodyPr wrap="none" rtlCol="0">
            <a:spAutoFit/>
          </a:bodyPr>
          <a:lstStyle/>
          <a:p>
            <a:r>
              <a:rPr lang="it-IT" sz="1600" dirty="0" smtClean="0">
                <a:latin typeface="Dotum" panose="020B0600000101010101" pitchFamily="34" charset="-127"/>
                <a:ea typeface="Dotum" panose="020B0600000101010101" pitchFamily="34" charset="-127"/>
              </a:rPr>
              <a:t>Frequenze relative del colore dei capelli,</a:t>
            </a:r>
          </a:p>
          <a:p>
            <a:r>
              <a:rPr lang="it-IT" sz="1600" dirty="0">
                <a:latin typeface="Dotum" panose="020B0600000101010101" pitchFamily="34" charset="-127"/>
                <a:ea typeface="Dotum" panose="020B0600000101010101" pitchFamily="34" charset="-127"/>
              </a:rPr>
              <a:t>c</a:t>
            </a:r>
            <a:r>
              <a:rPr lang="it-IT" sz="1600" dirty="0" smtClean="0">
                <a:latin typeface="Dotum" panose="020B0600000101010101" pitchFamily="34" charset="-127"/>
                <a:ea typeface="Dotum" panose="020B0600000101010101" pitchFamily="34" charset="-127"/>
              </a:rPr>
              <a:t>ondizionate a «colore occhi = verde»</a:t>
            </a:r>
            <a:endParaRPr lang="it-IT" sz="1600" dirty="0">
              <a:latin typeface="Dotum" panose="020B0600000101010101" pitchFamily="34" charset="-127"/>
              <a:ea typeface="Dotum" panose="020B0600000101010101" pitchFamily="34" charset="-127"/>
            </a:endParaRPr>
          </a:p>
        </p:txBody>
      </p:sp>
      <p:cxnSp>
        <p:nvCxnSpPr>
          <p:cNvPr id="7" name="Connettore 2 6"/>
          <p:cNvCxnSpPr>
            <a:stCxn id="4" idx="0"/>
          </p:cNvCxnSpPr>
          <p:nvPr/>
        </p:nvCxnSpPr>
        <p:spPr>
          <a:xfrm flipV="1">
            <a:off x="5097477" y="4208023"/>
            <a:ext cx="4007" cy="79644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8" name="Tabella 17"/>
          <p:cNvGraphicFramePr>
            <a:graphicFrameLocks noGrp="1"/>
          </p:cNvGraphicFramePr>
          <p:nvPr>
            <p:extLst>
              <p:ext uri="{D42A27DB-BD31-4B8C-83A1-F6EECF244321}">
                <p14:modId xmlns:p14="http://schemas.microsoft.com/office/powerpoint/2010/main" val="3057132199"/>
              </p:ext>
            </p:extLst>
          </p:nvPr>
        </p:nvGraphicFramePr>
        <p:xfrm>
          <a:off x="2051720" y="1829048"/>
          <a:ext cx="4876800" cy="2225040"/>
        </p:xfrm>
        <a:graphic>
          <a:graphicData uri="http://schemas.openxmlformats.org/drawingml/2006/table">
            <a:tbl>
              <a:tblPr firstRow="1" bandRow="1">
                <a:tableStyleId>{5940675A-B579-460E-94D1-54222C63F5DA}</a:tableStyleId>
              </a:tblPr>
              <a:tblGrid>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r>
              <a:tr h="370840">
                <a:tc>
                  <a:txBody>
                    <a:bodyPr/>
                    <a:lstStyle/>
                    <a:p>
                      <a:pPr algn="r"/>
                      <a:r>
                        <a:rPr lang="it-IT" dirty="0" smtClean="0"/>
                        <a:t>Biondi</a:t>
                      </a:r>
                      <a:endParaRPr lang="it-IT" dirty="0"/>
                    </a:p>
                  </a:txBody>
                  <a:tcPr/>
                </a:tc>
                <a:tc>
                  <a:txBody>
                    <a:bodyPr/>
                    <a:lstStyle/>
                    <a:p>
                      <a:pPr algn="r"/>
                      <a:r>
                        <a:rPr lang="it-IT" dirty="0" smtClean="0"/>
                        <a:t>10/2210</a:t>
                      </a:r>
                      <a:endParaRPr lang="it-IT" dirty="0"/>
                    </a:p>
                  </a:txBody>
                  <a:tcPr/>
                </a:tc>
                <a:tc>
                  <a:txBody>
                    <a:bodyPr/>
                    <a:lstStyle/>
                    <a:p>
                      <a:pPr algn="r"/>
                      <a:r>
                        <a:rPr lang="it-IT" dirty="0" smtClean="0"/>
                        <a:t>100/620</a:t>
                      </a:r>
                      <a:endParaRPr lang="it-IT" dirty="0"/>
                    </a:p>
                  </a:txBody>
                  <a:tcPr/>
                </a:tc>
                <a:tc>
                  <a:txBody>
                    <a:bodyPr/>
                    <a:lstStyle/>
                    <a:p>
                      <a:pPr algn="r"/>
                      <a:r>
                        <a:rPr lang="it-IT" dirty="0" smtClean="0"/>
                        <a:t>500/714</a:t>
                      </a:r>
                      <a:endParaRPr lang="it-IT" dirty="0"/>
                    </a:p>
                  </a:txBody>
                  <a:tcPr/>
                </a:tc>
              </a:tr>
              <a:tr h="370840">
                <a:tc>
                  <a:txBody>
                    <a:bodyPr/>
                    <a:lstStyle/>
                    <a:p>
                      <a:pPr algn="r"/>
                      <a:r>
                        <a:rPr lang="it-IT" dirty="0" smtClean="0"/>
                        <a:t>Castani</a:t>
                      </a:r>
                      <a:endParaRPr lang="it-IT" dirty="0"/>
                    </a:p>
                  </a:txBody>
                  <a:tcPr/>
                </a:tc>
                <a:tc>
                  <a:txBody>
                    <a:bodyPr/>
                    <a:lstStyle/>
                    <a:p>
                      <a:pPr algn="r"/>
                      <a:r>
                        <a:rPr lang="it-IT" dirty="0" smtClean="0"/>
                        <a:t>1000/2210</a:t>
                      </a:r>
                      <a:endParaRPr lang="it-IT" dirty="0"/>
                    </a:p>
                  </a:txBody>
                  <a:tcPr/>
                </a:tc>
                <a:tc>
                  <a:txBody>
                    <a:bodyPr/>
                    <a:lstStyle/>
                    <a:p>
                      <a:pPr algn="r"/>
                      <a:r>
                        <a:rPr lang="it-IT" dirty="0" smtClean="0"/>
                        <a:t>500/620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10/714</a:t>
                      </a:r>
                    </a:p>
                  </a:txBody>
                  <a:tcPr/>
                </a:tc>
              </a:tr>
              <a:tr h="370840">
                <a:tc>
                  <a:txBody>
                    <a:bodyPr/>
                    <a:lstStyle/>
                    <a:p>
                      <a:pPr algn="r"/>
                      <a:r>
                        <a:rPr lang="it-IT" dirty="0" smtClean="0"/>
                        <a:t>Neri</a:t>
                      </a:r>
                      <a:endParaRPr lang="it-IT" dirty="0"/>
                    </a:p>
                  </a:txBody>
                  <a:tcPr/>
                </a:tc>
                <a:tc>
                  <a:txBody>
                    <a:bodyPr/>
                    <a:lstStyle/>
                    <a:p>
                      <a:pPr algn="r"/>
                      <a:r>
                        <a:rPr lang="it-IT" dirty="0" smtClean="0"/>
                        <a:t>1200/2210</a:t>
                      </a:r>
                      <a:endParaRPr lang="it-IT" dirty="0"/>
                    </a:p>
                  </a:txBody>
                  <a:tcPr/>
                </a:tc>
                <a:tc>
                  <a:txBody>
                    <a:bodyPr/>
                    <a:lstStyle/>
                    <a:p>
                      <a:pPr algn="r"/>
                      <a:r>
                        <a:rPr lang="it-IT" dirty="0" smtClean="0"/>
                        <a:t>10/620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4/714</a:t>
                      </a:r>
                    </a:p>
                  </a:txBody>
                  <a:tcPr/>
                </a:tc>
              </a:tr>
              <a:tr h="370840">
                <a:tc>
                  <a:txBody>
                    <a:bodyPr/>
                    <a:lstStyle/>
                    <a:p>
                      <a:pPr algn="r"/>
                      <a:r>
                        <a:rPr lang="it-IT" dirty="0" smtClean="0"/>
                        <a:t>Rossi</a:t>
                      </a:r>
                      <a:endParaRPr lang="it-IT" dirty="0"/>
                    </a:p>
                  </a:txBody>
                  <a:tcPr/>
                </a:tc>
                <a:tc>
                  <a:txBody>
                    <a:bodyPr/>
                    <a:lstStyle/>
                    <a:p>
                      <a:pPr algn="r"/>
                      <a:r>
                        <a:rPr lang="it-IT" dirty="0" smtClean="0"/>
                        <a:t>0/2210</a:t>
                      </a:r>
                      <a:endParaRPr lang="it-IT" dirty="0"/>
                    </a:p>
                  </a:txBody>
                  <a:tcPr/>
                </a:tc>
                <a:tc>
                  <a:txBody>
                    <a:bodyPr/>
                    <a:lstStyle/>
                    <a:p>
                      <a:pPr algn="r"/>
                      <a:r>
                        <a:rPr lang="it-IT" dirty="0" smtClean="0"/>
                        <a:t>10/620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200/714</a:t>
                      </a:r>
                    </a:p>
                  </a:txBody>
                  <a:tcPr/>
                </a:tc>
              </a:tr>
              <a:tr h="370840">
                <a:tc>
                  <a:txBody>
                    <a:bodyPr/>
                    <a:lstStyle/>
                    <a:p>
                      <a:endParaRPr lang="it-IT"/>
                    </a:p>
                  </a:txBody>
                  <a:tcPr/>
                </a:tc>
                <a:tc>
                  <a:txBody>
                    <a:bodyPr/>
                    <a:lstStyle/>
                    <a:p>
                      <a:pPr algn="r"/>
                      <a:r>
                        <a:rPr lang="it-IT" dirty="0" smtClean="0"/>
                        <a:t>1</a:t>
                      </a:r>
                      <a:endParaRPr lang="it-IT" dirty="0"/>
                    </a:p>
                  </a:txBody>
                  <a:tcPr/>
                </a:tc>
                <a:tc>
                  <a:txBody>
                    <a:bodyPr/>
                    <a:lstStyle/>
                    <a:p>
                      <a:pPr algn="r"/>
                      <a:r>
                        <a:rPr lang="it-IT" dirty="0" smtClean="0"/>
                        <a:t>1</a:t>
                      </a:r>
                      <a:endParaRPr lang="it-IT" dirty="0"/>
                    </a:p>
                  </a:txBody>
                  <a:tcPr/>
                </a:tc>
                <a:tc>
                  <a:txBody>
                    <a:bodyPr/>
                    <a:lstStyle/>
                    <a:p>
                      <a:pPr algn="r"/>
                      <a:r>
                        <a:rPr lang="it-IT" dirty="0" smtClean="0"/>
                        <a:t>1</a:t>
                      </a:r>
                      <a:endParaRPr lang="it-IT" dirty="0"/>
                    </a:p>
                  </a:txBody>
                  <a:tcPr/>
                </a:tc>
              </a:tr>
            </a:tbl>
          </a:graphicData>
        </a:graphic>
      </p:graphicFrame>
      <p:sp>
        <p:nvSpPr>
          <p:cNvPr id="21" name="Rettangolo 20"/>
          <p:cNvSpPr/>
          <p:nvPr/>
        </p:nvSpPr>
        <p:spPr>
          <a:xfrm>
            <a:off x="4484306" y="2204864"/>
            <a:ext cx="1224136" cy="18359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13528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3"/>
          <p:cNvSpPr txBox="1">
            <a:spLocks noChangeArrowheads="1"/>
          </p:cNvSpPr>
          <p:nvPr/>
        </p:nvSpPr>
        <p:spPr bwMode="auto">
          <a:xfrm>
            <a:off x="717964" y="1916832"/>
            <a:ext cx="77724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3200" dirty="0">
                <a:latin typeface="Dotum" panose="020B0600000101010101" pitchFamily="34" charset="-127"/>
                <a:ea typeface="Dotum" panose="020B0600000101010101" pitchFamily="34" charset="-127"/>
              </a:rPr>
              <a:t>La nozione di frequenza condizionata è fondamentale, perché su di essa si basa tutta </a:t>
            </a:r>
            <a:r>
              <a:rPr lang="it-IT" sz="3200" dirty="0" smtClean="0">
                <a:latin typeface="Dotum" panose="020B0600000101010101" pitchFamily="34" charset="-127"/>
                <a:ea typeface="Dotum" panose="020B0600000101010101" pitchFamily="34" charset="-127"/>
              </a:rPr>
              <a:t>l’analisi </a:t>
            </a:r>
            <a:r>
              <a:rPr lang="it-IT" sz="3200" dirty="0">
                <a:latin typeface="Dotum" panose="020B0600000101010101" pitchFamily="34" charset="-127"/>
                <a:ea typeface="Dotum" panose="020B0600000101010101" pitchFamily="34" charset="-127"/>
              </a:rPr>
              <a:t>del </a:t>
            </a:r>
            <a:r>
              <a:rPr lang="it-IT" sz="3200" b="1" dirty="0">
                <a:latin typeface="Dotum" panose="020B0600000101010101" pitchFamily="34" charset="-127"/>
                <a:ea typeface="Dotum" panose="020B0600000101010101" pitchFamily="34" charset="-127"/>
              </a:rPr>
              <a:t>legame</a:t>
            </a:r>
            <a:r>
              <a:rPr lang="it-IT" sz="3200" dirty="0">
                <a:latin typeface="Dotum" panose="020B0600000101010101" pitchFamily="34" charset="-127"/>
                <a:ea typeface="Dotum" panose="020B0600000101010101" pitchFamily="34" charset="-127"/>
              </a:rPr>
              <a:t> tra variabili statistiche.</a:t>
            </a:r>
            <a:endParaRPr lang="it-IT" sz="2000" dirty="0">
              <a:latin typeface="Dotum" panose="020B0600000101010101" pitchFamily="34" charset="-127"/>
              <a:ea typeface="Dotum" panose="020B0600000101010101" pitchFamily="34" charset="-127"/>
            </a:endParaRPr>
          </a:p>
          <a:p>
            <a:pPr algn="just" eaLnBrk="1" hangingPunct="1"/>
            <a:endParaRPr lang="it-IT" sz="2000" dirty="0" smtClean="0">
              <a:latin typeface="Dotum" panose="020B0600000101010101" pitchFamily="34" charset="-127"/>
              <a:ea typeface="Dotum" panose="020B0600000101010101" pitchFamily="34" charset="-127"/>
            </a:endParaRPr>
          </a:p>
          <a:p>
            <a:pPr algn="just" eaLnBrk="1" hangingPunct="1"/>
            <a:endParaRPr lang="it-IT" sz="2000" dirty="0">
              <a:latin typeface="Dotum" panose="020B0600000101010101" pitchFamily="34" charset="-127"/>
              <a:ea typeface="Dotum" panose="020B0600000101010101" pitchFamily="34" charset="-127"/>
            </a:endParaRPr>
          </a:p>
          <a:p>
            <a:pPr algn="just" eaLnBrk="1" hangingPunct="1"/>
            <a:endParaRPr lang="it-IT" sz="2000" b="1" dirty="0">
              <a:latin typeface="Dotum" panose="020B0600000101010101" pitchFamily="34" charset="-127"/>
              <a:ea typeface="Dotum" panose="020B0600000101010101" pitchFamily="34" charset="-127"/>
            </a:endParaRPr>
          </a:p>
          <a:p>
            <a:pPr algn="just" eaLnBrk="1" hangingPunct="1"/>
            <a:endParaRPr lang="it-IT" sz="2000" b="1" dirty="0">
              <a:latin typeface="Dotum" panose="020B0600000101010101" pitchFamily="34" charset="-127"/>
              <a:ea typeface="Dotum" panose="020B0600000101010101" pitchFamily="34" charset="-127"/>
            </a:endParaRPr>
          </a:p>
          <a:p>
            <a:pPr algn="just" eaLnBrk="1" hangingPunct="1"/>
            <a:endParaRPr lang="it-IT" sz="2000" dirty="0">
              <a:latin typeface="Dotum" panose="020B0600000101010101" pitchFamily="34" charset="-127"/>
              <a:ea typeface="Dotum" panose="020B0600000101010101" pitchFamily="34" charset="-127"/>
            </a:endParaRPr>
          </a:p>
        </p:txBody>
      </p:sp>
      <p:sp>
        <p:nvSpPr>
          <p:cNvPr id="6" name="Titolo 1"/>
          <p:cNvSpPr txBox="1">
            <a:spLocks/>
          </p:cNvSpPr>
          <p:nvPr/>
        </p:nvSpPr>
        <p:spPr>
          <a:xfrm>
            <a:off x="734888"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Commento</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776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8072" y="2872953"/>
            <a:ext cx="7772400" cy="2428255"/>
          </a:xfrm>
        </p:spPr>
        <p:txBody>
          <a:bodyPr>
            <a:noAutofit/>
          </a:bodyPr>
          <a:lstStyle/>
          <a:p>
            <a:pPr algn="r"/>
            <a:r>
              <a:rPr lang="it-IT" sz="3600" dirty="0" smtClean="0">
                <a:latin typeface="Dotum" panose="020B0600000101010101" pitchFamily="34" charset="-127"/>
                <a:ea typeface="Dotum" panose="020B0600000101010101" pitchFamily="34" charset="-127"/>
              </a:rPr>
              <a:t/>
            </a:r>
            <a:br>
              <a:rPr lang="it-IT" sz="3600" dirty="0" smtClean="0">
                <a:latin typeface="Dotum" panose="020B0600000101010101" pitchFamily="34" charset="-127"/>
                <a:ea typeface="Dotum" panose="020B0600000101010101" pitchFamily="34" charset="-127"/>
              </a:rPr>
            </a:br>
            <a:r>
              <a:rPr lang="it-IT" sz="3600" dirty="0" smtClean="0">
                <a:latin typeface="Dotum" panose="020B0600000101010101" pitchFamily="34" charset="-127"/>
                <a:ea typeface="Dotum" panose="020B0600000101010101" pitchFamily="34" charset="-127"/>
              </a:rPr>
              <a:t/>
            </a:r>
            <a:br>
              <a:rPr lang="it-IT" sz="3600" dirty="0" smtClean="0">
                <a:latin typeface="Dotum" panose="020B0600000101010101" pitchFamily="34" charset="-127"/>
                <a:ea typeface="Dotum" panose="020B0600000101010101" pitchFamily="34" charset="-127"/>
              </a:rPr>
            </a:br>
            <a:r>
              <a:rPr lang="it-IT" sz="3600" dirty="0" smtClean="0">
                <a:latin typeface="Dotum" panose="020B0600000101010101" pitchFamily="34" charset="-127"/>
                <a:ea typeface="Dotum" panose="020B0600000101010101" pitchFamily="34" charset="-127"/>
              </a:rPr>
              <a:t>Dipendenza </a:t>
            </a:r>
            <a:br>
              <a:rPr lang="it-IT" sz="3600" dirty="0" smtClean="0">
                <a:latin typeface="Dotum" panose="020B0600000101010101" pitchFamily="34" charset="-127"/>
                <a:ea typeface="Dotum" panose="020B0600000101010101" pitchFamily="34" charset="-127"/>
              </a:rPr>
            </a:br>
            <a:r>
              <a:rPr lang="it-IT" sz="3600" dirty="0" smtClean="0">
                <a:latin typeface="Dotum" panose="020B0600000101010101" pitchFamily="34" charset="-127"/>
                <a:ea typeface="Dotum" panose="020B0600000101010101" pitchFamily="34" charset="-127"/>
              </a:rPr>
              <a:t>fra variabili statistiche qualitative</a:t>
            </a:r>
            <a:endParaRPr lang="it-IT" sz="3600" dirty="0">
              <a:latin typeface="Dotum" panose="020B0600000101010101" pitchFamily="34" charset="-127"/>
              <a:ea typeface="Dotum" panose="020B0600000101010101" pitchFamily="34" charset="-127"/>
            </a:endParaRPr>
          </a:p>
        </p:txBody>
      </p:sp>
    </p:spTree>
    <p:extLst>
      <p:ext uri="{BB962C8B-B14F-4D97-AF65-F5344CB8AC3E}">
        <p14:creationId xmlns:p14="http://schemas.microsoft.com/office/powerpoint/2010/main" val="2577339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3"/>
          <p:cNvSpPr txBox="1">
            <a:spLocks noChangeArrowheads="1"/>
          </p:cNvSpPr>
          <p:nvPr/>
        </p:nvSpPr>
        <p:spPr bwMode="auto">
          <a:xfrm>
            <a:off x="685800" y="1268760"/>
            <a:ext cx="77724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Si consideri nuovamente una popolazione P di n individui, su cui si rilevano congiuntamente due fenomeni X e Y, articolati su h e k modalità rispettivamente (es. X = colore dei capelli; Y = colore degli  occhi).</a:t>
            </a:r>
            <a:endParaRPr lang="it-IT" sz="1800" dirty="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Spesso si è interessati a valutare se fra X e Y esista qualche forma di dipendenza. Prima di definire cosa si intenda per dipendenza, è necessario stabilire cosa si intenda, in statistica, per </a:t>
            </a:r>
            <a:r>
              <a:rPr lang="it-IT" sz="1800" b="1" dirty="0" smtClean="0">
                <a:latin typeface="Dotum" panose="020B0600000101010101" pitchFamily="34" charset="-127"/>
                <a:ea typeface="Dotum" panose="020B0600000101010101" pitchFamily="34" charset="-127"/>
              </a:rPr>
              <a:t>indipendenza</a:t>
            </a:r>
            <a:r>
              <a:rPr lang="it-IT" sz="1800" dirty="0" smtClean="0">
                <a:latin typeface="Dotum" panose="020B0600000101010101" pitchFamily="34" charset="-127"/>
                <a:ea typeface="Dotum" panose="020B0600000101010101" pitchFamily="34" charset="-127"/>
              </a:rPr>
              <a:t> fra due variabili.</a:t>
            </a:r>
          </a:p>
          <a:p>
            <a:pPr algn="just" eaLnBrk="1" hangingPunct="1"/>
            <a:endParaRPr lang="it-IT" sz="1800" dirty="0" smtClean="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Concettualmente, </a:t>
            </a:r>
            <a:r>
              <a:rPr lang="it-IT" sz="1800" b="1" dirty="0" smtClean="0">
                <a:latin typeface="Dotum" panose="020B0600000101010101" pitchFamily="34" charset="-127"/>
                <a:ea typeface="Dotum" panose="020B0600000101010101" pitchFamily="34" charset="-127"/>
              </a:rPr>
              <a:t>due variabili statistiche sono indipendenti quando sapere come una si manifesta su un individuo, non fornisce informazioni su come l’altra si manifesti</a:t>
            </a:r>
            <a:r>
              <a:rPr lang="it-IT" sz="1800" dirty="0" smtClean="0">
                <a:latin typeface="Dotum" panose="020B0600000101010101" pitchFamily="34" charset="-127"/>
                <a:ea typeface="Dotum" panose="020B0600000101010101" pitchFamily="34" charset="-127"/>
              </a:rPr>
              <a:t>.</a:t>
            </a:r>
          </a:p>
        </p:txBody>
      </p:sp>
      <p:sp>
        <p:nvSpPr>
          <p:cNvPr id="6" name="Titolo 1"/>
          <p:cNvSpPr txBox="1">
            <a:spLocks/>
          </p:cNvSpPr>
          <p:nvPr/>
        </p:nvSpPr>
        <p:spPr>
          <a:xfrm>
            <a:off x="806896"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Indipendenza tra fenomeni statistici</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731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6388" name="Text Box 3"/>
              <p:cNvSpPr txBox="1">
                <a:spLocks noChangeArrowheads="1"/>
              </p:cNvSpPr>
              <p:nvPr/>
            </p:nvSpPr>
            <p:spPr bwMode="auto">
              <a:xfrm>
                <a:off x="685800" y="1268760"/>
                <a:ext cx="7772400" cy="53553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a:latin typeface="Dotum" panose="020B0600000101010101" pitchFamily="34" charset="-127"/>
                    <a:ea typeface="Dotum" panose="020B0600000101010101" pitchFamily="34" charset="-127"/>
                  </a:rPr>
                  <a:t>Per esempio: supponiamo che la frequenza di biondi in una popolazione P sia il 20%. Se si estrae una persona a caso da P, vi è una probabilità pari a 1/5 che essa sia bionda. Ora supponiamo di sapere che la persona estratta abbia gli occhi azzurri. </a:t>
                </a:r>
                <a:endParaRPr lang="it-IT" sz="1800" dirty="0" smtClean="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Se questo altera la probabilità che la persona abbia i capelli biondi, allora fra la variabile «colore degli occhi» e la variabile «colore dei capelli» vi è un legame. Se invece ciò non accade (e non accade per qualunque coppia di modalità «colore degli occhi» </a:t>
                </a:r>
                <a:r>
                  <a:rPr lang="it-IT" sz="1800" dirty="0">
                    <a:latin typeface="Dotum" panose="020B0600000101010101" pitchFamily="34" charset="-127"/>
                    <a:ea typeface="Dotum" panose="020B0600000101010101" pitchFamily="34" charset="-127"/>
                  </a:rPr>
                  <a:t>-</a:t>
                </a:r>
                <a:r>
                  <a:rPr lang="it-IT" sz="1800" dirty="0" smtClean="0">
                    <a:latin typeface="Dotum" panose="020B0600000101010101" pitchFamily="34" charset="-127"/>
                    <a:ea typeface="Dotum" panose="020B0600000101010101" pitchFamily="34" charset="-127"/>
                  </a:rPr>
                  <a:t> «colore dei capelli»), allora le due variabili sono statisticamente indipendenti (su P).</a:t>
                </a:r>
              </a:p>
              <a:p>
                <a:pPr algn="just" eaLnBrk="1" hangingPunct="1"/>
                <a:endParaRPr lang="it-IT" sz="1800" dirty="0" smtClean="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Formalmente, X e Y sono statisticamente indipendenti su P se per OGNI coppia di modalità s, m si ha</a:t>
                </a:r>
                <a:endParaRPr lang="it-IT" sz="1800" dirty="0">
                  <a:latin typeface="Dotum" panose="020B0600000101010101" pitchFamily="34" charset="-127"/>
                  <a:ea typeface="Dotum" panose="020B0600000101010101" pitchFamily="34" charset="-127"/>
                </a:endParaRPr>
              </a:p>
              <a:p>
                <a:pPr eaLnBrk="1" hangingPunct="1"/>
                <a:endParaRPr lang="it-IT" sz="1800" dirty="0">
                  <a:latin typeface="Dotum" panose="020B0600000101010101" pitchFamily="34" charset="-127"/>
                  <a:ea typeface="Dotum" panose="020B0600000101010101" pitchFamily="34" charset="-127"/>
                </a:endParaRPr>
              </a:p>
              <a:p>
                <a:pPr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m:rPr>
                              <m:sty m:val="p"/>
                            </m:rPr>
                            <a:rPr lang="it-IT" sz="1800" b="0" i="0" smtClean="0">
                              <a:latin typeface="Cambria Math"/>
                            </a:rPr>
                            <m:t>p</m:t>
                          </m:r>
                        </m:e>
                        <m:sub>
                          <m:r>
                            <m:rPr>
                              <m:sty m:val="p"/>
                            </m:rPr>
                            <a:rPr lang="it-IT" sz="1800" i="0">
                              <a:latin typeface="Cambria Math"/>
                            </a:rPr>
                            <m:t>s</m:t>
                          </m:r>
                          <m:r>
                            <m:rPr>
                              <m:sty m:val="p"/>
                            </m:rPr>
                            <a:rPr lang="it-IT" sz="1800" b="0" i="0" smtClean="0">
                              <a:latin typeface="Cambria Math"/>
                            </a:rPr>
                            <m:t>m</m:t>
                          </m:r>
                        </m:sub>
                      </m:sSub>
                      <m:r>
                        <a:rPr lang="it-IT" sz="1800" i="0">
                          <a:latin typeface="Cambria Math"/>
                        </a:rPr>
                        <m:t>=</m:t>
                      </m:r>
                      <m:sSub>
                        <m:sSubPr>
                          <m:ctrlPr>
                            <a:rPr lang="it-IT" sz="1800" i="1">
                              <a:latin typeface="Cambria Math"/>
                              <a:ea typeface="Cambria Math"/>
                            </a:rPr>
                          </m:ctrlPr>
                        </m:sSubPr>
                        <m:e>
                          <m:r>
                            <m:rPr>
                              <m:sty m:val="p"/>
                            </m:rPr>
                            <a:rPr lang="it-IT" sz="1800" i="0">
                              <a:latin typeface="Cambria Math"/>
                              <a:ea typeface="Cambria Math"/>
                            </a:rPr>
                            <m:t>p</m:t>
                          </m:r>
                        </m:e>
                        <m:sub>
                          <m:r>
                            <m:rPr>
                              <m:sty m:val="p"/>
                            </m:rPr>
                            <a:rPr lang="it-IT" sz="1800" b="0" i="0" smtClean="0">
                              <a:latin typeface="Cambria Math"/>
                              <a:ea typeface="Cambria Math"/>
                            </a:rPr>
                            <m:t>s</m:t>
                          </m:r>
                          <m:r>
                            <a:rPr lang="it-IT" sz="1800" b="0" i="0" smtClean="0">
                              <a:latin typeface="Cambria Math"/>
                              <a:ea typeface="Cambria Math"/>
                            </a:rPr>
                            <m:t>.</m:t>
                          </m:r>
                        </m:sub>
                      </m:sSub>
                      <m:r>
                        <a:rPr lang="it-IT" sz="1800" i="0" smtClean="0">
                          <a:latin typeface="Cambria Math"/>
                        </a:rPr>
                        <m:t>∙</m:t>
                      </m:r>
                      <m:sSub>
                        <m:sSubPr>
                          <m:ctrlPr>
                            <a:rPr lang="it-IT" sz="1800" i="1" smtClean="0">
                              <a:latin typeface="Cambria Math"/>
                              <a:ea typeface="Cambria Math"/>
                            </a:rPr>
                          </m:ctrlPr>
                        </m:sSubPr>
                        <m:e>
                          <m:r>
                            <m:rPr>
                              <m:sty m:val="p"/>
                            </m:rPr>
                            <a:rPr lang="it-IT" sz="1800" b="0" i="0" smtClean="0">
                              <a:latin typeface="Cambria Math"/>
                              <a:ea typeface="Cambria Math"/>
                            </a:rPr>
                            <m:t>p</m:t>
                          </m:r>
                        </m:e>
                        <m:sub>
                          <m:r>
                            <a:rPr lang="it-IT" sz="1800" b="0" i="0" smtClean="0">
                              <a:latin typeface="Cambria Math"/>
                              <a:ea typeface="Cambria Math"/>
                            </a:rPr>
                            <m:t>.</m:t>
                          </m:r>
                          <m:r>
                            <m:rPr>
                              <m:sty m:val="p"/>
                            </m:rPr>
                            <a:rPr lang="it-IT" sz="1800" b="0" i="0" smtClean="0">
                              <a:latin typeface="Cambria Math"/>
                              <a:ea typeface="Cambria Math"/>
                            </a:rPr>
                            <m:t>m</m:t>
                          </m:r>
                        </m:sub>
                      </m:sSub>
                    </m:oMath>
                  </m:oMathPara>
                </a14:m>
                <a:endParaRPr lang="it-IT" sz="1800" dirty="0" smtClean="0">
                  <a:latin typeface="Dotum" panose="020B0600000101010101" pitchFamily="34" charset="-127"/>
                  <a:ea typeface="Dotum" panose="020B0600000101010101" pitchFamily="34" charset="-127"/>
                </a:endParaRPr>
              </a:p>
              <a:p>
                <a:pPr eaLnBrk="1" hangingPunct="1"/>
                <a:endParaRPr lang="it-IT" sz="1800" dirty="0">
                  <a:latin typeface="Dotum" panose="020B0600000101010101" pitchFamily="34" charset="-127"/>
                  <a:ea typeface="Dotum" panose="020B0600000101010101" pitchFamily="34" charset="-127"/>
                </a:endParaRPr>
              </a:p>
              <a:p>
                <a:pPr eaLnBrk="1" hangingPunct="1"/>
                <a:r>
                  <a:rPr lang="it-IT" sz="1800" dirty="0">
                    <a:latin typeface="Dotum" panose="020B0600000101010101" pitchFamily="34" charset="-127"/>
                    <a:ea typeface="Dotum" panose="020B0600000101010101" pitchFamily="34" charset="-127"/>
                  </a:rPr>
                  <a:t>c</a:t>
                </a:r>
                <a:r>
                  <a:rPr lang="it-IT" sz="1800" dirty="0" smtClean="0">
                    <a:latin typeface="Dotum" panose="020B0600000101010101" pitchFamily="34" charset="-127"/>
                    <a:ea typeface="Dotum" panose="020B0600000101010101" pitchFamily="34" charset="-127"/>
                  </a:rPr>
                  <a:t>ioè se le frequenze relative congiunte sono pari al prodotto delle corrispondenti frequenze relative marginali.</a:t>
                </a:r>
              </a:p>
            </p:txBody>
          </p:sp>
        </mc:Choice>
        <mc:Fallback xmlns="">
          <p:sp>
            <p:nvSpPr>
              <p:cNvPr id="16388" name="Text Box 3"/>
              <p:cNvSpPr txBox="1">
                <a:spLocks noRot="1" noChangeAspect="1" noMove="1" noResize="1" noEditPoints="1" noAdjustHandles="1" noChangeArrowheads="1" noChangeShapeType="1" noTextEdit="1"/>
              </p:cNvSpPr>
              <p:nvPr/>
            </p:nvSpPr>
            <p:spPr bwMode="auto">
              <a:xfrm>
                <a:off x="685800" y="1268760"/>
                <a:ext cx="7772400" cy="5355312"/>
              </a:xfrm>
              <a:prstGeom prst="rect">
                <a:avLst/>
              </a:prstGeom>
              <a:blipFill rotWithShape="1">
                <a:blip r:embed="rId3"/>
                <a:stretch>
                  <a:fillRect l="-706" t="-569" r="-627" b="-79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6" name="Titolo 1"/>
          <p:cNvSpPr txBox="1">
            <a:spLocks/>
          </p:cNvSpPr>
          <p:nvPr/>
        </p:nvSpPr>
        <p:spPr>
          <a:xfrm>
            <a:off x="806896"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Indipendenza tra fenomeni statistici</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408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6388" name="Text Box 3"/>
              <p:cNvSpPr txBox="1">
                <a:spLocks noChangeArrowheads="1"/>
              </p:cNvSpPr>
              <p:nvPr/>
            </p:nvSpPr>
            <p:spPr bwMode="auto">
              <a:xfrm>
                <a:off x="685800" y="1268760"/>
                <a:ext cx="7772400" cy="51727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La precedente relazione si può anche mettere nella seguente forma che coinvolge le frequenze condizionate e che deve valere per </a:t>
                </a:r>
                <a:r>
                  <a:rPr lang="it-IT" sz="1800" b="1" dirty="0" smtClean="0">
                    <a:latin typeface="Dotum" panose="020B0600000101010101" pitchFamily="34" charset="-127"/>
                    <a:ea typeface="Dotum" panose="020B0600000101010101" pitchFamily="34" charset="-127"/>
                  </a:rPr>
                  <a:t>OGNI</a:t>
                </a:r>
                <a:r>
                  <a:rPr lang="it-IT" sz="1800" dirty="0" smtClean="0">
                    <a:latin typeface="Dotum" panose="020B0600000101010101" pitchFamily="34" charset="-127"/>
                    <a:ea typeface="Dotum" panose="020B0600000101010101" pitchFamily="34" charset="-127"/>
                  </a:rPr>
                  <a:t> coppia s, m:</a:t>
                </a:r>
              </a:p>
              <a:p>
                <a:pPr algn="just" eaLnBrk="1" hangingPunct="1"/>
                <a:endParaRPr lang="it-IT" sz="1800" dirty="0" smtClean="0">
                  <a:latin typeface="Dotum" panose="020B0600000101010101" pitchFamily="34" charset="-127"/>
                  <a:ea typeface="Dotum" panose="020B0600000101010101" pitchFamily="34" charset="-127"/>
                </a:endParaRPr>
              </a:p>
              <a:p>
                <a:pPr algn="ctr" eaLnBrk="1" hangingPunct="1"/>
                <a14:m>
                  <m:oMath xmlns:m="http://schemas.openxmlformats.org/officeDocument/2006/math">
                    <m:sSub>
                      <m:sSubPr>
                        <m:ctrlPr>
                          <a:rPr lang="it-IT" sz="1800" i="1">
                            <a:latin typeface="Cambria Math"/>
                          </a:rPr>
                        </m:ctrlPr>
                      </m:sSubPr>
                      <m:e>
                        <m:r>
                          <m:rPr>
                            <m:sty m:val="p"/>
                          </m:rPr>
                          <a:rPr lang="it-IT" sz="1800" i="0">
                            <a:latin typeface="Cambria Math"/>
                          </a:rPr>
                          <m:t>p</m:t>
                        </m:r>
                      </m:e>
                      <m:sub>
                        <m:r>
                          <a:rPr lang="it-IT" sz="1800" b="0" i="1" smtClean="0">
                            <a:latin typeface="Cambria Math"/>
                          </a:rPr>
                          <m:t>𝑋</m:t>
                        </m:r>
                        <m:r>
                          <a:rPr lang="it-IT" sz="1800" b="0" i="1" smtClean="0">
                            <a:latin typeface="Cambria Math"/>
                          </a:rPr>
                          <m:t>=</m:t>
                        </m:r>
                        <m:r>
                          <m:rPr>
                            <m:sty m:val="p"/>
                          </m:rPr>
                          <a:rPr lang="it-IT" sz="1800" i="0">
                            <a:latin typeface="Cambria Math"/>
                          </a:rPr>
                          <m:t>s</m:t>
                        </m:r>
                        <m:r>
                          <a:rPr lang="it-IT" sz="1800" b="0" i="0" smtClean="0">
                            <a:latin typeface="Cambria Math"/>
                          </a:rPr>
                          <m:t>|</m:t>
                        </m:r>
                        <m:r>
                          <m:rPr>
                            <m:sty m:val="p"/>
                          </m:rPr>
                          <a:rPr lang="it-IT" sz="1800" b="0" i="0" smtClean="0">
                            <a:latin typeface="Cambria Math"/>
                          </a:rPr>
                          <m:t>Y</m:t>
                        </m:r>
                        <m:r>
                          <a:rPr lang="it-IT" sz="1800" b="0" i="0" smtClean="0">
                            <a:latin typeface="Cambria Math"/>
                          </a:rPr>
                          <m:t>=</m:t>
                        </m:r>
                        <m:r>
                          <m:rPr>
                            <m:sty m:val="p"/>
                          </m:rPr>
                          <a:rPr lang="it-IT" sz="1800" i="0">
                            <a:latin typeface="Cambria Math"/>
                          </a:rPr>
                          <m:t>m</m:t>
                        </m:r>
                      </m:sub>
                    </m:sSub>
                    <m:r>
                      <a:rPr lang="it-IT" sz="1800" i="0">
                        <a:latin typeface="Cambria Math"/>
                      </a:rPr>
                      <m:t>=</m:t>
                    </m:r>
                    <m:f>
                      <m:fPr>
                        <m:ctrlPr>
                          <a:rPr lang="it-IT" sz="1800" i="1" smtClean="0">
                            <a:latin typeface="Cambria Math"/>
                          </a:rPr>
                        </m:ctrlPr>
                      </m:fPr>
                      <m:num>
                        <m:sSub>
                          <m:sSubPr>
                            <m:ctrlPr>
                              <a:rPr lang="it-IT" sz="1800" i="1">
                                <a:latin typeface="Cambria Math"/>
                              </a:rPr>
                            </m:ctrlPr>
                          </m:sSubPr>
                          <m:e>
                            <m:r>
                              <m:rPr>
                                <m:sty m:val="p"/>
                              </m:rPr>
                              <a:rPr lang="it-IT" sz="1800" i="0">
                                <a:latin typeface="Cambria Math"/>
                              </a:rPr>
                              <m:t>p</m:t>
                            </m:r>
                          </m:e>
                          <m:sub>
                            <m:r>
                              <m:rPr>
                                <m:sty m:val="p"/>
                              </m:rPr>
                              <a:rPr lang="it-IT" sz="1800" i="0">
                                <a:latin typeface="Cambria Math"/>
                              </a:rPr>
                              <m:t>sm</m:t>
                            </m:r>
                          </m:sub>
                        </m:sSub>
                      </m:num>
                      <m:den>
                        <m:sSub>
                          <m:sSubPr>
                            <m:ctrlPr>
                              <a:rPr lang="it-IT" sz="1800" i="1">
                                <a:latin typeface="Cambria Math"/>
                              </a:rPr>
                            </m:ctrlPr>
                          </m:sSubPr>
                          <m:e>
                            <m:r>
                              <m:rPr>
                                <m:sty m:val="p"/>
                              </m:rPr>
                              <a:rPr lang="it-IT" sz="1800" i="0">
                                <a:latin typeface="Cambria Math"/>
                              </a:rPr>
                              <m:t>p</m:t>
                            </m:r>
                          </m:e>
                          <m:sub>
                            <m:r>
                              <a:rPr lang="it-IT" sz="1800" b="0" i="0" smtClean="0">
                                <a:latin typeface="Cambria Math"/>
                              </a:rPr>
                              <m:t>.</m:t>
                            </m:r>
                            <m:r>
                              <m:rPr>
                                <m:sty m:val="p"/>
                              </m:rPr>
                              <a:rPr lang="it-IT" sz="1800" i="0">
                                <a:latin typeface="Cambria Math"/>
                              </a:rPr>
                              <m:t>m</m:t>
                            </m:r>
                          </m:sub>
                        </m:sSub>
                      </m:den>
                    </m:f>
                    <m:r>
                      <a:rPr lang="it-IT" sz="1800" b="0" i="0" smtClean="0">
                        <a:latin typeface="Cambria Math"/>
                      </a:rPr>
                      <m:t>=</m:t>
                    </m:r>
                    <m:f>
                      <m:fPr>
                        <m:ctrlPr>
                          <a:rPr lang="it-IT" sz="1800" i="1">
                            <a:latin typeface="Cambria Math"/>
                          </a:rPr>
                        </m:ctrlPr>
                      </m:fPr>
                      <m:num>
                        <m:sSub>
                          <m:sSubPr>
                            <m:ctrlPr>
                              <a:rPr lang="it-IT" sz="1800" i="1">
                                <a:latin typeface="Cambria Math"/>
                                <a:ea typeface="Cambria Math"/>
                              </a:rPr>
                            </m:ctrlPr>
                          </m:sSubPr>
                          <m:e>
                            <m:r>
                              <m:rPr>
                                <m:sty m:val="p"/>
                              </m:rPr>
                              <a:rPr lang="it-IT" sz="1800" i="0">
                                <a:latin typeface="Cambria Math"/>
                                <a:ea typeface="Cambria Math"/>
                              </a:rPr>
                              <m:t>p</m:t>
                            </m:r>
                          </m:e>
                          <m:sub>
                            <m:r>
                              <m:rPr>
                                <m:sty m:val="p"/>
                              </m:rPr>
                              <a:rPr lang="it-IT" sz="1800" i="0">
                                <a:latin typeface="Cambria Math"/>
                                <a:ea typeface="Cambria Math"/>
                              </a:rPr>
                              <m:t>s</m:t>
                            </m:r>
                            <m:r>
                              <a:rPr lang="it-IT" sz="1800" i="0">
                                <a:latin typeface="Cambria Math"/>
                                <a:ea typeface="Cambria Math"/>
                              </a:rPr>
                              <m:t>.</m:t>
                            </m:r>
                          </m:sub>
                        </m:sSub>
                        <m:r>
                          <a:rPr lang="it-IT" sz="1800" i="0">
                            <a:latin typeface="Cambria Math"/>
                          </a:rPr>
                          <m:t>∙</m:t>
                        </m:r>
                        <m:sSub>
                          <m:sSubPr>
                            <m:ctrlPr>
                              <a:rPr lang="it-IT" sz="1800" i="1">
                                <a:latin typeface="Cambria Math"/>
                                <a:ea typeface="Cambria Math"/>
                              </a:rPr>
                            </m:ctrlPr>
                          </m:sSubPr>
                          <m:e>
                            <m:r>
                              <m:rPr>
                                <m:sty m:val="p"/>
                              </m:rPr>
                              <a:rPr lang="it-IT" sz="1800" i="0">
                                <a:latin typeface="Cambria Math"/>
                                <a:ea typeface="Cambria Math"/>
                              </a:rPr>
                              <m:t>p</m:t>
                            </m:r>
                          </m:e>
                          <m:sub>
                            <m:r>
                              <a:rPr lang="it-IT" sz="1800" i="0">
                                <a:latin typeface="Cambria Math"/>
                                <a:ea typeface="Cambria Math"/>
                              </a:rPr>
                              <m:t>.</m:t>
                            </m:r>
                            <m:r>
                              <m:rPr>
                                <m:sty m:val="p"/>
                              </m:rPr>
                              <a:rPr lang="it-IT" sz="1800" i="0">
                                <a:latin typeface="Cambria Math"/>
                                <a:ea typeface="Cambria Math"/>
                              </a:rPr>
                              <m:t>m</m:t>
                            </m:r>
                          </m:sub>
                        </m:sSub>
                      </m:num>
                      <m:den>
                        <m:sSub>
                          <m:sSubPr>
                            <m:ctrlPr>
                              <a:rPr lang="it-IT" sz="1800" i="1">
                                <a:latin typeface="Cambria Math"/>
                              </a:rPr>
                            </m:ctrlPr>
                          </m:sSubPr>
                          <m:e>
                            <m:r>
                              <m:rPr>
                                <m:sty m:val="p"/>
                              </m:rPr>
                              <a:rPr lang="it-IT" sz="1800" i="0">
                                <a:latin typeface="Cambria Math"/>
                              </a:rPr>
                              <m:t>p</m:t>
                            </m:r>
                          </m:e>
                          <m:sub>
                            <m:r>
                              <a:rPr lang="it-IT" sz="1800" i="0">
                                <a:latin typeface="Cambria Math"/>
                              </a:rPr>
                              <m:t>.</m:t>
                            </m:r>
                            <m:r>
                              <m:rPr>
                                <m:sty m:val="p"/>
                              </m:rPr>
                              <a:rPr lang="it-IT" sz="1800" i="0">
                                <a:latin typeface="Cambria Math"/>
                              </a:rPr>
                              <m:t>m</m:t>
                            </m:r>
                          </m:sub>
                        </m:sSub>
                      </m:den>
                    </m:f>
                    <m:r>
                      <a:rPr lang="it-IT" sz="1800" b="0" i="0" smtClean="0">
                        <a:latin typeface="Cambria Math"/>
                      </a:rPr>
                      <m:t>=</m:t>
                    </m:r>
                    <m:sSub>
                      <m:sSubPr>
                        <m:ctrlPr>
                          <a:rPr lang="it-IT" sz="1800" i="1" smtClean="0">
                            <a:latin typeface="Cambria Math"/>
                            <a:ea typeface="Cambria Math"/>
                          </a:rPr>
                        </m:ctrlPr>
                      </m:sSubPr>
                      <m:e>
                        <m:r>
                          <m:rPr>
                            <m:sty m:val="p"/>
                          </m:rPr>
                          <a:rPr lang="it-IT" sz="1800" i="0">
                            <a:latin typeface="Cambria Math"/>
                            <a:ea typeface="Cambria Math"/>
                          </a:rPr>
                          <m:t>p</m:t>
                        </m:r>
                      </m:e>
                      <m:sub>
                        <m:r>
                          <m:rPr>
                            <m:sty m:val="p"/>
                          </m:rPr>
                          <a:rPr lang="it-IT" sz="1800" i="0">
                            <a:latin typeface="Cambria Math"/>
                            <a:ea typeface="Cambria Math"/>
                          </a:rPr>
                          <m:t>s</m:t>
                        </m:r>
                        <m:r>
                          <a:rPr lang="it-IT" sz="1800" i="0">
                            <a:latin typeface="Cambria Math"/>
                            <a:ea typeface="Cambria Math"/>
                          </a:rPr>
                          <m:t>.</m:t>
                        </m:r>
                      </m:sub>
                    </m:sSub>
                  </m:oMath>
                </a14:m>
                <a:r>
                  <a:rPr lang="it-IT" sz="1800" dirty="0" smtClean="0">
                    <a:latin typeface="Dotum" panose="020B0600000101010101" pitchFamily="34" charset="-127"/>
                    <a:ea typeface="Dotum" panose="020B0600000101010101" pitchFamily="34" charset="-127"/>
                  </a:rPr>
                  <a:t> </a:t>
                </a:r>
              </a:p>
              <a:p>
                <a:pPr algn="just" eaLnBrk="1" hangingPunct="1"/>
                <a:endParaRPr lang="it-IT" sz="1800" dirty="0" smtClean="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e, simmetricamente, </a:t>
                </a:r>
              </a:p>
              <a:p>
                <a:pPr algn="just" eaLnBrk="1" hangingPunct="1"/>
                <a:endParaRPr lang="it-IT" sz="1800" i="1" dirty="0" smtClean="0">
                  <a:latin typeface="Cambria Math"/>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m:rPr>
                              <m:sty m:val="p"/>
                            </m:rPr>
                            <a:rPr lang="it-IT" sz="1800" i="0">
                              <a:latin typeface="Cambria Math"/>
                            </a:rPr>
                            <m:t>p</m:t>
                          </m:r>
                        </m:e>
                        <m:sub>
                          <m:r>
                            <a:rPr lang="it-IT" sz="1800" b="0" i="1" smtClean="0">
                              <a:latin typeface="Cambria Math"/>
                            </a:rPr>
                            <m:t>𝑌</m:t>
                          </m:r>
                          <m:r>
                            <a:rPr lang="it-IT" sz="1800" b="0" i="1" smtClean="0">
                              <a:latin typeface="Cambria Math"/>
                            </a:rPr>
                            <m:t>=</m:t>
                          </m:r>
                          <m:r>
                            <m:rPr>
                              <m:sty m:val="p"/>
                            </m:rPr>
                            <a:rPr lang="it-IT" sz="1800" b="0" i="0" smtClean="0">
                              <a:latin typeface="Cambria Math"/>
                            </a:rPr>
                            <m:t>m</m:t>
                          </m:r>
                          <m:r>
                            <a:rPr lang="it-IT" sz="1800" i="0">
                              <a:latin typeface="Cambria Math"/>
                            </a:rPr>
                            <m:t>|</m:t>
                          </m:r>
                          <m:r>
                            <m:rPr>
                              <m:sty m:val="p"/>
                            </m:rPr>
                            <a:rPr lang="it-IT" sz="1800" b="0" i="0" smtClean="0">
                              <a:latin typeface="Cambria Math"/>
                            </a:rPr>
                            <m:t>X</m:t>
                          </m:r>
                          <m:r>
                            <a:rPr lang="it-IT" sz="1800" b="0" i="0" smtClean="0">
                              <a:latin typeface="Cambria Math"/>
                            </a:rPr>
                            <m:t>=</m:t>
                          </m:r>
                          <m:r>
                            <m:rPr>
                              <m:sty m:val="p"/>
                            </m:rPr>
                            <a:rPr lang="it-IT" sz="1800" b="0" i="0" smtClean="0">
                              <a:latin typeface="Cambria Math"/>
                            </a:rPr>
                            <m:t>s</m:t>
                          </m:r>
                        </m:sub>
                      </m:sSub>
                      <m:r>
                        <a:rPr lang="it-IT" sz="1800" i="0">
                          <a:latin typeface="Cambria Math"/>
                        </a:rPr>
                        <m:t>=</m:t>
                      </m:r>
                      <m:f>
                        <m:fPr>
                          <m:ctrlPr>
                            <a:rPr lang="it-IT" sz="1800" i="1">
                              <a:latin typeface="Cambria Math"/>
                            </a:rPr>
                          </m:ctrlPr>
                        </m:fPr>
                        <m:num>
                          <m:sSub>
                            <m:sSubPr>
                              <m:ctrlPr>
                                <a:rPr lang="it-IT" sz="1800" i="1">
                                  <a:latin typeface="Cambria Math"/>
                                </a:rPr>
                              </m:ctrlPr>
                            </m:sSubPr>
                            <m:e>
                              <m:r>
                                <m:rPr>
                                  <m:sty m:val="p"/>
                                </m:rPr>
                                <a:rPr lang="it-IT" sz="1800" i="0">
                                  <a:latin typeface="Cambria Math"/>
                                </a:rPr>
                                <m:t>p</m:t>
                              </m:r>
                            </m:e>
                            <m:sub>
                              <m:r>
                                <m:rPr>
                                  <m:sty m:val="p"/>
                                </m:rPr>
                                <a:rPr lang="it-IT" sz="1800" i="0">
                                  <a:latin typeface="Cambria Math"/>
                                </a:rPr>
                                <m:t>sm</m:t>
                              </m:r>
                            </m:sub>
                          </m:sSub>
                        </m:num>
                        <m:den>
                          <m:sSub>
                            <m:sSubPr>
                              <m:ctrlPr>
                                <a:rPr lang="it-IT" sz="1800" i="1" smtClean="0">
                                  <a:latin typeface="Cambria Math"/>
                                </a:rPr>
                              </m:ctrlPr>
                            </m:sSubPr>
                            <m:e>
                              <m:r>
                                <m:rPr>
                                  <m:sty m:val="p"/>
                                </m:rPr>
                                <a:rPr lang="it-IT" sz="1800" i="0">
                                  <a:latin typeface="Cambria Math"/>
                                </a:rPr>
                                <m:t>p</m:t>
                              </m:r>
                            </m:e>
                            <m:sub>
                              <m:r>
                                <m:rPr>
                                  <m:sty m:val="p"/>
                                </m:rPr>
                                <a:rPr lang="it-IT" sz="1800" b="0" i="0" smtClean="0">
                                  <a:latin typeface="Cambria Math"/>
                                </a:rPr>
                                <m:t>s</m:t>
                              </m:r>
                              <m:r>
                                <a:rPr lang="it-IT" sz="1800" b="0" i="0" smtClean="0">
                                  <a:latin typeface="Cambria Math"/>
                                </a:rPr>
                                <m:t>.</m:t>
                              </m:r>
                            </m:sub>
                          </m:sSub>
                        </m:den>
                      </m:f>
                      <m:r>
                        <a:rPr lang="it-IT" sz="1800" i="0">
                          <a:latin typeface="Cambria Math"/>
                        </a:rPr>
                        <m:t>=</m:t>
                      </m:r>
                      <m:f>
                        <m:fPr>
                          <m:ctrlPr>
                            <a:rPr lang="it-IT" sz="1800" i="1">
                              <a:latin typeface="Cambria Math"/>
                            </a:rPr>
                          </m:ctrlPr>
                        </m:fPr>
                        <m:num>
                          <m:sSub>
                            <m:sSubPr>
                              <m:ctrlPr>
                                <a:rPr lang="it-IT" sz="1800" i="1">
                                  <a:latin typeface="Cambria Math"/>
                                  <a:ea typeface="Cambria Math"/>
                                </a:rPr>
                              </m:ctrlPr>
                            </m:sSubPr>
                            <m:e>
                              <m:r>
                                <m:rPr>
                                  <m:sty m:val="p"/>
                                </m:rPr>
                                <a:rPr lang="it-IT" sz="1800" i="0">
                                  <a:latin typeface="Cambria Math"/>
                                  <a:ea typeface="Cambria Math"/>
                                </a:rPr>
                                <m:t>p</m:t>
                              </m:r>
                            </m:e>
                            <m:sub>
                              <m:r>
                                <m:rPr>
                                  <m:sty m:val="p"/>
                                </m:rPr>
                                <a:rPr lang="it-IT" sz="1800" i="0">
                                  <a:latin typeface="Cambria Math"/>
                                  <a:ea typeface="Cambria Math"/>
                                </a:rPr>
                                <m:t>s</m:t>
                              </m:r>
                              <m:r>
                                <a:rPr lang="it-IT" sz="1800" i="0">
                                  <a:latin typeface="Cambria Math"/>
                                  <a:ea typeface="Cambria Math"/>
                                </a:rPr>
                                <m:t>.</m:t>
                              </m:r>
                            </m:sub>
                          </m:sSub>
                          <m:r>
                            <a:rPr lang="it-IT" sz="1800" i="0">
                              <a:latin typeface="Cambria Math"/>
                            </a:rPr>
                            <m:t>∙</m:t>
                          </m:r>
                          <m:sSub>
                            <m:sSubPr>
                              <m:ctrlPr>
                                <a:rPr lang="it-IT" sz="1800" i="1">
                                  <a:latin typeface="Cambria Math"/>
                                  <a:ea typeface="Cambria Math"/>
                                </a:rPr>
                              </m:ctrlPr>
                            </m:sSubPr>
                            <m:e>
                              <m:r>
                                <m:rPr>
                                  <m:sty m:val="p"/>
                                </m:rPr>
                                <a:rPr lang="it-IT" sz="1800" i="0">
                                  <a:latin typeface="Cambria Math"/>
                                  <a:ea typeface="Cambria Math"/>
                                </a:rPr>
                                <m:t>p</m:t>
                              </m:r>
                            </m:e>
                            <m:sub>
                              <m:r>
                                <a:rPr lang="it-IT" sz="1800" i="0">
                                  <a:latin typeface="Cambria Math"/>
                                  <a:ea typeface="Cambria Math"/>
                                </a:rPr>
                                <m:t>.</m:t>
                              </m:r>
                              <m:r>
                                <m:rPr>
                                  <m:sty m:val="p"/>
                                </m:rPr>
                                <a:rPr lang="it-IT" sz="1800" i="0">
                                  <a:latin typeface="Cambria Math"/>
                                  <a:ea typeface="Cambria Math"/>
                                </a:rPr>
                                <m:t>m</m:t>
                              </m:r>
                            </m:sub>
                          </m:sSub>
                        </m:num>
                        <m:den>
                          <m:sSub>
                            <m:sSubPr>
                              <m:ctrlPr>
                                <a:rPr lang="it-IT" sz="1800" i="1">
                                  <a:latin typeface="Cambria Math"/>
                                </a:rPr>
                              </m:ctrlPr>
                            </m:sSubPr>
                            <m:e>
                              <m:r>
                                <m:rPr>
                                  <m:sty m:val="p"/>
                                </m:rPr>
                                <a:rPr lang="it-IT" sz="1800" i="0">
                                  <a:latin typeface="Cambria Math"/>
                                </a:rPr>
                                <m:t>p</m:t>
                              </m:r>
                            </m:e>
                            <m:sub>
                              <m:r>
                                <m:rPr>
                                  <m:sty m:val="p"/>
                                </m:rPr>
                                <a:rPr lang="it-IT" sz="1800" b="0" i="0" smtClean="0">
                                  <a:latin typeface="Cambria Math"/>
                                </a:rPr>
                                <m:t>s</m:t>
                              </m:r>
                              <m:r>
                                <a:rPr lang="it-IT" sz="1800" b="0" i="0" smtClean="0">
                                  <a:latin typeface="Cambria Math"/>
                                </a:rPr>
                                <m:t>.</m:t>
                              </m:r>
                            </m:sub>
                          </m:sSub>
                        </m:den>
                      </m:f>
                      <m:r>
                        <a:rPr lang="it-IT" sz="1800" i="0">
                          <a:latin typeface="Cambria Math"/>
                        </a:rPr>
                        <m:t>=</m:t>
                      </m:r>
                      <m:sSub>
                        <m:sSubPr>
                          <m:ctrlPr>
                            <a:rPr lang="it-IT" sz="1800" i="1" smtClean="0">
                              <a:latin typeface="Cambria Math"/>
                              <a:ea typeface="Cambria Math"/>
                            </a:rPr>
                          </m:ctrlPr>
                        </m:sSubPr>
                        <m:e>
                          <m:r>
                            <m:rPr>
                              <m:sty m:val="p"/>
                            </m:rPr>
                            <a:rPr lang="it-IT" sz="1800" i="0">
                              <a:latin typeface="Cambria Math"/>
                              <a:ea typeface="Cambria Math"/>
                            </a:rPr>
                            <m:t>p</m:t>
                          </m:r>
                        </m:e>
                        <m:sub>
                          <m:r>
                            <a:rPr lang="it-IT" sz="1800" b="0" i="0" smtClean="0">
                              <a:latin typeface="Cambria Math"/>
                              <a:ea typeface="Cambria Math"/>
                            </a:rPr>
                            <m:t>.</m:t>
                          </m:r>
                          <m:r>
                            <m:rPr>
                              <m:sty m:val="p"/>
                            </m:rPr>
                            <a:rPr lang="it-IT" sz="1800" b="0" i="0" smtClean="0">
                              <a:latin typeface="Cambria Math"/>
                              <a:ea typeface="Cambria Math"/>
                            </a:rPr>
                            <m:t>m</m:t>
                          </m:r>
                        </m:sub>
                      </m:sSub>
                    </m:oMath>
                  </m:oMathPara>
                </a14:m>
                <a:endParaRPr lang="it-IT" sz="1800" dirty="0">
                  <a:latin typeface="Dotum" panose="020B0600000101010101" pitchFamily="34" charset="-127"/>
                  <a:ea typeface="Dotum" panose="020B0600000101010101" pitchFamily="34" charset="-127"/>
                </a:endParaRPr>
              </a:p>
              <a:p>
                <a:pPr algn="just" eaLnBrk="1" hangingPunct="1"/>
                <a:endParaRPr lang="it-IT" sz="1800" b="1"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In altri termini, le distribuzioni delle frequenze condizionate relative sono fra loro tutte identiche e identiche alle frequenze marginali. Con riferimento all’esempio «occhi-capelli», ciò significa, per esempio, che la quota di coloro che hanno gli occhi azzurri (o di qualunque altro colore) tra i biondi è identica alla quota di coloro che hanno gli occhi azzurri (o di qualunque altro colore) nella popolazione generale. E ciò vale per qualunque coppia «colore occhi-colore capelli».</a:t>
                </a:r>
                <a:endParaRPr lang="it-IT" sz="1800" dirty="0">
                  <a:latin typeface="Dotum" panose="020B0600000101010101" pitchFamily="34" charset="-127"/>
                  <a:ea typeface="Dotum" panose="020B0600000101010101" pitchFamily="34" charset="-127"/>
                </a:endParaRPr>
              </a:p>
            </p:txBody>
          </p:sp>
        </mc:Choice>
        <mc:Fallback xmlns="">
          <p:sp>
            <p:nvSpPr>
              <p:cNvPr id="16388" name="Text Box 3"/>
              <p:cNvSpPr txBox="1">
                <a:spLocks noRot="1" noChangeAspect="1" noMove="1" noResize="1" noEditPoints="1" noAdjustHandles="1" noChangeArrowheads="1" noChangeShapeType="1" noTextEdit="1"/>
              </p:cNvSpPr>
              <p:nvPr/>
            </p:nvSpPr>
            <p:spPr bwMode="auto">
              <a:xfrm>
                <a:off x="685800" y="1268760"/>
                <a:ext cx="7772400" cy="5172763"/>
              </a:xfrm>
              <a:prstGeom prst="rect">
                <a:avLst/>
              </a:prstGeom>
              <a:blipFill rotWithShape="1">
                <a:blip r:embed="rId3"/>
                <a:stretch>
                  <a:fillRect l="-706" t="-589" r="-627" b="-82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6" name="Titolo 1"/>
          <p:cNvSpPr txBox="1">
            <a:spLocks/>
          </p:cNvSpPr>
          <p:nvPr/>
        </p:nvSpPr>
        <p:spPr>
          <a:xfrm>
            <a:off x="806896"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Indipendenza tra fenomeni statistici</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3630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2772" name="Text Box 3"/>
              <p:cNvSpPr txBox="1">
                <a:spLocks noChangeArrowheads="1"/>
              </p:cNvSpPr>
              <p:nvPr/>
            </p:nvSpPr>
            <p:spPr bwMode="auto">
              <a:xfrm>
                <a:off x="685800" y="1340768"/>
                <a:ext cx="7772400" cy="20313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Due fenomeni si dicono </a:t>
                </a:r>
                <a:r>
                  <a:rPr lang="it-IT" sz="1800" b="1" dirty="0" smtClean="0">
                    <a:latin typeface="Dotum" panose="020B0600000101010101" pitchFamily="34" charset="-127"/>
                    <a:ea typeface="Dotum" panose="020B0600000101010101" pitchFamily="34" charset="-127"/>
                  </a:rPr>
                  <a:t>dipendenti</a:t>
                </a:r>
                <a:r>
                  <a:rPr lang="it-IT" sz="1800" dirty="0" smtClean="0">
                    <a:latin typeface="Dotum" panose="020B0600000101010101" pitchFamily="34" charset="-127"/>
                    <a:ea typeface="Dotum" panose="020B0600000101010101" pitchFamily="34" charset="-127"/>
                  </a:rPr>
                  <a:t>, se essi non sono indipendenti, cioè se esiste almeno una coppia s, m per cui</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m:rPr>
                              <m:sty m:val="p"/>
                            </m:rPr>
                            <a:rPr lang="it-IT" sz="1800" i="0">
                              <a:latin typeface="Cambria Math"/>
                            </a:rPr>
                            <m:t>p</m:t>
                          </m:r>
                        </m:e>
                        <m:sub>
                          <m:r>
                            <m:rPr>
                              <m:sty m:val="p"/>
                            </m:rPr>
                            <a:rPr lang="it-IT" sz="1800" i="0">
                              <a:latin typeface="Cambria Math"/>
                            </a:rPr>
                            <m:t>sm</m:t>
                          </m:r>
                        </m:sub>
                      </m:sSub>
                      <m:r>
                        <a:rPr lang="it-IT" sz="1800" i="0" smtClean="0">
                          <a:latin typeface="Cambria Math"/>
                          <a:ea typeface="Cambria Math"/>
                        </a:rPr>
                        <m:t>≠</m:t>
                      </m:r>
                      <m:sSub>
                        <m:sSubPr>
                          <m:ctrlPr>
                            <a:rPr lang="it-IT" sz="1800" i="1">
                              <a:latin typeface="Cambria Math"/>
                              <a:ea typeface="Cambria Math"/>
                            </a:rPr>
                          </m:ctrlPr>
                        </m:sSubPr>
                        <m:e>
                          <m:r>
                            <m:rPr>
                              <m:sty m:val="p"/>
                            </m:rPr>
                            <a:rPr lang="it-IT" sz="1800" i="0">
                              <a:latin typeface="Cambria Math"/>
                              <a:ea typeface="Cambria Math"/>
                            </a:rPr>
                            <m:t>p</m:t>
                          </m:r>
                        </m:e>
                        <m:sub>
                          <m:r>
                            <m:rPr>
                              <m:sty m:val="p"/>
                            </m:rPr>
                            <a:rPr lang="it-IT" sz="1800" i="0">
                              <a:latin typeface="Cambria Math"/>
                              <a:ea typeface="Cambria Math"/>
                            </a:rPr>
                            <m:t>s</m:t>
                          </m:r>
                          <m:r>
                            <a:rPr lang="it-IT" sz="1800" i="0">
                              <a:latin typeface="Cambria Math"/>
                              <a:ea typeface="Cambria Math"/>
                            </a:rPr>
                            <m:t>.</m:t>
                          </m:r>
                        </m:sub>
                      </m:sSub>
                      <m:r>
                        <a:rPr lang="it-IT" sz="1800" i="0">
                          <a:latin typeface="Cambria Math"/>
                        </a:rPr>
                        <m:t>∙</m:t>
                      </m:r>
                      <m:sSub>
                        <m:sSubPr>
                          <m:ctrlPr>
                            <a:rPr lang="it-IT" sz="1800" i="1">
                              <a:latin typeface="Cambria Math"/>
                              <a:ea typeface="Cambria Math"/>
                            </a:rPr>
                          </m:ctrlPr>
                        </m:sSubPr>
                        <m:e>
                          <m:r>
                            <m:rPr>
                              <m:sty m:val="p"/>
                            </m:rPr>
                            <a:rPr lang="it-IT" sz="1800" i="0">
                              <a:latin typeface="Cambria Math"/>
                              <a:ea typeface="Cambria Math"/>
                            </a:rPr>
                            <m:t>p</m:t>
                          </m:r>
                        </m:e>
                        <m:sub>
                          <m:r>
                            <a:rPr lang="it-IT" sz="1800" i="0">
                              <a:latin typeface="Cambria Math"/>
                              <a:ea typeface="Cambria Math"/>
                            </a:rPr>
                            <m:t>.</m:t>
                          </m:r>
                          <m:r>
                            <m:rPr>
                              <m:sty m:val="p"/>
                            </m:rPr>
                            <a:rPr lang="it-IT" sz="1800" i="0">
                              <a:latin typeface="Cambria Math"/>
                              <a:ea typeface="Cambria Math"/>
                            </a:rPr>
                            <m:t>m</m:t>
                          </m:r>
                        </m:sub>
                      </m:sSub>
                    </m:oMath>
                  </m:oMathPara>
                </a14:m>
                <a:endParaRPr lang="it-IT" sz="1800" dirty="0" smtClean="0">
                  <a:latin typeface="Dotum" panose="020B0600000101010101" pitchFamily="34" charset="-127"/>
                  <a:ea typeface="Dotum" panose="020B0600000101010101" pitchFamily="34" charset="-127"/>
                </a:endParaRPr>
              </a:p>
              <a:p>
                <a:pPr algn="just" eaLnBrk="1" hangingPunct="1"/>
                <a:endParaRPr lang="it-IT" sz="1800" dirty="0" smtClean="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Due fenomeni dipendenti si dicono anche </a:t>
                </a:r>
                <a:r>
                  <a:rPr lang="it-IT" sz="1800" b="1" dirty="0" smtClean="0">
                    <a:latin typeface="Dotum" panose="020B0600000101010101" pitchFamily="34" charset="-127"/>
                    <a:ea typeface="Dotum" panose="020B0600000101010101" pitchFamily="34" charset="-127"/>
                  </a:rPr>
                  <a:t>connessi</a:t>
                </a:r>
                <a:r>
                  <a:rPr lang="it-IT" sz="1800" dirty="0" smtClean="0">
                    <a:latin typeface="Dotum" panose="020B0600000101010101" pitchFamily="34" charset="-127"/>
                    <a:ea typeface="Dotum" panose="020B0600000101010101" pitchFamily="34" charset="-127"/>
                  </a:rPr>
                  <a:t>.</a:t>
                </a: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p:txBody>
          </p:sp>
        </mc:Choice>
        <mc:Fallback xmlns="">
          <p:sp>
            <p:nvSpPr>
              <p:cNvPr id="32772" name="Text Box 3"/>
              <p:cNvSpPr txBox="1">
                <a:spLocks noRot="1" noChangeAspect="1" noMove="1" noResize="1" noEditPoints="1" noAdjustHandles="1" noChangeArrowheads="1" noChangeShapeType="1" noTextEdit="1"/>
              </p:cNvSpPr>
              <p:nvPr/>
            </p:nvSpPr>
            <p:spPr bwMode="auto">
              <a:xfrm>
                <a:off x="685800" y="1340768"/>
                <a:ext cx="7772400" cy="2031325"/>
              </a:xfrm>
              <a:prstGeom prst="rect">
                <a:avLst/>
              </a:prstGeom>
              <a:blipFill rotWithShape="1">
                <a:blip r:embed="rId3"/>
                <a:stretch>
                  <a:fillRect l="-706" t="-1502" r="-62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Dipendenza</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36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3"/>
          <p:cNvSpPr txBox="1">
            <a:spLocks noChangeArrowheads="1"/>
          </p:cNvSpPr>
          <p:nvPr/>
        </p:nvSpPr>
        <p:spPr bwMode="auto">
          <a:xfrm>
            <a:off x="685800" y="1268760"/>
            <a:ext cx="77724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a:latin typeface="Dotum" panose="020B0600000101010101" pitchFamily="34" charset="-127"/>
                <a:ea typeface="Dotum" panose="020B0600000101010101" pitchFamily="34" charset="-127"/>
              </a:rPr>
              <a:t>S</a:t>
            </a:r>
            <a:r>
              <a:rPr lang="it-IT" sz="1800" dirty="0" smtClean="0">
                <a:latin typeface="Dotum" panose="020B0600000101010101" pitchFamily="34" charset="-127"/>
                <a:ea typeface="Dotum" panose="020B0600000101010101" pitchFamily="34" charset="-127"/>
              </a:rPr>
              <a:t>i ha dipendenza fra due fenomeni statistici quando vi è «assenza di indipendenza»</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Questa nozione generale di «assenza di indipendenza» può essere studiata da due prospettive differenti:</a:t>
            </a:r>
          </a:p>
          <a:p>
            <a:pPr algn="just" eaLnBrk="1" hangingPunct="1"/>
            <a:endParaRPr lang="it-IT" sz="1800" dirty="0">
              <a:latin typeface="Dotum" panose="020B0600000101010101" pitchFamily="34" charset="-127"/>
              <a:ea typeface="Dotum" panose="020B0600000101010101" pitchFamily="34" charset="-127"/>
            </a:endParaRPr>
          </a:p>
          <a:p>
            <a:pPr marL="342900" indent="-342900" algn="just" eaLnBrk="1" hangingPunct="1">
              <a:buFont typeface="+mj-lt"/>
              <a:buAutoNum type="arabicPeriod"/>
            </a:pPr>
            <a:r>
              <a:rPr lang="it-IT" sz="1800" dirty="0" smtClean="0">
                <a:latin typeface="Dotum" panose="020B0600000101010101" pitchFamily="34" charset="-127"/>
                <a:ea typeface="Dotum" panose="020B0600000101010101" pitchFamily="34" charset="-127"/>
              </a:rPr>
              <a:t>Quanto conoscere il fenomeno X fornisce informazioni sul fenomeno Y? (Dipendenza, o legame asimmetrico)</a:t>
            </a:r>
          </a:p>
          <a:p>
            <a:pPr marL="342900" indent="-342900" algn="just" eaLnBrk="1" hangingPunct="1">
              <a:buFont typeface="+mj-lt"/>
              <a:buAutoNum type="arabicPeriod"/>
            </a:pPr>
            <a:r>
              <a:rPr lang="it-IT" sz="1800" dirty="0" smtClean="0">
                <a:latin typeface="Dotum" panose="020B0600000101010101" pitchFamily="34" charset="-127"/>
                <a:ea typeface="Dotum" panose="020B0600000101010101" pitchFamily="34" charset="-127"/>
              </a:rPr>
              <a:t>Quanto i due fenomeni sono congiuntamente legati? (legame simmetrico).</a:t>
            </a:r>
          </a:p>
          <a:p>
            <a:pPr marL="342900" indent="-342900" algn="just" eaLnBrk="1" hangingPunct="1">
              <a:buFont typeface="+mj-lt"/>
              <a:buAutoNum type="arabicPeriod"/>
            </a:pPr>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La prima domanda è collegata ad analisi causali/previsionali; la seconda, mira a capire quanto i due fenomeni siano «ridondanti».</a:t>
            </a:r>
          </a:p>
        </p:txBody>
      </p:sp>
      <p:sp>
        <p:nvSpPr>
          <p:cNvPr id="6" name="Titolo 1"/>
          <p:cNvSpPr txBox="1">
            <a:spLocks/>
          </p:cNvSpPr>
          <p:nvPr/>
        </p:nvSpPr>
        <p:spPr>
          <a:xfrm>
            <a:off x="806896"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Legami simmetrici e asimmetrici</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1528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3"/>
          <p:cNvSpPr txBox="1">
            <a:spLocks noChangeArrowheads="1"/>
          </p:cNvSpPr>
          <p:nvPr/>
        </p:nvSpPr>
        <p:spPr bwMode="auto">
          <a:xfrm>
            <a:off x="685800" y="1268760"/>
            <a:ext cx="77724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Consideriamo ulteriormente l’esempio dei colori degli occhi e dei capelli e indaghiamo quanto conoscere il colore dei capelli fornisce informazioni sul colore degli occhi.</a:t>
            </a:r>
          </a:p>
          <a:p>
            <a:pPr algn="just" eaLnBrk="1" hangingPunct="1"/>
            <a:endParaRPr lang="it-IT" sz="1800" dirty="0">
              <a:latin typeface="Dotum" panose="020B0600000101010101" pitchFamily="34" charset="-127"/>
              <a:ea typeface="Dotum" panose="020B0600000101010101" pitchFamily="34" charset="-127"/>
            </a:endParaRPr>
          </a:p>
          <a:p>
            <a:pPr marL="342900" indent="-342900" algn="just" eaLnBrk="1" hangingPunct="1">
              <a:buFont typeface="+mj-lt"/>
              <a:buAutoNum type="arabicPeriod"/>
            </a:pPr>
            <a:r>
              <a:rPr lang="it-IT" sz="1800" dirty="0" smtClean="0">
                <a:latin typeface="Dotum" panose="020B0600000101010101" pitchFamily="34" charset="-127"/>
                <a:ea typeface="Dotum" panose="020B0600000101010101" pitchFamily="34" charset="-127"/>
              </a:rPr>
              <a:t>Quando questa informazione è nulla? Quando le frequenze relative condizionate </a:t>
            </a:r>
            <a:r>
              <a:rPr lang="it-IT" sz="1800" dirty="0" err="1" smtClean="0">
                <a:latin typeface="Dotum" panose="020B0600000101010101" pitchFamily="34" charset="-127"/>
                <a:ea typeface="Dotum" panose="020B0600000101010101" pitchFamily="34" charset="-127"/>
              </a:rPr>
              <a:t>Occhi|Capelli</a:t>
            </a:r>
            <a:r>
              <a:rPr lang="it-IT" sz="1800" dirty="0" smtClean="0">
                <a:latin typeface="Dotum" panose="020B0600000101010101" pitchFamily="34" charset="-127"/>
                <a:ea typeface="Dotum" panose="020B0600000101010101" pitchFamily="34" charset="-127"/>
              </a:rPr>
              <a:t> sono pari a quelle marginali, cioè nel caso di indipendenza.</a:t>
            </a:r>
          </a:p>
          <a:p>
            <a:pPr marL="342900" indent="-342900" algn="just" eaLnBrk="1" hangingPunct="1">
              <a:buFont typeface="+mj-lt"/>
              <a:buAutoNum type="arabicPeriod"/>
            </a:pPr>
            <a:r>
              <a:rPr lang="it-IT" sz="1800" dirty="0" smtClean="0">
                <a:latin typeface="Dotum" panose="020B0600000101010101" pitchFamily="34" charset="-127"/>
                <a:ea typeface="Dotum" panose="020B0600000101010101" pitchFamily="34" charset="-127"/>
              </a:rPr>
              <a:t>Quando questa informazione è massima? Quando conoscendo il colore dei capelli di una unità statistica si conosca anche il suo colore di occhi.</a:t>
            </a:r>
          </a:p>
          <a:p>
            <a:pPr marL="342900" indent="-342900" algn="just" eaLnBrk="1" hangingPunct="1">
              <a:buFont typeface="+mj-lt"/>
              <a:buAutoNum type="arabicPeriod"/>
            </a:pPr>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Traduciamo questa seconda condizione in termini di frequenze assolute e relative (semplici e condizionate).</a:t>
            </a:r>
          </a:p>
        </p:txBody>
      </p:sp>
      <p:sp>
        <p:nvSpPr>
          <p:cNvPr id="6" name="Titolo 1"/>
          <p:cNvSpPr txBox="1">
            <a:spLocks/>
          </p:cNvSpPr>
          <p:nvPr/>
        </p:nvSpPr>
        <p:spPr>
          <a:xfrm>
            <a:off x="806896"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Dipendenza asimmetrica.</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960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p:cNvSpPr>
            <a:spLocks noGrp="1"/>
          </p:cNvSpPr>
          <p:nvPr>
            <p:ph type="title"/>
          </p:nvPr>
        </p:nvSpPr>
        <p:spPr>
          <a:xfrm>
            <a:off x="806896" y="188640"/>
            <a:ext cx="8229600" cy="634082"/>
          </a:xfrm>
        </p:spPr>
        <p:txBody>
          <a:bodyPr>
            <a:normAutofit/>
          </a:bodyPr>
          <a:lstStyle/>
          <a:p>
            <a:pPr algn="r"/>
            <a:r>
              <a:rPr lang="it-IT" sz="2800" dirty="0" smtClean="0">
                <a:latin typeface="Dotum" panose="020B0600000101010101" pitchFamily="34" charset="-127"/>
                <a:ea typeface="Dotum" panose="020B0600000101010101" pitchFamily="34" charset="-127"/>
              </a:rPr>
              <a:t>Massima dipendenza (frequenze assolute)</a:t>
            </a:r>
            <a:endParaRPr lang="it-IT" sz="2800" dirty="0">
              <a:latin typeface="Dotum" panose="020B0600000101010101" pitchFamily="34" charset="-127"/>
              <a:ea typeface="Dotum" panose="020B0600000101010101" pitchFamily="34" charset="-127"/>
            </a:endParaRPr>
          </a:p>
        </p:txBody>
      </p:sp>
      <p:sp>
        <p:nvSpPr>
          <p:cNvPr id="4" name="CasellaDiTesto 3"/>
          <p:cNvSpPr txBox="1"/>
          <p:nvPr/>
        </p:nvSpPr>
        <p:spPr>
          <a:xfrm>
            <a:off x="905031" y="4797152"/>
            <a:ext cx="7627409" cy="584775"/>
          </a:xfrm>
          <a:prstGeom prst="rect">
            <a:avLst/>
          </a:prstGeom>
          <a:noFill/>
        </p:spPr>
        <p:txBody>
          <a:bodyPr wrap="none" rtlCol="0">
            <a:spAutoFit/>
          </a:bodyPr>
          <a:lstStyle/>
          <a:p>
            <a:r>
              <a:rPr lang="it-IT" sz="1600" dirty="0" smtClean="0">
                <a:latin typeface="Dotum" panose="020B0600000101010101" pitchFamily="34" charset="-127"/>
                <a:ea typeface="Dotum" panose="020B0600000101010101" pitchFamily="34" charset="-127"/>
              </a:rPr>
              <a:t>Questa distribuzione è una delle possibili distribuzioni di massima dipendenza</a:t>
            </a:r>
          </a:p>
          <a:p>
            <a:r>
              <a:rPr lang="it-IT" sz="1600" dirty="0" smtClean="0">
                <a:latin typeface="Dotum" panose="020B0600000101010101" pitchFamily="34" charset="-127"/>
                <a:ea typeface="Dotum" panose="020B0600000101010101" pitchFamily="34" charset="-127"/>
              </a:rPr>
              <a:t>(associando diversamente i caratteri, si ottengono situazioni equivalenti).</a:t>
            </a:r>
            <a:endParaRPr lang="it-IT" sz="1600" dirty="0">
              <a:latin typeface="Dotum" panose="020B0600000101010101" pitchFamily="34" charset="-127"/>
              <a:ea typeface="Dotum" panose="020B0600000101010101" pitchFamily="34" charset="-127"/>
            </a:endParaRPr>
          </a:p>
        </p:txBody>
      </p:sp>
      <p:cxnSp>
        <p:nvCxnSpPr>
          <p:cNvPr id="8" name="Connettore 1 7"/>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8" name="Tabella 17"/>
          <p:cNvGraphicFramePr>
            <a:graphicFrameLocks noGrp="1"/>
          </p:cNvGraphicFramePr>
          <p:nvPr>
            <p:extLst>
              <p:ext uri="{D42A27DB-BD31-4B8C-83A1-F6EECF244321}">
                <p14:modId xmlns:p14="http://schemas.microsoft.com/office/powerpoint/2010/main" val="2888276782"/>
              </p:ext>
            </p:extLst>
          </p:nvPr>
        </p:nvGraphicFramePr>
        <p:xfrm>
          <a:off x="1524000" y="1829048"/>
          <a:ext cx="6096000" cy="222504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c>
                  <a:txBody>
                    <a:bodyPr/>
                    <a:lstStyle/>
                    <a:p>
                      <a:endParaRPr lang="it-IT" dirty="0"/>
                    </a:p>
                  </a:txBody>
                  <a:tcPr/>
                </a:tc>
              </a:tr>
              <a:tr h="370840">
                <a:tc>
                  <a:txBody>
                    <a:bodyPr/>
                    <a:lstStyle/>
                    <a:p>
                      <a:pPr algn="r"/>
                      <a:r>
                        <a:rPr lang="it-IT" dirty="0" smtClean="0"/>
                        <a:t>Biondi</a:t>
                      </a:r>
                      <a:endParaRPr lang="it-IT" dirty="0"/>
                    </a:p>
                  </a:txBody>
                  <a:tcPr/>
                </a:tc>
                <a:tc>
                  <a:txBody>
                    <a:bodyPr/>
                    <a:lstStyle/>
                    <a:p>
                      <a:pPr algn="r"/>
                      <a:r>
                        <a:rPr lang="it-IT" dirty="0" smtClean="0"/>
                        <a:t>0</a:t>
                      </a:r>
                      <a:endParaRPr lang="it-IT" dirty="0"/>
                    </a:p>
                  </a:txBody>
                  <a:tcPr/>
                </a:tc>
                <a:tc>
                  <a:txBody>
                    <a:bodyPr/>
                    <a:lstStyle/>
                    <a:p>
                      <a:pPr algn="r"/>
                      <a:r>
                        <a:rPr lang="it-IT" dirty="0" smtClean="0"/>
                        <a:t>610</a:t>
                      </a:r>
                      <a:endParaRPr lang="it-IT" dirty="0"/>
                    </a:p>
                  </a:txBody>
                  <a:tcPr/>
                </a:tc>
                <a:tc>
                  <a:txBody>
                    <a:bodyPr/>
                    <a:lstStyle/>
                    <a:p>
                      <a:pPr algn="r"/>
                      <a:r>
                        <a:rPr lang="it-IT" dirty="0" smtClean="0"/>
                        <a:t>0</a:t>
                      </a:r>
                      <a:endParaRPr lang="it-IT" dirty="0"/>
                    </a:p>
                  </a:txBody>
                  <a:tcPr/>
                </a:tc>
                <a:tc>
                  <a:txBody>
                    <a:bodyPr/>
                    <a:lstStyle/>
                    <a:p>
                      <a:pPr algn="r"/>
                      <a:r>
                        <a:rPr lang="it-IT" dirty="0" smtClean="0"/>
                        <a:t>610</a:t>
                      </a:r>
                      <a:endParaRPr lang="it-IT" dirty="0"/>
                    </a:p>
                  </a:txBody>
                  <a:tcPr/>
                </a:tc>
              </a:tr>
              <a:tr h="370840">
                <a:tc>
                  <a:txBody>
                    <a:bodyPr/>
                    <a:lstStyle/>
                    <a:p>
                      <a:pPr algn="r"/>
                      <a:r>
                        <a:rPr lang="it-IT" dirty="0" smtClean="0"/>
                        <a:t>Castani</a:t>
                      </a:r>
                      <a:endParaRPr lang="it-IT" dirty="0"/>
                    </a:p>
                  </a:txBody>
                  <a:tcPr/>
                </a:tc>
                <a:tc>
                  <a:txBody>
                    <a:bodyPr/>
                    <a:lstStyle/>
                    <a:p>
                      <a:pPr algn="r"/>
                      <a:r>
                        <a:rPr lang="it-IT" dirty="0" smtClean="0"/>
                        <a:t>1510</a:t>
                      </a:r>
                      <a:endParaRPr lang="it-IT" dirty="0"/>
                    </a:p>
                  </a:txBody>
                  <a:tcPr/>
                </a:tc>
                <a:tc>
                  <a:txBody>
                    <a:bodyPr/>
                    <a:lstStyle/>
                    <a:p>
                      <a:pPr algn="r"/>
                      <a:r>
                        <a:rPr lang="it-IT" dirty="0" smtClean="0"/>
                        <a:t>0</a:t>
                      </a:r>
                      <a:endParaRPr lang="it-IT" dirty="0"/>
                    </a:p>
                  </a:txBody>
                  <a:tcPr/>
                </a:tc>
                <a:tc>
                  <a:txBody>
                    <a:bodyPr/>
                    <a:lstStyle/>
                    <a:p>
                      <a:pPr algn="r"/>
                      <a:r>
                        <a:rPr lang="it-IT" dirty="0" smtClean="0"/>
                        <a:t>0</a:t>
                      </a:r>
                      <a:endParaRPr lang="it-IT" dirty="0"/>
                    </a:p>
                  </a:txBody>
                  <a:tcPr/>
                </a:tc>
                <a:tc>
                  <a:txBody>
                    <a:bodyPr/>
                    <a:lstStyle/>
                    <a:p>
                      <a:pPr algn="r"/>
                      <a:r>
                        <a:rPr lang="it-IT" dirty="0" smtClean="0"/>
                        <a:t>1510</a:t>
                      </a:r>
                      <a:endParaRPr lang="it-IT" dirty="0"/>
                    </a:p>
                  </a:txBody>
                  <a:tcPr/>
                </a:tc>
              </a:tr>
              <a:tr h="370840">
                <a:tc>
                  <a:txBody>
                    <a:bodyPr/>
                    <a:lstStyle/>
                    <a:p>
                      <a:pPr algn="r"/>
                      <a:r>
                        <a:rPr lang="it-IT" dirty="0" smtClean="0"/>
                        <a:t>Neri</a:t>
                      </a:r>
                      <a:endParaRPr lang="it-IT" dirty="0"/>
                    </a:p>
                  </a:txBody>
                  <a:tcPr/>
                </a:tc>
                <a:tc>
                  <a:txBody>
                    <a:bodyPr/>
                    <a:lstStyle/>
                    <a:p>
                      <a:pPr algn="r"/>
                      <a:r>
                        <a:rPr lang="it-IT" dirty="0" smtClean="0"/>
                        <a:t>1210</a:t>
                      </a:r>
                      <a:endParaRPr lang="it-IT" dirty="0"/>
                    </a:p>
                  </a:txBody>
                  <a:tcPr/>
                </a:tc>
                <a:tc>
                  <a:txBody>
                    <a:bodyPr/>
                    <a:lstStyle/>
                    <a:p>
                      <a:pPr algn="r"/>
                      <a:r>
                        <a:rPr lang="it-IT" dirty="0" smtClean="0"/>
                        <a:t>0</a:t>
                      </a:r>
                      <a:endParaRPr lang="it-IT" dirty="0"/>
                    </a:p>
                  </a:txBody>
                  <a:tcPr/>
                </a:tc>
                <a:tc>
                  <a:txBody>
                    <a:bodyPr/>
                    <a:lstStyle/>
                    <a:p>
                      <a:pPr algn="r"/>
                      <a:r>
                        <a:rPr lang="it-IT" dirty="0" smtClean="0"/>
                        <a:t>0</a:t>
                      </a:r>
                      <a:endParaRPr lang="it-IT" dirty="0"/>
                    </a:p>
                  </a:txBody>
                  <a:tcPr/>
                </a:tc>
                <a:tc>
                  <a:txBody>
                    <a:bodyPr/>
                    <a:lstStyle/>
                    <a:p>
                      <a:pPr algn="r"/>
                      <a:r>
                        <a:rPr lang="it-IT" dirty="0" smtClean="0"/>
                        <a:t>1214</a:t>
                      </a:r>
                      <a:endParaRPr lang="it-IT" dirty="0"/>
                    </a:p>
                  </a:txBody>
                  <a:tcPr/>
                </a:tc>
              </a:tr>
              <a:tr h="370840">
                <a:tc>
                  <a:txBody>
                    <a:bodyPr/>
                    <a:lstStyle/>
                    <a:p>
                      <a:pPr algn="r"/>
                      <a:r>
                        <a:rPr lang="it-IT" dirty="0" smtClean="0"/>
                        <a:t>Rossi</a:t>
                      </a:r>
                      <a:endParaRPr lang="it-IT" dirty="0"/>
                    </a:p>
                  </a:txBody>
                  <a:tcPr/>
                </a:tc>
                <a:tc>
                  <a:txBody>
                    <a:bodyPr/>
                    <a:lstStyle/>
                    <a:p>
                      <a:pPr algn="r"/>
                      <a:r>
                        <a:rPr lang="it-IT" dirty="0" smtClean="0"/>
                        <a:t>0</a:t>
                      </a:r>
                      <a:endParaRPr lang="it-IT" dirty="0"/>
                    </a:p>
                  </a:txBody>
                  <a:tcPr/>
                </a:tc>
                <a:tc>
                  <a:txBody>
                    <a:bodyPr/>
                    <a:lstStyle/>
                    <a:p>
                      <a:pPr algn="r"/>
                      <a:r>
                        <a:rPr lang="it-IT" dirty="0" smtClean="0"/>
                        <a:t>0</a:t>
                      </a:r>
                      <a:endParaRPr lang="it-IT" dirty="0"/>
                    </a:p>
                  </a:txBody>
                  <a:tcPr/>
                </a:tc>
                <a:tc>
                  <a:txBody>
                    <a:bodyPr/>
                    <a:lstStyle/>
                    <a:p>
                      <a:pPr algn="r"/>
                      <a:r>
                        <a:rPr lang="it-IT" dirty="0" smtClean="0"/>
                        <a:t>210</a:t>
                      </a:r>
                      <a:endParaRPr lang="it-IT" dirty="0"/>
                    </a:p>
                  </a:txBody>
                  <a:tcPr/>
                </a:tc>
                <a:tc>
                  <a:txBody>
                    <a:bodyPr/>
                    <a:lstStyle/>
                    <a:p>
                      <a:pPr algn="r"/>
                      <a:r>
                        <a:rPr lang="it-IT" dirty="0" smtClean="0"/>
                        <a:t>210</a:t>
                      </a:r>
                      <a:endParaRPr lang="it-IT" dirty="0"/>
                    </a:p>
                  </a:txBody>
                  <a:tcPr/>
                </a:tc>
              </a:tr>
              <a:tr h="370840">
                <a:tc>
                  <a:txBody>
                    <a:bodyPr/>
                    <a:lstStyle/>
                    <a:p>
                      <a:endParaRPr lang="it-IT" dirty="0"/>
                    </a:p>
                  </a:txBody>
                  <a:tcPr/>
                </a:tc>
                <a:tc>
                  <a:txBody>
                    <a:bodyPr/>
                    <a:lstStyle/>
                    <a:p>
                      <a:pPr algn="r"/>
                      <a:r>
                        <a:rPr lang="it-IT" dirty="0" smtClean="0"/>
                        <a:t>2720</a:t>
                      </a:r>
                      <a:endParaRPr lang="it-IT" dirty="0"/>
                    </a:p>
                  </a:txBody>
                  <a:tcPr/>
                </a:tc>
                <a:tc>
                  <a:txBody>
                    <a:bodyPr/>
                    <a:lstStyle/>
                    <a:p>
                      <a:pPr algn="r"/>
                      <a:r>
                        <a:rPr lang="it-IT" dirty="0" smtClean="0"/>
                        <a:t>610</a:t>
                      </a:r>
                      <a:endParaRPr lang="it-IT" dirty="0"/>
                    </a:p>
                  </a:txBody>
                  <a:tcPr/>
                </a:tc>
                <a:tc>
                  <a:txBody>
                    <a:bodyPr/>
                    <a:lstStyle/>
                    <a:p>
                      <a:pPr algn="r"/>
                      <a:r>
                        <a:rPr lang="it-IT" dirty="0" smtClean="0"/>
                        <a:t>214</a:t>
                      </a:r>
                      <a:endParaRPr lang="it-IT" dirty="0"/>
                    </a:p>
                  </a:txBody>
                  <a:tcPr/>
                </a:tc>
                <a:tc>
                  <a:txBody>
                    <a:bodyPr/>
                    <a:lstStyle/>
                    <a:p>
                      <a:pPr algn="r"/>
                      <a:r>
                        <a:rPr lang="it-IT" dirty="0" smtClean="0"/>
                        <a:t>3544</a:t>
                      </a:r>
                      <a:endParaRPr lang="it-IT" dirty="0"/>
                    </a:p>
                  </a:txBody>
                  <a:tcPr/>
                </a:tc>
              </a:tr>
            </a:tbl>
          </a:graphicData>
        </a:graphic>
      </p:graphicFrame>
    </p:spTree>
    <p:extLst>
      <p:ext uri="{BB962C8B-B14F-4D97-AF65-F5344CB8AC3E}">
        <p14:creationId xmlns:p14="http://schemas.microsoft.com/office/powerpoint/2010/main" val="1475216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736"/>
            <a:ext cx="8229600" cy="3600400"/>
          </a:xfrm>
        </p:spPr>
        <p:txBody>
          <a:bodyPr>
            <a:normAutofit/>
          </a:bodyPr>
          <a:lstStyle/>
          <a:p>
            <a:pPr marL="0" indent="0" algn="just">
              <a:buNone/>
            </a:pPr>
            <a:r>
              <a:rPr lang="it-IT" sz="1800" dirty="0" smtClean="0">
                <a:latin typeface="Dotum" panose="020B0600000101010101" pitchFamily="34" charset="-127"/>
                <a:ea typeface="Dotum" panose="020B0600000101010101" pitchFamily="34" charset="-127"/>
              </a:rPr>
              <a:t>L’espressione STATISTICA DESCRITTIVA BIVARIATA si riferisce all’insieme di strumenti statistici utilizzati per individuare i tratti essenziali e più significativi (DESCRIVERE) di due fenomeni (BIVARIATO) </a:t>
            </a:r>
            <a:r>
              <a:rPr lang="it-IT" sz="1800" b="1" dirty="0" smtClean="0">
                <a:latin typeface="Dotum" panose="020B0600000101010101" pitchFamily="34" charset="-127"/>
                <a:ea typeface="Dotum" panose="020B0600000101010101" pitchFamily="34" charset="-127"/>
              </a:rPr>
              <a:t>congiuntamente</a:t>
            </a:r>
            <a:r>
              <a:rPr lang="it-IT" sz="1800" dirty="0" smtClean="0">
                <a:latin typeface="Dotum" panose="020B0600000101010101" pitchFamily="34" charset="-127"/>
                <a:ea typeface="Dotum" panose="020B0600000101010101" pitchFamily="34" charset="-127"/>
              </a:rPr>
              <a:t> </a:t>
            </a:r>
            <a:r>
              <a:rPr lang="it-IT" sz="1800" b="1" dirty="0" smtClean="0">
                <a:latin typeface="Dotum" panose="020B0600000101010101" pitchFamily="34" charset="-127"/>
                <a:ea typeface="Dotum" panose="020B0600000101010101" pitchFamily="34" charset="-127"/>
              </a:rPr>
              <a:t>considerati</a:t>
            </a:r>
            <a:r>
              <a:rPr lang="it-IT" sz="1800" dirty="0" smtClean="0">
                <a:latin typeface="Dotum" panose="020B0600000101010101" pitchFamily="34" charset="-127"/>
                <a:ea typeface="Dotum" panose="020B0600000101010101" pitchFamily="34" charset="-127"/>
              </a:rPr>
              <a:t> (e rilevati) su una popolazione di interesse.</a:t>
            </a:r>
          </a:p>
          <a:p>
            <a:pPr marL="0" indent="0" algn="just">
              <a:buNone/>
            </a:pPr>
            <a:endParaRPr lang="it-IT" sz="1800" dirty="0">
              <a:latin typeface="Dotum" panose="020B0600000101010101" pitchFamily="34" charset="-127"/>
              <a:ea typeface="Dotum" panose="020B0600000101010101" pitchFamily="34" charset="-127"/>
            </a:endParaRPr>
          </a:p>
          <a:p>
            <a:pPr marL="0" indent="0" algn="just">
              <a:buNone/>
            </a:pPr>
            <a:r>
              <a:rPr lang="it-IT" sz="1800" dirty="0" smtClean="0">
                <a:latin typeface="Dotum" panose="020B0600000101010101" pitchFamily="34" charset="-127"/>
                <a:ea typeface="Dotum" panose="020B0600000101010101" pitchFamily="34" charset="-127"/>
              </a:rPr>
              <a:t>L’aspetto centrale dell’analisi </a:t>
            </a:r>
            <a:r>
              <a:rPr lang="it-IT" sz="1800" dirty="0" err="1" smtClean="0">
                <a:latin typeface="Dotum" panose="020B0600000101010101" pitchFamily="34" charset="-127"/>
                <a:ea typeface="Dotum" panose="020B0600000101010101" pitchFamily="34" charset="-127"/>
              </a:rPr>
              <a:t>bivariata</a:t>
            </a:r>
            <a:r>
              <a:rPr lang="it-IT" sz="1800" dirty="0" smtClean="0">
                <a:latin typeface="Dotum" panose="020B0600000101010101" pitchFamily="34" charset="-127"/>
                <a:ea typeface="Dotum" panose="020B0600000101010101" pitchFamily="34" charset="-127"/>
              </a:rPr>
              <a:t>, che non la riduce allo svolgimento di due analisi </a:t>
            </a:r>
            <a:r>
              <a:rPr lang="it-IT" sz="1800" dirty="0" err="1" smtClean="0">
                <a:latin typeface="Dotum" panose="020B0600000101010101" pitchFamily="34" charset="-127"/>
                <a:ea typeface="Dotum" panose="020B0600000101010101" pitchFamily="34" charset="-127"/>
              </a:rPr>
              <a:t>univariate</a:t>
            </a:r>
            <a:r>
              <a:rPr lang="it-IT" sz="1800" dirty="0" smtClean="0">
                <a:latin typeface="Dotum" panose="020B0600000101010101" pitchFamily="34" charset="-127"/>
                <a:ea typeface="Dotum" panose="020B0600000101010101" pitchFamily="34" charset="-127"/>
              </a:rPr>
              <a:t>, è la possibilità di indagare il legame </a:t>
            </a:r>
            <a:r>
              <a:rPr lang="it-IT" sz="1800" dirty="0">
                <a:latin typeface="Dotum" panose="020B0600000101010101" pitchFamily="34" charset="-127"/>
                <a:ea typeface="Dotum" panose="020B0600000101010101" pitchFamily="34" charset="-127"/>
              </a:rPr>
              <a:t>f</a:t>
            </a:r>
            <a:r>
              <a:rPr lang="it-IT" sz="1800" dirty="0" smtClean="0">
                <a:latin typeface="Dotum" panose="020B0600000101010101" pitchFamily="34" charset="-127"/>
                <a:ea typeface="Dotum" panose="020B0600000101010101" pitchFamily="34" charset="-127"/>
              </a:rPr>
              <a:t>ra i due fenomeni considerati. Naturalmente, è sempre possibile (e necessario) analizzare i fenomeni rilevati singolarmente, applicando statistiche e indicatori </a:t>
            </a:r>
            <a:r>
              <a:rPr lang="it-IT" sz="1800" dirty="0" err="1" smtClean="0">
                <a:latin typeface="Dotum" panose="020B0600000101010101" pitchFamily="34" charset="-127"/>
                <a:ea typeface="Dotum" panose="020B0600000101010101" pitchFamily="34" charset="-127"/>
              </a:rPr>
              <a:t>univariati</a:t>
            </a:r>
            <a:r>
              <a:rPr lang="it-IT" sz="1800" dirty="0" smtClean="0">
                <a:latin typeface="Dotum" panose="020B0600000101010101" pitchFamily="34" charset="-127"/>
                <a:ea typeface="Dotum" panose="020B0600000101010101" pitchFamily="34" charset="-127"/>
              </a:rPr>
              <a:t>, ma l’interesse prevalente è quello di indagare la struttura congiunta dei due fenomeni, per fini diversi: </a:t>
            </a:r>
            <a:r>
              <a:rPr lang="it-IT" sz="1800" dirty="0" err="1" smtClean="0">
                <a:latin typeface="Dotum" panose="020B0600000101010101" pitchFamily="34" charset="-127"/>
                <a:ea typeface="Dotum" panose="020B0600000101010101" pitchFamily="34" charset="-127"/>
              </a:rPr>
              <a:t>previsivi</a:t>
            </a:r>
            <a:r>
              <a:rPr lang="it-IT" sz="1800" dirty="0" smtClean="0">
                <a:latin typeface="Dotum" panose="020B0600000101010101" pitchFamily="34" charset="-127"/>
                <a:ea typeface="Dotum" panose="020B0600000101010101" pitchFamily="34" charset="-127"/>
              </a:rPr>
              <a:t>, di analisi causale, di sviluppo di indici sintetici...</a:t>
            </a:r>
          </a:p>
          <a:p>
            <a:pPr marL="0" indent="0" algn="just">
              <a:buNone/>
            </a:pPr>
            <a:endParaRPr lang="it-IT" sz="1800" dirty="0">
              <a:latin typeface="Dotum" panose="020B0600000101010101" pitchFamily="34" charset="-127"/>
              <a:ea typeface="Dotum" panose="020B0600000101010101" pitchFamily="34" charset="-127"/>
            </a:endParaRPr>
          </a:p>
          <a:p>
            <a:pPr marL="0" indent="0" algn="just">
              <a:buNone/>
            </a:pPr>
            <a:endParaRPr lang="it-IT" sz="1800" dirty="0" smtClean="0">
              <a:latin typeface="Dotum" panose="020B0600000101010101" pitchFamily="34" charset="-127"/>
              <a:ea typeface="Dotum" panose="020B0600000101010101" pitchFamily="34" charset="-127"/>
            </a:endParaRPr>
          </a:p>
          <a:p>
            <a:pPr marL="0" indent="0" algn="just">
              <a:buNone/>
            </a:pPr>
            <a:endParaRPr lang="it-IT" sz="1800" dirty="0">
              <a:latin typeface="Dotum" panose="020B0600000101010101" pitchFamily="34" charset="-127"/>
              <a:ea typeface="Dotum" panose="020B0600000101010101" pitchFamily="34" charset="-127"/>
            </a:endParaRPr>
          </a:p>
          <a:p>
            <a:pPr marL="0" indent="0" algn="just">
              <a:buNone/>
            </a:pPr>
            <a:endParaRPr lang="it-IT" sz="2000" dirty="0">
              <a:latin typeface="Dotum" panose="020B0600000101010101" pitchFamily="34" charset="-127"/>
              <a:ea typeface="Dotum" panose="020B0600000101010101" pitchFamily="34" charset="-127"/>
            </a:endParaRPr>
          </a:p>
        </p:txBody>
      </p:sp>
      <p:sp>
        <p:nvSpPr>
          <p:cNvPr id="14" name="Titolo 1"/>
          <p:cNvSpPr>
            <a:spLocks noGrp="1"/>
          </p:cNvSpPr>
          <p:nvPr>
            <p:ph type="title"/>
          </p:nvPr>
        </p:nvSpPr>
        <p:spPr>
          <a:xfrm>
            <a:off x="734888" y="188640"/>
            <a:ext cx="8229600" cy="634082"/>
          </a:xfrm>
        </p:spPr>
        <p:txBody>
          <a:bodyPr>
            <a:normAutofit/>
          </a:bodyPr>
          <a:lstStyle/>
          <a:p>
            <a:pPr algn="r"/>
            <a:r>
              <a:rPr lang="it-IT" sz="2800" dirty="0" smtClean="0">
                <a:latin typeface="Dotum" panose="020B0600000101010101" pitchFamily="34" charset="-127"/>
                <a:ea typeface="Dotum" panose="020B0600000101010101" pitchFamily="34" charset="-127"/>
              </a:rPr>
              <a:t>Introduzione</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178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p:cNvSpPr>
            <a:spLocks noGrp="1"/>
          </p:cNvSpPr>
          <p:nvPr>
            <p:ph type="title"/>
          </p:nvPr>
        </p:nvSpPr>
        <p:spPr>
          <a:xfrm>
            <a:off x="806896" y="188640"/>
            <a:ext cx="8229600" cy="634082"/>
          </a:xfrm>
        </p:spPr>
        <p:txBody>
          <a:bodyPr>
            <a:normAutofit/>
          </a:bodyPr>
          <a:lstStyle/>
          <a:p>
            <a:pPr algn="r"/>
            <a:r>
              <a:rPr lang="it-IT" sz="2800" dirty="0" smtClean="0">
                <a:latin typeface="Dotum" panose="020B0600000101010101" pitchFamily="34" charset="-127"/>
                <a:ea typeface="Dotum" panose="020B0600000101010101" pitchFamily="34" charset="-127"/>
              </a:rPr>
              <a:t>Massima dipendenza (frequenze relative)</a:t>
            </a:r>
            <a:endParaRPr lang="it-IT" sz="2800" dirty="0">
              <a:latin typeface="Dotum" panose="020B0600000101010101" pitchFamily="34" charset="-127"/>
              <a:ea typeface="Dotum" panose="020B0600000101010101" pitchFamily="34" charset="-127"/>
            </a:endParaRPr>
          </a:p>
        </p:txBody>
      </p:sp>
      <p:sp>
        <p:nvSpPr>
          <p:cNvPr id="4" name="CasellaDiTesto 3"/>
          <p:cNvSpPr txBox="1"/>
          <p:nvPr/>
        </p:nvSpPr>
        <p:spPr>
          <a:xfrm>
            <a:off x="539552" y="4437112"/>
            <a:ext cx="8186857" cy="338554"/>
          </a:xfrm>
          <a:prstGeom prst="rect">
            <a:avLst/>
          </a:prstGeom>
          <a:noFill/>
        </p:spPr>
        <p:txBody>
          <a:bodyPr wrap="none" rtlCol="0">
            <a:spAutoFit/>
          </a:bodyPr>
          <a:lstStyle/>
          <a:p>
            <a:r>
              <a:rPr lang="it-IT" sz="1600" dirty="0" smtClean="0">
                <a:latin typeface="Dotum" panose="020B0600000101010101" pitchFamily="34" charset="-127"/>
                <a:ea typeface="Dotum" panose="020B0600000101010101" pitchFamily="34" charset="-127"/>
              </a:rPr>
              <a:t>Frequenze relative del colore degli occhi, condizionatamente al colore dei capelli</a:t>
            </a:r>
            <a:endParaRPr lang="it-IT" sz="1600" dirty="0">
              <a:latin typeface="Dotum" panose="020B0600000101010101" pitchFamily="34" charset="-127"/>
              <a:ea typeface="Dotum" panose="020B0600000101010101" pitchFamily="34" charset="-127"/>
            </a:endParaRPr>
          </a:p>
        </p:txBody>
      </p:sp>
      <p:cxnSp>
        <p:nvCxnSpPr>
          <p:cNvPr id="8" name="Connettore 1 7"/>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8" name="Tabella 17"/>
          <p:cNvGraphicFramePr>
            <a:graphicFrameLocks noGrp="1"/>
          </p:cNvGraphicFramePr>
          <p:nvPr>
            <p:extLst>
              <p:ext uri="{D42A27DB-BD31-4B8C-83A1-F6EECF244321}">
                <p14:modId xmlns:p14="http://schemas.microsoft.com/office/powerpoint/2010/main" val="2276652872"/>
              </p:ext>
            </p:extLst>
          </p:nvPr>
        </p:nvGraphicFramePr>
        <p:xfrm>
          <a:off x="2215480" y="1829048"/>
          <a:ext cx="4876800" cy="1854200"/>
        </p:xfrm>
        <a:graphic>
          <a:graphicData uri="http://schemas.openxmlformats.org/drawingml/2006/table">
            <a:tbl>
              <a:tblPr firstRow="1" bandRow="1">
                <a:tableStyleId>{5940675A-B579-460E-94D1-54222C63F5DA}</a:tableStyleId>
              </a:tblPr>
              <a:tblGrid>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r>
              <a:tr h="370840">
                <a:tc>
                  <a:txBody>
                    <a:bodyPr/>
                    <a:lstStyle/>
                    <a:p>
                      <a:pPr algn="r"/>
                      <a:r>
                        <a:rPr lang="it-IT" dirty="0" smtClean="0"/>
                        <a:t>Biondi</a:t>
                      </a:r>
                      <a:endParaRPr lang="it-IT" dirty="0"/>
                    </a:p>
                  </a:txBody>
                  <a:tcPr/>
                </a:tc>
                <a:tc>
                  <a:txBody>
                    <a:bodyPr/>
                    <a:lstStyle/>
                    <a:p>
                      <a:pPr algn="r"/>
                      <a:r>
                        <a:rPr lang="it-IT" dirty="0" smtClean="0"/>
                        <a:t>0</a:t>
                      </a:r>
                      <a:endParaRPr lang="it-IT" dirty="0"/>
                    </a:p>
                  </a:txBody>
                  <a:tcPr/>
                </a:tc>
                <a:tc>
                  <a:txBody>
                    <a:bodyPr/>
                    <a:lstStyle/>
                    <a:p>
                      <a:pPr algn="r"/>
                      <a:r>
                        <a:rPr lang="it-IT" dirty="0" smtClean="0"/>
                        <a:t>1</a:t>
                      </a:r>
                      <a:endParaRPr lang="it-IT" dirty="0"/>
                    </a:p>
                  </a:txBody>
                  <a:tcPr/>
                </a:tc>
                <a:tc>
                  <a:txBody>
                    <a:bodyPr/>
                    <a:lstStyle/>
                    <a:p>
                      <a:pPr algn="r"/>
                      <a:r>
                        <a:rPr lang="it-IT" dirty="0" smtClean="0"/>
                        <a:t>0</a:t>
                      </a:r>
                      <a:endParaRPr lang="it-IT" dirty="0"/>
                    </a:p>
                  </a:txBody>
                  <a:tcPr/>
                </a:tc>
              </a:tr>
              <a:tr h="370840">
                <a:tc>
                  <a:txBody>
                    <a:bodyPr/>
                    <a:lstStyle/>
                    <a:p>
                      <a:pPr algn="r"/>
                      <a:r>
                        <a:rPr lang="it-IT" dirty="0" smtClean="0"/>
                        <a:t>Castani</a:t>
                      </a:r>
                      <a:endParaRPr lang="it-IT" dirty="0"/>
                    </a:p>
                  </a:txBody>
                  <a:tcPr/>
                </a:tc>
                <a:tc>
                  <a:txBody>
                    <a:bodyPr/>
                    <a:lstStyle/>
                    <a:p>
                      <a:pPr algn="r"/>
                      <a:r>
                        <a:rPr lang="it-IT" dirty="0" smtClean="0"/>
                        <a:t>1</a:t>
                      </a:r>
                      <a:endParaRPr lang="it-IT" dirty="0"/>
                    </a:p>
                  </a:txBody>
                  <a:tcPr/>
                </a:tc>
                <a:tc>
                  <a:txBody>
                    <a:bodyPr/>
                    <a:lstStyle/>
                    <a:p>
                      <a:pPr algn="r"/>
                      <a:r>
                        <a:rPr lang="it-IT" dirty="0" smtClean="0"/>
                        <a:t>0</a:t>
                      </a:r>
                      <a:endParaRPr lang="it-IT" dirty="0"/>
                    </a:p>
                  </a:txBody>
                  <a:tcPr/>
                </a:tc>
                <a:tc>
                  <a:txBody>
                    <a:bodyPr/>
                    <a:lstStyle/>
                    <a:p>
                      <a:pPr algn="r"/>
                      <a:r>
                        <a:rPr lang="it-IT" dirty="0" smtClean="0"/>
                        <a:t>0</a:t>
                      </a:r>
                      <a:endParaRPr lang="it-IT" dirty="0"/>
                    </a:p>
                  </a:txBody>
                  <a:tcPr/>
                </a:tc>
              </a:tr>
              <a:tr h="370840">
                <a:tc>
                  <a:txBody>
                    <a:bodyPr/>
                    <a:lstStyle/>
                    <a:p>
                      <a:pPr algn="r"/>
                      <a:r>
                        <a:rPr lang="it-IT" dirty="0" smtClean="0"/>
                        <a:t>Neri</a:t>
                      </a:r>
                      <a:endParaRPr lang="it-IT" dirty="0"/>
                    </a:p>
                  </a:txBody>
                  <a:tcPr/>
                </a:tc>
                <a:tc>
                  <a:txBody>
                    <a:bodyPr/>
                    <a:lstStyle/>
                    <a:p>
                      <a:pPr algn="r"/>
                      <a:r>
                        <a:rPr lang="it-IT" dirty="0" smtClean="0"/>
                        <a:t>1</a:t>
                      </a:r>
                      <a:endParaRPr lang="it-IT" dirty="0"/>
                    </a:p>
                  </a:txBody>
                  <a:tcPr/>
                </a:tc>
                <a:tc>
                  <a:txBody>
                    <a:bodyPr/>
                    <a:lstStyle/>
                    <a:p>
                      <a:pPr algn="r"/>
                      <a:r>
                        <a:rPr lang="it-IT" dirty="0" smtClean="0"/>
                        <a:t>0</a:t>
                      </a:r>
                      <a:endParaRPr lang="it-IT" dirty="0"/>
                    </a:p>
                  </a:txBody>
                  <a:tcPr/>
                </a:tc>
                <a:tc>
                  <a:txBody>
                    <a:bodyPr/>
                    <a:lstStyle/>
                    <a:p>
                      <a:pPr algn="r"/>
                      <a:r>
                        <a:rPr lang="it-IT" dirty="0" smtClean="0"/>
                        <a:t>0</a:t>
                      </a:r>
                      <a:endParaRPr lang="it-IT" dirty="0"/>
                    </a:p>
                  </a:txBody>
                  <a:tcPr/>
                </a:tc>
              </a:tr>
              <a:tr h="370840">
                <a:tc>
                  <a:txBody>
                    <a:bodyPr/>
                    <a:lstStyle/>
                    <a:p>
                      <a:pPr algn="r"/>
                      <a:r>
                        <a:rPr lang="it-IT" dirty="0" smtClean="0"/>
                        <a:t>Rossi</a:t>
                      </a:r>
                      <a:endParaRPr lang="it-IT" dirty="0"/>
                    </a:p>
                  </a:txBody>
                  <a:tcPr/>
                </a:tc>
                <a:tc>
                  <a:txBody>
                    <a:bodyPr/>
                    <a:lstStyle/>
                    <a:p>
                      <a:pPr algn="r"/>
                      <a:r>
                        <a:rPr lang="it-IT" dirty="0" smtClean="0"/>
                        <a:t>0</a:t>
                      </a:r>
                      <a:endParaRPr lang="it-IT" dirty="0"/>
                    </a:p>
                  </a:txBody>
                  <a:tcPr/>
                </a:tc>
                <a:tc>
                  <a:txBody>
                    <a:bodyPr/>
                    <a:lstStyle/>
                    <a:p>
                      <a:pPr algn="r"/>
                      <a:r>
                        <a:rPr lang="it-IT" dirty="0" smtClean="0"/>
                        <a:t>0</a:t>
                      </a:r>
                      <a:endParaRPr lang="it-IT" dirty="0"/>
                    </a:p>
                  </a:txBody>
                  <a:tcPr/>
                </a:tc>
                <a:tc>
                  <a:txBody>
                    <a:bodyPr/>
                    <a:lstStyle/>
                    <a:p>
                      <a:pPr algn="r"/>
                      <a:r>
                        <a:rPr lang="it-IT" dirty="0" smtClean="0"/>
                        <a:t>1</a:t>
                      </a:r>
                      <a:endParaRPr lang="it-IT" dirty="0"/>
                    </a:p>
                  </a:txBody>
                  <a:tcPr/>
                </a:tc>
              </a:tr>
            </a:tbl>
          </a:graphicData>
        </a:graphic>
      </p:graphicFrame>
    </p:spTree>
    <p:extLst>
      <p:ext uri="{BB962C8B-B14F-4D97-AF65-F5344CB8AC3E}">
        <p14:creationId xmlns:p14="http://schemas.microsoft.com/office/powerpoint/2010/main" val="889302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p:cNvSpPr>
            <a:spLocks noGrp="1"/>
          </p:cNvSpPr>
          <p:nvPr>
            <p:ph type="title"/>
          </p:nvPr>
        </p:nvSpPr>
        <p:spPr>
          <a:xfrm>
            <a:off x="806896" y="188640"/>
            <a:ext cx="8229600" cy="634082"/>
          </a:xfrm>
        </p:spPr>
        <p:txBody>
          <a:bodyPr>
            <a:normAutofit/>
          </a:bodyPr>
          <a:lstStyle/>
          <a:p>
            <a:pPr algn="r"/>
            <a:r>
              <a:rPr lang="it-IT" sz="2800" dirty="0" smtClean="0">
                <a:latin typeface="Dotum" panose="020B0600000101010101" pitchFamily="34" charset="-127"/>
                <a:ea typeface="Dotum" panose="020B0600000101010101" pitchFamily="34" charset="-127"/>
              </a:rPr>
              <a:t>Caso «reale»</a:t>
            </a:r>
            <a:endParaRPr lang="it-IT" sz="2800" dirty="0">
              <a:latin typeface="Dotum" panose="020B0600000101010101" pitchFamily="34" charset="-127"/>
              <a:ea typeface="Dotum" panose="020B0600000101010101" pitchFamily="34" charset="-127"/>
            </a:endParaRPr>
          </a:p>
        </p:txBody>
      </p:sp>
      <p:cxnSp>
        <p:nvCxnSpPr>
          <p:cNvPr id="8" name="Connettore 1 7"/>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8" name="Tabella 17"/>
          <p:cNvGraphicFramePr>
            <a:graphicFrameLocks noGrp="1"/>
          </p:cNvGraphicFramePr>
          <p:nvPr>
            <p:extLst>
              <p:ext uri="{D42A27DB-BD31-4B8C-83A1-F6EECF244321}">
                <p14:modId xmlns:p14="http://schemas.microsoft.com/office/powerpoint/2010/main" val="1741250817"/>
              </p:ext>
            </p:extLst>
          </p:nvPr>
        </p:nvGraphicFramePr>
        <p:xfrm>
          <a:off x="2215480" y="1829048"/>
          <a:ext cx="4876800" cy="1854200"/>
        </p:xfrm>
        <a:graphic>
          <a:graphicData uri="http://schemas.openxmlformats.org/drawingml/2006/table">
            <a:tbl>
              <a:tblPr firstRow="1" bandRow="1">
                <a:tableStyleId>{5940675A-B579-460E-94D1-54222C63F5DA}</a:tableStyleId>
              </a:tblPr>
              <a:tblGrid>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r>
              <a:tr h="370840">
                <a:tc>
                  <a:txBody>
                    <a:bodyPr/>
                    <a:lstStyle/>
                    <a:p>
                      <a:pPr algn="r"/>
                      <a:r>
                        <a:rPr lang="it-IT" dirty="0" smtClean="0"/>
                        <a:t>Biondi</a:t>
                      </a:r>
                      <a:endParaRPr lang="it-IT" dirty="0"/>
                    </a:p>
                  </a:txBody>
                  <a:tcPr/>
                </a:tc>
                <a:tc>
                  <a:txBody>
                    <a:bodyPr/>
                    <a:lstStyle/>
                    <a:p>
                      <a:pPr algn="r"/>
                      <a:r>
                        <a:rPr lang="it-IT" dirty="0" smtClean="0"/>
                        <a:t>10/610</a:t>
                      </a:r>
                      <a:endParaRPr lang="it-IT" dirty="0"/>
                    </a:p>
                  </a:txBody>
                  <a:tcPr/>
                </a:tc>
                <a:tc>
                  <a:txBody>
                    <a:bodyPr/>
                    <a:lstStyle/>
                    <a:p>
                      <a:pPr algn="r"/>
                      <a:r>
                        <a:rPr lang="it-IT" dirty="0" smtClean="0"/>
                        <a:t>100/610</a:t>
                      </a:r>
                      <a:endParaRPr lang="it-IT" dirty="0"/>
                    </a:p>
                  </a:txBody>
                  <a:tcPr/>
                </a:tc>
                <a:tc>
                  <a:txBody>
                    <a:bodyPr/>
                    <a:lstStyle/>
                    <a:p>
                      <a:pPr algn="r"/>
                      <a:r>
                        <a:rPr lang="it-IT" dirty="0" smtClean="0"/>
                        <a:t>500/610</a:t>
                      </a:r>
                      <a:endParaRPr lang="it-IT" dirty="0"/>
                    </a:p>
                  </a:txBody>
                  <a:tcPr/>
                </a:tc>
              </a:tr>
              <a:tr h="370840">
                <a:tc>
                  <a:txBody>
                    <a:bodyPr/>
                    <a:lstStyle/>
                    <a:p>
                      <a:pPr algn="r"/>
                      <a:r>
                        <a:rPr lang="it-IT" dirty="0" smtClean="0"/>
                        <a:t>Castani</a:t>
                      </a:r>
                      <a:endParaRPr lang="it-IT" dirty="0"/>
                    </a:p>
                  </a:txBody>
                  <a:tcPr/>
                </a:tc>
                <a:tc>
                  <a:txBody>
                    <a:bodyPr/>
                    <a:lstStyle/>
                    <a:p>
                      <a:pPr algn="r"/>
                      <a:r>
                        <a:rPr lang="it-IT" dirty="0" smtClean="0"/>
                        <a:t>1000/1510</a:t>
                      </a:r>
                      <a:endParaRPr lang="it-IT" dirty="0"/>
                    </a:p>
                  </a:txBody>
                  <a:tcPr/>
                </a:tc>
                <a:tc>
                  <a:txBody>
                    <a:bodyPr/>
                    <a:lstStyle/>
                    <a:p>
                      <a:pPr algn="r"/>
                      <a:r>
                        <a:rPr lang="it-IT" dirty="0" smtClean="0"/>
                        <a:t>500/1510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10/1510</a:t>
                      </a:r>
                    </a:p>
                  </a:txBody>
                  <a:tcPr/>
                </a:tc>
              </a:tr>
              <a:tr h="370840">
                <a:tc>
                  <a:txBody>
                    <a:bodyPr/>
                    <a:lstStyle/>
                    <a:p>
                      <a:pPr algn="r"/>
                      <a:r>
                        <a:rPr lang="it-IT" dirty="0" smtClean="0"/>
                        <a:t>Neri</a:t>
                      </a:r>
                      <a:endParaRPr lang="it-IT" dirty="0"/>
                    </a:p>
                  </a:txBody>
                  <a:tcPr/>
                </a:tc>
                <a:tc>
                  <a:txBody>
                    <a:bodyPr/>
                    <a:lstStyle/>
                    <a:p>
                      <a:pPr algn="r"/>
                      <a:r>
                        <a:rPr lang="it-IT" dirty="0" smtClean="0"/>
                        <a:t>1200/1214</a:t>
                      </a:r>
                      <a:endParaRPr lang="it-IT" dirty="0"/>
                    </a:p>
                  </a:txBody>
                  <a:tcPr/>
                </a:tc>
                <a:tc>
                  <a:txBody>
                    <a:bodyPr/>
                    <a:lstStyle/>
                    <a:p>
                      <a:pPr algn="r"/>
                      <a:r>
                        <a:rPr lang="it-IT" dirty="0" smtClean="0"/>
                        <a:t>10/1214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4/1214</a:t>
                      </a:r>
                    </a:p>
                  </a:txBody>
                  <a:tcPr/>
                </a:tc>
              </a:tr>
              <a:tr h="370840">
                <a:tc>
                  <a:txBody>
                    <a:bodyPr/>
                    <a:lstStyle/>
                    <a:p>
                      <a:pPr algn="r"/>
                      <a:r>
                        <a:rPr lang="it-IT" dirty="0" smtClean="0"/>
                        <a:t>Rossi</a:t>
                      </a:r>
                      <a:endParaRPr lang="it-IT" dirty="0"/>
                    </a:p>
                  </a:txBody>
                  <a:tcPr/>
                </a:tc>
                <a:tc>
                  <a:txBody>
                    <a:bodyPr/>
                    <a:lstStyle/>
                    <a:p>
                      <a:pPr algn="r"/>
                      <a:r>
                        <a:rPr lang="it-IT" dirty="0" smtClean="0"/>
                        <a:t>0/210</a:t>
                      </a:r>
                      <a:endParaRPr lang="it-IT" dirty="0"/>
                    </a:p>
                  </a:txBody>
                  <a:tcPr/>
                </a:tc>
                <a:tc>
                  <a:txBody>
                    <a:bodyPr/>
                    <a:lstStyle/>
                    <a:p>
                      <a:pPr algn="r"/>
                      <a:r>
                        <a:rPr lang="it-IT" dirty="0" smtClean="0"/>
                        <a:t>10/210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200/210</a:t>
                      </a:r>
                    </a:p>
                  </a:txBody>
                  <a:tcPr/>
                </a:tc>
              </a:tr>
            </a:tbl>
          </a:graphicData>
        </a:graphic>
      </p:graphicFrame>
      <p:sp>
        <p:nvSpPr>
          <p:cNvPr id="9" name="CasellaDiTesto 8"/>
          <p:cNvSpPr txBox="1"/>
          <p:nvPr/>
        </p:nvSpPr>
        <p:spPr>
          <a:xfrm>
            <a:off x="539552" y="4437112"/>
            <a:ext cx="8186857" cy="338554"/>
          </a:xfrm>
          <a:prstGeom prst="rect">
            <a:avLst/>
          </a:prstGeom>
          <a:noFill/>
        </p:spPr>
        <p:txBody>
          <a:bodyPr wrap="none" rtlCol="0">
            <a:spAutoFit/>
          </a:bodyPr>
          <a:lstStyle/>
          <a:p>
            <a:r>
              <a:rPr lang="it-IT" sz="1600" dirty="0" smtClean="0">
                <a:latin typeface="Dotum" panose="020B0600000101010101" pitchFamily="34" charset="-127"/>
                <a:ea typeface="Dotum" panose="020B0600000101010101" pitchFamily="34" charset="-127"/>
              </a:rPr>
              <a:t>Frequenze relative del colore degli occhi, condizionatamente al colore dei capelli</a:t>
            </a:r>
            <a:endParaRPr lang="it-IT" sz="1600" dirty="0">
              <a:latin typeface="Dotum" panose="020B0600000101010101" pitchFamily="34" charset="-127"/>
              <a:ea typeface="Dotum" panose="020B0600000101010101" pitchFamily="34" charset="-127"/>
            </a:endParaRPr>
          </a:p>
        </p:txBody>
      </p:sp>
    </p:spTree>
    <p:extLst>
      <p:ext uri="{BB962C8B-B14F-4D97-AF65-F5344CB8AC3E}">
        <p14:creationId xmlns:p14="http://schemas.microsoft.com/office/powerpoint/2010/main" val="1164276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3"/>
          <p:cNvSpPr txBox="1">
            <a:spLocks noChangeArrowheads="1"/>
          </p:cNvSpPr>
          <p:nvPr/>
        </p:nvSpPr>
        <p:spPr bwMode="auto">
          <a:xfrm>
            <a:off x="685800" y="1268760"/>
            <a:ext cx="7772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La situazione reale non coincide né con il caso di indipendenza, né con il caso di dipendenza perfetta (massima). Essa rappresenta una situazione intermedia.</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Il prossimo obiettivo è quello di costruire un indice di dipendenza, che permetta di valutare e raffrontare le diverse situazioni.</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L’idea è molto semplice e generale: se conoscere il colore dei capelli fornisce informazioni sul colore dei capelli, ciò significa che condizionando al colore dei capelli, le distribuzioni del colore degli occhi sono meno eterogenee rispetto alla distribuzione marginale. Cioè, le sottopopolazioni aventi colore dei capelli fissato sono, in termini di colore degli occhi, meno eterogenee della popolazione generale. Quindi </a:t>
            </a:r>
            <a:r>
              <a:rPr lang="it-IT" sz="1800" b="1" dirty="0" smtClean="0">
                <a:latin typeface="Dotum" panose="020B0600000101010101" pitchFamily="34" charset="-127"/>
                <a:ea typeface="Dotum" panose="020B0600000101010101" pitchFamily="34" charset="-127"/>
              </a:rPr>
              <a:t>il grado di dipendenza del colore degli occhi dal colore dei capelli si può misurare valutando quanto il condizionamento riduce l’eterogeneità</a:t>
            </a:r>
            <a:r>
              <a:rPr lang="it-IT" sz="1800" dirty="0" smtClean="0">
                <a:latin typeface="Dotum" panose="020B0600000101010101" pitchFamily="34" charset="-127"/>
                <a:ea typeface="Dotum" panose="020B0600000101010101" pitchFamily="34" charset="-127"/>
              </a:rPr>
              <a:t>.</a:t>
            </a:r>
          </a:p>
        </p:txBody>
      </p:sp>
      <p:sp>
        <p:nvSpPr>
          <p:cNvPr id="6" name="Titolo 1"/>
          <p:cNvSpPr txBox="1">
            <a:spLocks/>
          </p:cNvSpPr>
          <p:nvPr/>
        </p:nvSpPr>
        <p:spPr>
          <a:xfrm>
            <a:off x="806896"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Dipendenza asimmetrica</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7905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p:cNvSpPr>
            <a:spLocks noGrp="1"/>
          </p:cNvSpPr>
          <p:nvPr>
            <p:ph type="title"/>
          </p:nvPr>
        </p:nvSpPr>
        <p:spPr>
          <a:xfrm>
            <a:off x="806896" y="188640"/>
            <a:ext cx="8229600" cy="634082"/>
          </a:xfrm>
        </p:spPr>
        <p:txBody>
          <a:bodyPr>
            <a:normAutofit/>
          </a:bodyPr>
          <a:lstStyle/>
          <a:p>
            <a:pPr algn="r"/>
            <a:r>
              <a:rPr lang="it-IT" sz="2800" dirty="0" smtClean="0">
                <a:latin typeface="Dotum" panose="020B0600000101010101" pitchFamily="34" charset="-127"/>
                <a:ea typeface="Dotum" panose="020B0600000101010101" pitchFamily="34" charset="-127"/>
              </a:rPr>
              <a:t>L’idea</a:t>
            </a:r>
            <a:endParaRPr lang="it-IT" sz="2800" dirty="0">
              <a:latin typeface="Dotum" panose="020B0600000101010101" pitchFamily="34" charset="-127"/>
              <a:ea typeface="Dotum" panose="020B0600000101010101" pitchFamily="34" charset="-127"/>
            </a:endParaRPr>
          </a:p>
        </p:txBody>
      </p:sp>
      <p:cxnSp>
        <p:nvCxnSpPr>
          <p:cNvPr id="8" name="Connettore 1 7"/>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8" name="Tabella 17"/>
          <p:cNvGraphicFramePr>
            <a:graphicFrameLocks noGrp="1"/>
          </p:cNvGraphicFramePr>
          <p:nvPr>
            <p:extLst>
              <p:ext uri="{D42A27DB-BD31-4B8C-83A1-F6EECF244321}">
                <p14:modId xmlns:p14="http://schemas.microsoft.com/office/powerpoint/2010/main" val="1988651687"/>
              </p:ext>
            </p:extLst>
          </p:nvPr>
        </p:nvGraphicFramePr>
        <p:xfrm>
          <a:off x="251520" y="2045072"/>
          <a:ext cx="4876800" cy="1854200"/>
        </p:xfrm>
        <a:graphic>
          <a:graphicData uri="http://schemas.openxmlformats.org/drawingml/2006/table">
            <a:tbl>
              <a:tblPr firstRow="1" bandRow="1">
                <a:tableStyleId>{5940675A-B579-460E-94D1-54222C63F5DA}</a:tableStyleId>
              </a:tblPr>
              <a:tblGrid>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r>
              <a:tr h="370840">
                <a:tc>
                  <a:txBody>
                    <a:bodyPr/>
                    <a:lstStyle/>
                    <a:p>
                      <a:pPr algn="r"/>
                      <a:r>
                        <a:rPr lang="it-IT" dirty="0" smtClean="0"/>
                        <a:t>Biondi</a:t>
                      </a:r>
                      <a:endParaRPr lang="it-IT" dirty="0"/>
                    </a:p>
                  </a:txBody>
                  <a:tcPr/>
                </a:tc>
                <a:tc>
                  <a:txBody>
                    <a:bodyPr/>
                    <a:lstStyle/>
                    <a:p>
                      <a:pPr algn="r"/>
                      <a:r>
                        <a:rPr lang="it-IT" dirty="0" smtClean="0"/>
                        <a:t>10/3544</a:t>
                      </a:r>
                      <a:endParaRPr lang="it-IT" dirty="0"/>
                    </a:p>
                  </a:txBody>
                  <a:tcPr/>
                </a:tc>
                <a:tc>
                  <a:txBody>
                    <a:bodyPr/>
                    <a:lstStyle/>
                    <a:p>
                      <a:pPr algn="r"/>
                      <a:r>
                        <a:rPr lang="it-IT" dirty="0" smtClean="0"/>
                        <a:t>100/3544</a:t>
                      </a:r>
                      <a:endParaRPr lang="it-IT" dirty="0"/>
                    </a:p>
                  </a:txBody>
                  <a:tcPr/>
                </a:tc>
                <a:tc>
                  <a:txBody>
                    <a:bodyPr/>
                    <a:lstStyle/>
                    <a:p>
                      <a:pPr algn="r"/>
                      <a:r>
                        <a:rPr lang="it-IT" dirty="0" smtClean="0"/>
                        <a:t>500/3544</a:t>
                      </a:r>
                      <a:endParaRPr lang="it-IT" dirty="0"/>
                    </a:p>
                  </a:txBody>
                  <a:tcPr/>
                </a:tc>
              </a:tr>
              <a:tr h="370840">
                <a:tc>
                  <a:txBody>
                    <a:bodyPr/>
                    <a:lstStyle/>
                    <a:p>
                      <a:pPr algn="r"/>
                      <a:r>
                        <a:rPr lang="it-IT" dirty="0" smtClean="0"/>
                        <a:t>Castani</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1000/3544</a:t>
                      </a:r>
                    </a:p>
                  </a:txBody>
                  <a:tcPr/>
                </a:tc>
                <a:tc>
                  <a:txBody>
                    <a:bodyPr/>
                    <a:lstStyle/>
                    <a:p>
                      <a:pPr algn="r"/>
                      <a:r>
                        <a:rPr lang="it-IT" dirty="0" smtClean="0"/>
                        <a:t>500/3544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10/3544</a:t>
                      </a:r>
                    </a:p>
                  </a:txBody>
                  <a:tcPr/>
                </a:tc>
              </a:tr>
              <a:tr h="370840">
                <a:tc>
                  <a:txBody>
                    <a:bodyPr/>
                    <a:lstStyle/>
                    <a:p>
                      <a:pPr algn="r"/>
                      <a:r>
                        <a:rPr lang="it-IT" dirty="0" smtClean="0"/>
                        <a:t>Neri</a:t>
                      </a:r>
                      <a:endParaRPr lang="it-IT" dirty="0"/>
                    </a:p>
                  </a:txBody>
                  <a:tcPr/>
                </a:tc>
                <a:tc>
                  <a:txBody>
                    <a:bodyPr/>
                    <a:lstStyle/>
                    <a:p>
                      <a:pPr algn="r"/>
                      <a:r>
                        <a:rPr lang="it-IT" dirty="0" smtClean="0"/>
                        <a:t>1200/3544</a:t>
                      </a:r>
                      <a:endParaRPr lang="it-IT" dirty="0"/>
                    </a:p>
                  </a:txBody>
                  <a:tcPr/>
                </a:tc>
                <a:tc>
                  <a:txBody>
                    <a:bodyPr/>
                    <a:lstStyle/>
                    <a:p>
                      <a:pPr algn="r"/>
                      <a:r>
                        <a:rPr lang="it-IT" dirty="0" smtClean="0"/>
                        <a:t>10/3544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4/3544</a:t>
                      </a:r>
                    </a:p>
                  </a:txBody>
                  <a:tcPr/>
                </a:tc>
              </a:tr>
              <a:tr h="370840">
                <a:tc>
                  <a:txBody>
                    <a:bodyPr/>
                    <a:lstStyle/>
                    <a:p>
                      <a:pPr algn="r"/>
                      <a:r>
                        <a:rPr lang="it-IT" dirty="0" smtClean="0"/>
                        <a:t>Rossi</a:t>
                      </a:r>
                      <a:endParaRPr lang="it-IT" dirty="0"/>
                    </a:p>
                  </a:txBody>
                  <a:tcPr/>
                </a:tc>
                <a:tc>
                  <a:txBody>
                    <a:bodyPr/>
                    <a:lstStyle/>
                    <a:p>
                      <a:pPr algn="r"/>
                      <a:r>
                        <a:rPr lang="it-IT" dirty="0" smtClean="0"/>
                        <a:t>0/3544</a:t>
                      </a:r>
                      <a:endParaRPr lang="it-IT" dirty="0"/>
                    </a:p>
                  </a:txBody>
                  <a:tcPr/>
                </a:tc>
                <a:tc>
                  <a:txBody>
                    <a:bodyPr/>
                    <a:lstStyle/>
                    <a:p>
                      <a:pPr algn="r"/>
                      <a:r>
                        <a:rPr lang="it-IT" dirty="0" smtClean="0"/>
                        <a:t>10/3544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200/3544</a:t>
                      </a:r>
                    </a:p>
                  </a:txBody>
                  <a:tcPr/>
                </a:tc>
              </a:tr>
            </a:tbl>
          </a:graphicData>
        </a:graphic>
      </p:graphicFrame>
      <p:sp>
        <p:nvSpPr>
          <p:cNvPr id="7" name="CasellaDiTesto 6"/>
          <p:cNvSpPr txBox="1"/>
          <p:nvPr/>
        </p:nvSpPr>
        <p:spPr>
          <a:xfrm>
            <a:off x="539552" y="1052736"/>
            <a:ext cx="5674951" cy="338554"/>
          </a:xfrm>
          <a:prstGeom prst="rect">
            <a:avLst/>
          </a:prstGeom>
          <a:noFill/>
        </p:spPr>
        <p:txBody>
          <a:bodyPr wrap="none" rtlCol="0">
            <a:spAutoFit/>
          </a:bodyPr>
          <a:lstStyle/>
          <a:p>
            <a:r>
              <a:rPr lang="it-IT" sz="1600" dirty="0" smtClean="0">
                <a:latin typeface="Dotum" panose="020B0600000101010101" pitchFamily="34" charset="-127"/>
                <a:ea typeface="Dotum" panose="020B0600000101010101" pitchFamily="34" charset="-127"/>
              </a:rPr>
              <a:t>Sia </a:t>
            </a:r>
            <a:r>
              <a:rPr lang="it-IT" sz="1600" dirty="0" err="1" smtClean="0">
                <a:latin typeface="Dotum" panose="020B0600000101010101" pitchFamily="34" charset="-127"/>
                <a:ea typeface="Dotum" panose="020B0600000101010101" pitchFamily="34" charset="-127"/>
              </a:rPr>
              <a:t>Het</a:t>
            </a:r>
            <a:r>
              <a:rPr lang="it-IT" sz="1600" dirty="0" smtClean="0">
                <a:latin typeface="Dotum" panose="020B0600000101010101" pitchFamily="34" charset="-127"/>
                <a:ea typeface="Dotum" panose="020B0600000101010101" pitchFamily="34" charset="-127"/>
              </a:rPr>
              <a:t> un indice di eterogeneità (tipicamente, l’entropia)</a:t>
            </a:r>
            <a:endParaRPr lang="it-IT" sz="1600" dirty="0">
              <a:latin typeface="Dotum" panose="020B0600000101010101" pitchFamily="34" charset="-127"/>
              <a:ea typeface="Dotum" panose="020B0600000101010101" pitchFamily="34" charset="-127"/>
            </a:endParaRPr>
          </a:p>
        </p:txBody>
      </p:sp>
      <p:graphicFrame>
        <p:nvGraphicFramePr>
          <p:cNvPr id="10" name="Tabella 9"/>
          <p:cNvGraphicFramePr>
            <a:graphicFrameLocks noGrp="1"/>
          </p:cNvGraphicFramePr>
          <p:nvPr>
            <p:extLst>
              <p:ext uri="{D42A27DB-BD31-4B8C-83A1-F6EECF244321}">
                <p14:modId xmlns:p14="http://schemas.microsoft.com/office/powerpoint/2010/main" val="3309650867"/>
              </p:ext>
            </p:extLst>
          </p:nvPr>
        </p:nvGraphicFramePr>
        <p:xfrm>
          <a:off x="275184" y="4167088"/>
          <a:ext cx="4876800" cy="1854200"/>
        </p:xfrm>
        <a:graphic>
          <a:graphicData uri="http://schemas.openxmlformats.org/drawingml/2006/table">
            <a:tbl>
              <a:tblPr firstRow="1" bandRow="1">
                <a:tableStyleId>{5940675A-B579-460E-94D1-54222C63F5DA}</a:tableStyleId>
              </a:tblPr>
              <a:tblGrid>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r>
              <a:tr h="370840">
                <a:tc>
                  <a:txBody>
                    <a:bodyPr/>
                    <a:lstStyle/>
                    <a:p>
                      <a:pPr algn="r"/>
                      <a:r>
                        <a:rPr lang="it-IT" dirty="0" smtClean="0"/>
                        <a:t>Biondi</a:t>
                      </a:r>
                      <a:endParaRPr lang="it-IT" dirty="0"/>
                    </a:p>
                  </a:txBody>
                  <a:tcPr/>
                </a:tc>
                <a:tc>
                  <a:txBody>
                    <a:bodyPr/>
                    <a:lstStyle/>
                    <a:p>
                      <a:pPr algn="r"/>
                      <a:r>
                        <a:rPr lang="it-IT" dirty="0" smtClean="0"/>
                        <a:t>10/610</a:t>
                      </a:r>
                      <a:endParaRPr lang="it-IT" dirty="0"/>
                    </a:p>
                  </a:txBody>
                  <a:tcPr/>
                </a:tc>
                <a:tc>
                  <a:txBody>
                    <a:bodyPr/>
                    <a:lstStyle/>
                    <a:p>
                      <a:pPr algn="r"/>
                      <a:r>
                        <a:rPr lang="it-IT" dirty="0" smtClean="0"/>
                        <a:t>100/610</a:t>
                      </a:r>
                      <a:endParaRPr lang="it-IT" dirty="0"/>
                    </a:p>
                  </a:txBody>
                  <a:tcPr/>
                </a:tc>
                <a:tc>
                  <a:txBody>
                    <a:bodyPr/>
                    <a:lstStyle/>
                    <a:p>
                      <a:pPr algn="r"/>
                      <a:r>
                        <a:rPr lang="it-IT" dirty="0" smtClean="0"/>
                        <a:t>500/610</a:t>
                      </a:r>
                      <a:endParaRPr lang="it-IT" dirty="0"/>
                    </a:p>
                  </a:txBody>
                  <a:tcPr/>
                </a:tc>
              </a:tr>
              <a:tr h="370840">
                <a:tc>
                  <a:txBody>
                    <a:bodyPr/>
                    <a:lstStyle/>
                    <a:p>
                      <a:pPr algn="r"/>
                      <a:r>
                        <a:rPr lang="it-IT" dirty="0" smtClean="0"/>
                        <a:t>Castani</a:t>
                      </a:r>
                      <a:endParaRPr lang="it-IT" dirty="0"/>
                    </a:p>
                  </a:txBody>
                  <a:tcPr/>
                </a:tc>
                <a:tc>
                  <a:txBody>
                    <a:bodyPr/>
                    <a:lstStyle/>
                    <a:p>
                      <a:pPr algn="r"/>
                      <a:r>
                        <a:rPr lang="it-IT" dirty="0" smtClean="0"/>
                        <a:t>1000/1510</a:t>
                      </a:r>
                      <a:endParaRPr lang="it-IT" dirty="0"/>
                    </a:p>
                  </a:txBody>
                  <a:tcPr/>
                </a:tc>
                <a:tc>
                  <a:txBody>
                    <a:bodyPr/>
                    <a:lstStyle/>
                    <a:p>
                      <a:pPr algn="r"/>
                      <a:r>
                        <a:rPr lang="it-IT" dirty="0" smtClean="0"/>
                        <a:t>500/1510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10/1510</a:t>
                      </a:r>
                    </a:p>
                  </a:txBody>
                  <a:tcPr/>
                </a:tc>
              </a:tr>
              <a:tr h="370840">
                <a:tc>
                  <a:txBody>
                    <a:bodyPr/>
                    <a:lstStyle/>
                    <a:p>
                      <a:pPr algn="r"/>
                      <a:r>
                        <a:rPr lang="it-IT" dirty="0" smtClean="0"/>
                        <a:t>Neri</a:t>
                      </a:r>
                      <a:endParaRPr lang="it-IT" dirty="0"/>
                    </a:p>
                  </a:txBody>
                  <a:tcPr/>
                </a:tc>
                <a:tc>
                  <a:txBody>
                    <a:bodyPr/>
                    <a:lstStyle/>
                    <a:p>
                      <a:pPr algn="r"/>
                      <a:r>
                        <a:rPr lang="it-IT" dirty="0" smtClean="0"/>
                        <a:t>1200/1214</a:t>
                      </a:r>
                      <a:endParaRPr lang="it-IT" dirty="0"/>
                    </a:p>
                  </a:txBody>
                  <a:tcPr/>
                </a:tc>
                <a:tc>
                  <a:txBody>
                    <a:bodyPr/>
                    <a:lstStyle/>
                    <a:p>
                      <a:pPr algn="r"/>
                      <a:r>
                        <a:rPr lang="it-IT" dirty="0" smtClean="0"/>
                        <a:t>10/1214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4/1214</a:t>
                      </a:r>
                    </a:p>
                  </a:txBody>
                  <a:tcPr/>
                </a:tc>
              </a:tr>
              <a:tr h="370840">
                <a:tc>
                  <a:txBody>
                    <a:bodyPr/>
                    <a:lstStyle/>
                    <a:p>
                      <a:pPr algn="r"/>
                      <a:r>
                        <a:rPr lang="it-IT" dirty="0" smtClean="0"/>
                        <a:t>Rossi</a:t>
                      </a:r>
                      <a:endParaRPr lang="it-IT" dirty="0"/>
                    </a:p>
                  </a:txBody>
                  <a:tcPr/>
                </a:tc>
                <a:tc>
                  <a:txBody>
                    <a:bodyPr/>
                    <a:lstStyle/>
                    <a:p>
                      <a:pPr algn="r"/>
                      <a:r>
                        <a:rPr lang="it-IT" dirty="0" smtClean="0"/>
                        <a:t>0/210</a:t>
                      </a:r>
                      <a:endParaRPr lang="it-IT" dirty="0"/>
                    </a:p>
                  </a:txBody>
                  <a:tcPr/>
                </a:tc>
                <a:tc>
                  <a:txBody>
                    <a:bodyPr/>
                    <a:lstStyle/>
                    <a:p>
                      <a:pPr algn="r"/>
                      <a:r>
                        <a:rPr lang="it-IT" dirty="0" smtClean="0"/>
                        <a:t>10/210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200/210</a:t>
                      </a:r>
                    </a:p>
                  </a:txBody>
                  <a:tcPr/>
                </a:tc>
              </a:tr>
            </a:tbl>
          </a:graphicData>
        </a:graphic>
      </p:graphicFrame>
      <p:sp>
        <p:nvSpPr>
          <p:cNvPr id="2" name="CasellaDiTesto 1"/>
          <p:cNvSpPr txBox="1"/>
          <p:nvPr/>
        </p:nvSpPr>
        <p:spPr>
          <a:xfrm>
            <a:off x="5732595" y="3013809"/>
            <a:ext cx="1356462"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Het</a:t>
            </a:r>
            <a:r>
              <a:rPr lang="it-IT" sz="1400" dirty="0" smtClean="0">
                <a:latin typeface="Dotum" panose="020B0600000101010101" pitchFamily="34" charset="-127"/>
                <a:ea typeface="Dotum" panose="020B0600000101010101" pitchFamily="34" charset="-127"/>
              </a:rPr>
              <a:t> marginale</a:t>
            </a:r>
            <a:endParaRPr lang="it-IT" sz="1400" dirty="0">
              <a:latin typeface="Dotum" panose="020B0600000101010101" pitchFamily="34" charset="-127"/>
              <a:ea typeface="Dotum" panose="020B0600000101010101" pitchFamily="34" charset="-127"/>
            </a:endParaRPr>
          </a:p>
        </p:txBody>
      </p:sp>
      <p:sp>
        <p:nvSpPr>
          <p:cNvPr id="3" name="Rettangolo 2"/>
          <p:cNvSpPr/>
          <p:nvPr/>
        </p:nvSpPr>
        <p:spPr>
          <a:xfrm>
            <a:off x="1461662" y="2423348"/>
            <a:ext cx="3636048" cy="14691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 name="Connettore 2 4"/>
          <p:cNvCxnSpPr>
            <a:endCxn id="2" idx="1"/>
          </p:cNvCxnSpPr>
          <p:nvPr/>
        </p:nvCxnSpPr>
        <p:spPr>
          <a:xfrm>
            <a:off x="5264543" y="3167698"/>
            <a:ext cx="46805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1486704" y="4524209"/>
            <a:ext cx="3672408" cy="37381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1486216" y="4896980"/>
            <a:ext cx="3672408" cy="3889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1486216" y="5292424"/>
            <a:ext cx="3672408" cy="3486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1487956" y="5651728"/>
            <a:ext cx="3672408" cy="37754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5760132" y="4550630"/>
            <a:ext cx="1595309"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Het</a:t>
            </a:r>
            <a:r>
              <a:rPr lang="it-IT" sz="1400" dirty="0" smtClean="0">
                <a:latin typeface="Dotum" panose="020B0600000101010101" pitchFamily="34" charset="-127"/>
                <a:ea typeface="Dotum" panose="020B0600000101010101" pitchFamily="34" charset="-127"/>
              </a:rPr>
              <a:t> condizionata</a:t>
            </a:r>
            <a:endParaRPr lang="it-IT" sz="1400" dirty="0">
              <a:latin typeface="Dotum" panose="020B0600000101010101" pitchFamily="34" charset="-127"/>
              <a:ea typeface="Dotum" panose="020B0600000101010101" pitchFamily="34" charset="-127"/>
            </a:endParaRPr>
          </a:p>
        </p:txBody>
      </p:sp>
      <p:cxnSp>
        <p:nvCxnSpPr>
          <p:cNvPr id="22" name="Connettore 2 21"/>
          <p:cNvCxnSpPr>
            <a:endCxn id="21" idx="1"/>
          </p:cNvCxnSpPr>
          <p:nvPr/>
        </p:nvCxnSpPr>
        <p:spPr>
          <a:xfrm>
            <a:off x="5264543" y="4704518"/>
            <a:ext cx="495589"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CasellaDiTesto 22"/>
          <p:cNvSpPr txBox="1"/>
          <p:nvPr/>
        </p:nvSpPr>
        <p:spPr>
          <a:xfrm>
            <a:off x="5760132" y="4944578"/>
            <a:ext cx="1595309"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Het</a:t>
            </a:r>
            <a:r>
              <a:rPr lang="it-IT" sz="1400" dirty="0" smtClean="0">
                <a:latin typeface="Dotum" panose="020B0600000101010101" pitchFamily="34" charset="-127"/>
                <a:ea typeface="Dotum" panose="020B0600000101010101" pitchFamily="34" charset="-127"/>
              </a:rPr>
              <a:t> condizionata</a:t>
            </a:r>
            <a:endParaRPr lang="it-IT" sz="1400" dirty="0">
              <a:latin typeface="Dotum" panose="020B0600000101010101" pitchFamily="34" charset="-127"/>
              <a:ea typeface="Dotum" panose="020B0600000101010101" pitchFamily="34" charset="-127"/>
            </a:endParaRPr>
          </a:p>
        </p:txBody>
      </p:sp>
      <p:cxnSp>
        <p:nvCxnSpPr>
          <p:cNvPr id="24" name="Connettore 2 23"/>
          <p:cNvCxnSpPr>
            <a:endCxn id="23" idx="1"/>
          </p:cNvCxnSpPr>
          <p:nvPr/>
        </p:nvCxnSpPr>
        <p:spPr>
          <a:xfrm>
            <a:off x="5292080" y="5091474"/>
            <a:ext cx="468052" cy="69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5760132" y="5342718"/>
            <a:ext cx="1595309"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Het</a:t>
            </a:r>
            <a:r>
              <a:rPr lang="it-IT" sz="1400" dirty="0" smtClean="0">
                <a:latin typeface="Dotum" panose="020B0600000101010101" pitchFamily="34" charset="-127"/>
                <a:ea typeface="Dotum" panose="020B0600000101010101" pitchFamily="34" charset="-127"/>
              </a:rPr>
              <a:t> condizionata</a:t>
            </a:r>
            <a:endParaRPr lang="it-IT" sz="1400" dirty="0">
              <a:latin typeface="Dotum" panose="020B0600000101010101" pitchFamily="34" charset="-127"/>
              <a:ea typeface="Dotum" panose="020B0600000101010101" pitchFamily="34" charset="-127"/>
            </a:endParaRPr>
          </a:p>
        </p:txBody>
      </p:sp>
      <p:cxnSp>
        <p:nvCxnSpPr>
          <p:cNvPr id="26" name="Connettore 2 25"/>
          <p:cNvCxnSpPr>
            <a:endCxn id="25" idx="1"/>
          </p:cNvCxnSpPr>
          <p:nvPr/>
        </p:nvCxnSpPr>
        <p:spPr>
          <a:xfrm>
            <a:off x="5264543" y="5496606"/>
            <a:ext cx="495589"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CasellaDiTesto 26"/>
          <p:cNvSpPr txBox="1"/>
          <p:nvPr/>
        </p:nvSpPr>
        <p:spPr>
          <a:xfrm>
            <a:off x="5760132" y="5693382"/>
            <a:ext cx="1595309"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Het</a:t>
            </a:r>
            <a:r>
              <a:rPr lang="it-IT" sz="1400" dirty="0" smtClean="0">
                <a:latin typeface="Dotum" panose="020B0600000101010101" pitchFamily="34" charset="-127"/>
                <a:ea typeface="Dotum" panose="020B0600000101010101" pitchFamily="34" charset="-127"/>
              </a:rPr>
              <a:t> condizionata</a:t>
            </a:r>
            <a:endParaRPr lang="it-IT" sz="1400" dirty="0">
              <a:latin typeface="Dotum" panose="020B0600000101010101" pitchFamily="34" charset="-127"/>
              <a:ea typeface="Dotum" panose="020B0600000101010101" pitchFamily="34" charset="-127"/>
            </a:endParaRPr>
          </a:p>
        </p:txBody>
      </p:sp>
      <p:cxnSp>
        <p:nvCxnSpPr>
          <p:cNvPr id="28" name="Connettore 2 27"/>
          <p:cNvCxnSpPr>
            <a:endCxn id="27" idx="1"/>
          </p:cNvCxnSpPr>
          <p:nvPr/>
        </p:nvCxnSpPr>
        <p:spPr>
          <a:xfrm>
            <a:off x="5292080" y="5847271"/>
            <a:ext cx="46805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Parentesi graffa chiusa 11"/>
          <p:cNvSpPr/>
          <p:nvPr/>
        </p:nvSpPr>
        <p:spPr>
          <a:xfrm>
            <a:off x="7559022" y="4524209"/>
            <a:ext cx="109322" cy="145692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9" name="CasellaDiTesto 28"/>
          <p:cNvSpPr txBox="1"/>
          <p:nvPr/>
        </p:nvSpPr>
        <p:spPr>
          <a:xfrm>
            <a:off x="7740352" y="4839624"/>
            <a:ext cx="1311578" cy="738664"/>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Media pesata</a:t>
            </a:r>
          </a:p>
          <a:p>
            <a:r>
              <a:rPr lang="it-IT" sz="1400" dirty="0" smtClean="0">
                <a:latin typeface="Dotum" panose="020B0600000101010101" pitchFamily="34" charset="-127"/>
                <a:ea typeface="Dotum" panose="020B0600000101010101" pitchFamily="34" charset="-127"/>
              </a:rPr>
              <a:t>con le quote </a:t>
            </a:r>
          </a:p>
          <a:p>
            <a:r>
              <a:rPr lang="it-IT" sz="1400" dirty="0" smtClean="0">
                <a:latin typeface="Dotum" panose="020B0600000101010101" pitchFamily="34" charset="-127"/>
                <a:ea typeface="Dotum" panose="020B0600000101010101" pitchFamily="34" charset="-127"/>
              </a:rPr>
              <a:t>degli strati</a:t>
            </a:r>
            <a:endParaRPr lang="it-IT" sz="1400" dirty="0">
              <a:latin typeface="Dotum" panose="020B0600000101010101" pitchFamily="34" charset="-127"/>
              <a:ea typeface="Dotum" panose="020B0600000101010101" pitchFamily="34" charset="-127"/>
            </a:endParaRPr>
          </a:p>
        </p:txBody>
      </p:sp>
      <p:cxnSp>
        <p:nvCxnSpPr>
          <p:cNvPr id="35" name="Connettore 4 34"/>
          <p:cNvCxnSpPr>
            <a:stCxn id="2" idx="3"/>
            <a:endCxn id="29" idx="0"/>
          </p:cNvCxnSpPr>
          <p:nvPr/>
        </p:nvCxnSpPr>
        <p:spPr>
          <a:xfrm>
            <a:off x="7089057" y="3167698"/>
            <a:ext cx="1307084" cy="1671926"/>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6" name="CasellaDiTesto 35"/>
          <p:cNvSpPr txBox="1"/>
          <p:nvPr/>
        </p:nvSpPr>
        <p:spPr>
          <a:xfrm>
            <a:off x="7874253" y="2780928"/>
            <a:ext cx="1018227"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Confronto</a:t>
            </a:r>
            <a:endParaRPr lang="it-IT" sz="1400" dirty="0">
              <a:latin typeface="Dotum" panose="020B0600000101010101" pitchFamily="34" charset="-127"/>
              <a:ea typeface="Dotum" panose="020B0600000101010101" pitchFamily="34" charset="-127"/>
            </a:endParaRPr>
          </a:p>
        </p:txBody>
      </p:sp>
    </p:spTree>
    <p:extLst>
      <p:ext uri="{BB962C8B-B14F-4D97-AF65-F5344CB8AC3E}">
        <p14:creationId xmlns:p14="http://schemas.microsoft.com/office/powerpoint/2010/main" val="650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p:cNvSpPr>
            <a:spLocks noGrp="1"/>
          </p:cNvSpPr>
          <p:nvPr>
            <p:ph type="title"/>
          </p:nvPr>
        </p:nvSpPr>
        <p:spPr>
          <a:xfrm>
            <a:off x="806896" y="188640"/>
            <a:ext cx="8229600" cy="634082"/>
          </a:xfrm>
        </p:spPr>
        <p:txBody>
          <a:bodyPr>
            <a:normAutofit/>
          </a:bodyPr>
          <a:lstStyle/>
          <a:p>
            <a:pPr algn="r"/>
            <a:r>
              <a:rPr lang="it-IT" sz="2800" dirty="0" smtClean="0">
                <a:latin typeface="Dotum" panose="020B0600000101010101" pitchFamily="34" charset="-127"/>
                <a:ea typeface="Dotum" panose="020B0600000101010101" pitchFamily="34" charset="-127"/>
              </a:rPr>
              <a:t>L’idea</a:t>
            </a:r>
            <a:endParaRPr lang="it-IT" sz="2800" dirty="0">
              <a:latin typeface="Dotum" panose="020B0600000101010101" pitchFamily="34" charset="-127"/>
              <a:ea typeface="Dotum" panose="020B0600000101010101" pitchFamily="34" charset="-127"/>
            </a:endParaRPr>
          </a:p>
        </p:txBody>
      </p:sp>
      <p:cxnSp>
        <p:nvCxnSpPr>
          <p:cNvPr id="8" name="Connettore 1 7"/>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8" name="Tabella 17"/>
          <p:cNvGraphicFramePr>
            <a:graphicFrameLocks noGrp="1"/>
          </p:cNvGraphicFramePr>
          <p:nvPr>
            <p:extLst>
              <p:ext uri="{D42A27DB-BD31-4B8C-83A1-F6EECF244321}">
                <p14:modId xmlns:p14="http://schemas.microsoft.com/office/powerpoint/2010/main" val="3277261267"/>
              </p:ext>
            </p:extLst>
          </p:nvPr>
        </p:nvGraphicFramePr>
        <p:xfrm>
          <a:off x="251520" y="2045072"/>
          <a:ext cx="4876800" cy="1854200"/>
        </p:xfrm>
        <a:graphic>
          <a:graphicData uri="http://schemas.openxmlformats.org/drawingml/2006/table">
            <a:tbl>
              <a:tblPr firstRow="1" bandRow="1">
                <a:tableStyleId>{5940675A-B579-460E-94D1-54222C63F5DA}</a:tableStyleId>
              </a:tblPr>
              <a:tblGrid>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r>
              <a:tr h="370840">
                <a:tc>
                  <a:txBody>
                    <a:bodyPr/>
                    <a:lstStyle/>
                    <a:p>
                      <a:pPr algn="r"/>
                      <a:r>
                        <a:rPr lang="it-IT" dirty="0" smtClean="0"/>
                        <a:t>Biondi</a:t>
                      </a:r>
                      <a:endParaRPr lang="it-IT" dirty="0"/>
                    </a:p>
                  </a:txBody>
                  <a:tcPr/>
                </a:tc>
                <a:tc>
                  <a:txBody>
                    <a:bodyPr/>
                    <a:lstStyle/>
                    <a:p>
                      <a:pPr algn="r"/>
                      <a:r>
                        <a:rPr lang="it-IT" dirty="0" smtClean="0"/>
                        <a:t>10/3544</a:t>
                      </a:r>
                      <a:endParaRPr lang="it-IT" dirty="0"/>
                    </a:p>
                  </a:txBody>
                  <a:tcPr/>
                </a:tc>
                <a:tc>
                  <a:txBody>
                    <a:bodyPr/>
                    <a:lstStyle/>
                    <a:p>
                      <a:pPr algn="r"/>
                      <a:r>
                        <a:rPr lang="it-IT" dirty="0" smtClean="0"/>
                        <a:t>100/3544</a:t>
                      </a:r>
                      <a:endParaRPr lang="it-IT" dirty="0"/>
                    </a:p>
                  </a:txBody>
                  <a:tcPr/>
                </a:tc>
                <a:tc>
                  <a:txBody>
                    <a:bodyPr/>
                    <a:lstStyle/>
                    <a:p>
                      <a:pPr algn="r"/>
                      <a:r>
                        <a:rPr lang="it-IT" dirty="0" smtClean="0"/>
                        <a:t>500/3544</a:t>
                      </a:r>
                      <a:endParaRPr lang="it-IT" dirty="0"/>
                    </a:p>
                  </a:txBody>
                  <a:tcPr/>
                </a:tc>
              </a:tr>
              <a:tr h="370840">
                <a:tc>
                  <a:txBody>
                    <a:bodyPr/>
                    <a:lstStyle/>
                    <a:p>
                      <a:pPr algn="r"/>
                      <a:r>
                        <a:rPr lang="it-IT" dirty="0" smtClean="0"/>
                        <a:t>Castani</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1000/3544</a:t>
                      </a:r>
                    </a:p>
                  </a:txBody>
                  <a:tcPr/>
                </a:tc>
                <a:tc>
                  <a:txBody>
                    <a:bodyPr/>
                    <a:lstStyle/>
                    <a:p>
                      <a:pPr algn="r"/>
                      <a:r>
                        <a:rPr lang="it-IT" dirty="0" smtClean="0"/>
                        <a:t>500/3544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10/3544</a:t>
                      </a:r>
                    </a:p>
                  </a:txBody>
                  <a:tcPr/>
                </a:tc>
              </a:tr>
              <a:tr h="370840">
                <a:tc>
                  <a:txBody>
                    <a:bodyPr/>
                    <a:lstStyle/>
                    <a:p>
                      <a:pPr algn="r"/>
                      <a:r>
                        <a:rPr lang="it-IT" dirty="0" smtClean="0"/>
                        <a:t>Neri</a:t>
                      </a:r>
                      <a:endParaRPr lang="it-IT" dirty="0"/>
                    </a:p>
                  </a:txBody>
                  <a:tcPr/>
                </a:tc>
                <a:tc>
                  <a:txBody>
                    <a:bodyPr/>
                    <a:lstStyle/>
                    <a:p>
                      <a:pPr algn="r"/>
                      <a:r>
                        <a:rPr lang="it-IT" dirty="0" smtClean="0"/>
                        <a:t>1200/3544</a:t>
                      </a:r>
                      <a:endParaRPr lang="it-IT" dirty="0"/>
                    </a:p>
                  </a:txBody>
                  <a:tcPr/>
                </a:tc>
                <a:tc>
                  <a:txBody>
                    <a:bodyPr/>
                    <a:lstStyle/>
                    <a:p>
                      <a:pPr algn="r"/>
                      <a:r>
                        <a:rPr lang="it-IT" dirty="0" smtClean="0"/>
                        <a:t>10/3544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4/3544</a:t>
                      </a:r>
                    </a:p>
                  </a:txBody>
                  <a:tcPr/>
                </a:tc>
              </a:tr>
              <a:tr h="370840">
                <a:tc>
                  <a:txBody>
                    <a:bodyPr/>
                    <a:lstStyle/>
                    <a:p>
                      <a:pPr algn="r"/>
                      <a:r>
                        <a:rPr lang="it-IT" dirty="0" smtClean="0"/>
                        <a:t>Rossi</a:t>
                      </a:r>
                      <a:endParaRPr lang="it-IT" dirty="0"/>
                    </a:p>
                  </a:txBody>
                  <a:tcPr/>
                </a:tc>
                <a:tc>
                  <a:txBody>
                    <a:bodyPr/>
                    <a:lstStyle/>
                    <a:p>
                      <a:pPr algn="r"/>
                      <a:r>
                        <a:rPr lang="it-IT" dirty="0" smtClean="0"/>
                        <a:t>0/3544</a:t>
                      </a:r>
                      <a:endParaRPr lang="it-IT" dirty="0"/>
                    </a:p>
                  </a:txBody>
                  <a:tcPr/>
                </a:tc>
                <a:tc>
                  <a:txBody>
                    <a:bodyPr/>
                    <a:lstStyle/>
                    <a:p>
                      <a:pPr algn="r"/>
                      <a:r>
                        <a:rPr lang="it-IT" dirty="0" smtClean="0"/>
                        <a:t>10/3544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200/3544</a:t>
                      </a:r>
                    </a:p>
                  </a:txBody>
                  <a:tcPr/>
                </a:tc>
              </a:tr>
            </a:tbl>
          </a:graphicData>
        </a:graphic>
      </p:graphicFrame>
      <p:sp>
        <p:nvSpPr>
          <p:cNvPr id="7" name="CasellaDiTesto 6"/>
          <p:cNvSpPr txBox="1"/>
          <p:nvPr/>
        </p:nvSpPr>
        <p:spPr>
          <a:xfrm>
            <a:off x="539552" y="1052736"/>
            <a:ext cx="5674951" cy="338554"/>
          </a:xfrm>
          <a:prstGeom prst="rect">
            <a:avLst/>
          </a:prstGeom>
          <a:noFill/>
        </p:spPr>
        <p:txBody>
          <a:bodyPr wrap="none" rtlCol="0">
            <a:spAutoFit/>
          </a:bodyPr>
          <a:lstStyle/>
          <a:p>
            <a:r>
              <a:rPr lang="it-IT" sz="1600" dirty="0" smtClean="0">
                <a:latin typeface="Dotum" panose="020B0600000101010101" pitchFamily="34" charset="-127"/>
                <a:ea typeface="Dotum" panose="020B0600000101010101" pitchFamily="34" charset="-127"/>
              </a:rPr>
              <a:t>Sia </a:t>
            </a:r>
            <a:r>
              <a:rPr lang="it-IT" sz="1600" dirty="0" err="1" smtClean="0">
                <a:latin typeface="Dotum" panose="020B0600000101010101" pitchFamily="34" charset="-127"/>
                <a:ea typeface="Dotum" panose="020B0600000101010101" pitchFamily="34" charset="-127"/>
              </a:rPr>
              <a:t>Het</a:t>
            </a:r>
            <a:r>
              <a:rPr lang="it-IT" sz="1600" dirty="0" smtClean="0">
                <a:latin typeface="Dotum" panose="020B0600000101010101" pitchFamily="34" charset="-127"/>
                <a:ea typeface="Dotum" panose="020B0600000101010101" pitchFamily="34" charset="-127"/>
              </a:rPr>
              <a:t> un indice di eterogeneità (tipicamente, l’entropia)</a:t>
            </a:r>
            <a:endParaRPr lang="it-IT" sz="1600" dirty="0">
              <a:latin typeface="Dotum" panose="020B0600000101010101" pitchFamily="34" charset="-127"/>
              <a:ea typeface="Dotum" panose="020B0600000101010101" pitchFamily="34" charset="-127"/>
            </a:endParaRPr>
          </a:p>
        </p:txBody>
      </p:sp>
      <p:graphicFrame>
        <p:nvGraphicFramePr>
          <p:cNvPr id="10" name="Tabella 9"/>
          <p:cNvGraphicFramePr>
            <a:graphicFrameLocks noGrp="1"/>
          </p:cNvGraphicFramePr>
          <p:nvPr>
            <p:extLst>
              <p:ext uri="{D42A27DB-BD31-4B8C-83A1-F6EECF244321}">
                <p14:modId xmlns:p14="http://schemas.microsoft.com/office/powerpoint/2010/main" val="4258585856"/>
              </p:ext>
            </p:extLst>
          </p:nvPr>
        </p:nvGraphicFramePr>
        <p:xfrm>
          <a:off x="275184" y="4167088"/>
          <a:ext cx="4876800" cy="1854200"/>
        </p:xfrm>
        <a:graphic>
          <a:graphicData uri="http://schemas.openxmlformats.org/drawingml/2006/table">
            <a:tbl>
              <a:tblPr firstRow="1" bandRow="1">
                <a:tableStyleId>{5940675A-B579-460E-94D1-54222C63F5DA}</a:tableStyleId>
              </a:tblPr>
              <a:tblGrid>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r>
              <a:tr h="370840">
                <a:tc>
                  <a:txBody>
                    <a:bodyPr/>
                    <a:lstStyle/>
                    <a:p>
                      <a:pPr algn="r"/>
                      <a:r>
                        <a:rPr lang="it-IT" dirty="0" smtClean="0"/>
                        <a:t>Biondi</a:t>
                      </a:r>
                      <a:endParaRPr lang="it-IT" dirty="0"/>
                    </a:p>
                  </a:txBody>
                  <a:tcPr/>
                </a:tc>
                <a:tc>
                  <a:txBody>
                    <a:bodyPr/>
                    <a:lstStyle/>
                    <a:p>
                      <a:pPr algn="r"/>
                      <a:r>
                        <a:rPr lang="it-IT" dirty="0" smtClean="0"/>
                        <a:t>10/610</a:t>
                      </a:r>
                      <a:endParaRPr lang="it-IT" dirty="0"/>
                    </a:p>
                  </a:txBody>
                  <a:tcPr/>
                </a:tc>
                <a:tc>
                  <a:txBody>
                    <a:bodyPr/>
                    <a:lstStyle/>
                    <a:p>
                      <a:pPr algn="r"/>
                      <a:r>
                        <a:rPr lang="it-IT" dirty="0" smtClean="0"/>
                        <a:t>100/610</a:t>
                      </a:r>
                      <a:endParaRPr lang="it-IT" dirty="0"/>
                    </a:p>
                  </a:txBody>
                  <a:tcPr/>
                </a:tc>
                <a:tc>
                  <a:txBody>
                    <a:bodyPr/>
                    <a:lstStyle/>
                    <a:p>
                      <a:pPr algn="r"/>
                      <a:r>
                        <a:rPr lang="it-IT" dirty="0" smtClean="0"/>
                        <a:t>500/610</a:t>
                      </a:r>
                      <a:endParaRPr lang="it-IT" dirty="0"/>
                    </a:p>
                  </a:txBody>
                  <a:tcPr/>
                </a:tc>
              </a:tr>
              <a:tr h="370840">
                <a:tc>
                  <a:txBody>
                    <a:bodyPr/>
                    <a:lstStyle/>
                    <a:p>
                      <a:pPr algn="r"/>
                      <a:r>
                        <a:rPr lang="it-IT" dirty="0" smtClean="0"/>
                        <a:t>Castani</a:t>
                      </a:r>
                      <a:endParaRPr lang="it-IT" dirty="0"/>
                    </a:p>
                  </a:txBody>
                  <a:tcPr/>
                </a:tc>
                <a:tc>
                  <a:txBody>
                    <a:bodyPr/>
                    <a:lstStyle/>
                    <a:p>
                      <a:pPr algn="r"/>
                      <a:r>
                        <a:rPr lang="it-IT" dirty="0" smtClean="0"/>
                        <a:t>1000/1510</a:t>
                      </a:r>
                      <a:endParaRPr lang="it-IT" dirty="0"/>
                    </a:p>
                  </a:txBody>
                  <a:tcPr/>
                </a:tc>
                <a:tc>
                  <a:txBody>
                    <a:bodyPr/>
                    <a:lstStyle/>
                    <a:p>
                      <a:pPr algn="r"/>
                      <a:r>
                        <a:rPr lang="it-IT" dirty="0" smtClean="0"/>
                        <a:t>500/1510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10/1510</a:t>
                      </a:r>
                    </a:p>
                  </a:txBody>
                  <a:tcPr/>
                </a:tc>
              </a:tr>
              <a:tr h="370840">
                <a:tc>
                  <a:txBody>
                    <a:bodyPr/>
                    <a:lstStyle/>
                    <a:p>
                      <a:pPr algn="r"/>
                      <a:r>
                        <a:rPr lang="it-IT" dirty="0" smtClean="0"/>
                        <a:t>Neri</a:t>
                      </a:r>
                      <a:endParaRPr lang="it-IT" dirty="0"/>
                    </a:p>
                  </a:txBody>
                  <a:tcPr/>
                </a:tc>
                <a:tc>
                  <a:txBody>
                    <a:bodyPr/>
                    <a:lstStyle/>
                    <a:p>
                      <a:pPr algn="r"/>
                      <a:r>
                        <a:rPr lang="it-IT" dirty="0" smtClean="0"/>
                        <a:t>1200/1214</a:t>
                      </a:r>
                      <a:endParaRPr lang="it-IT" dirty="0"/>
                    </a:p>
                  </a:txBody>
                  <a:tcPr/>
                </a:tc>
                <a:tc>
                  <a:txBody>
                    <a:bodyPr/>
                    <a:lstStyle/>
                    <a:p>
                      <a:pPr algn="r"/>
                      <a:r>
                        <a:rPr lang="it-IT" dirty="0" smtClean="0"/>
                        <a:t>10/1214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4/1214</a:t>
                      </a:r>
                    </a:p>
                  </a:txBody>
                  <a:tcPr/>
                </a:tc>
              </a:tr>
              <a:tr h="370840">
                <a:tc>
                  <a:txBody>
                    <a:bodyPr/>
                    <a:lstStyle/>
                    <a:p>
                      <a:pPr algn="r"/>
                      <a:r>
                        <a:rPr lang="it-IT" dirty="0" smtClean="0"/>
                        <a:t>Rossi</a:t>
                      </a:r>
                      <a:endParaRPr lang="it-IT" dirty="0"/>
                    </a:p>
                  </a:txBody>
                  <a:tcPr/>
                </a:tc>
                <a:tc>
                  <a:txBody>
                    <a:bodyPr/>
                    <a:lstStyle/>
                    <a:p>
                      <a:pPr algn="r"/>
                      <a:r>
                        <a:rPr lang="it-IT" dirty="0" smtClean="0"/>
                        <a:t>0/210</a:t>
                      </a:r>
                      <a:endParaRPr lang="it-IT" dirty="0"/>
                    </a:p>
                  </a:txBody>
                  <a:tcPr/>
                </a:tc>
                <a:tc>
                  <a:txBody>
                    <a:bodyPr/>
                    <a:lstStyle/>
                    <a:p>
                      <a:pPr algn="r"/>
                      <a:r>
                        <a:rPr lang="it-IT" dirty="0" smtClean="0"/>
                        <a:t>10/210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200/210</a:t>
                      </a:r>
                    </a:p>
                  </a:txBody>
                  <a:tcPr/>
                </a:tc>
              </a:tr>
            </a:tbl>
          </a:graphicData>
        </a:graphic>
      </p:graphicFrame>
      <p:sp>
        <p:nvSpPr>
          <p:cNvPr id="2" name="CasellaDiTesto 1"/>
          <p:cNvSpPr txBox="1"/>
          <p:nvPr/>
        </p:nvSpPr>
        <p:spPr>
          <a:xfrm>
            <a:off x="5732595" y="3013809"/>
            <a:ext cx="628698"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a:t>
            </a:r>
            <a:r>
              <a:rPr lang="it-IT" sz="1400" baseline="-25000" dirty="0" err="1" smtClean="0">
                <a:latin typeface="Dotum" panose="020B0600000101010101" pitchFamily="34" charset="-127"/>
                <a:ea typeface="Dotum" panose="020B0600000101010101" pitchFamily="34" charset="-127"/>
              </a:rPr>
              <a:t>CaOc</a:t>
            </a:r>
            <a:endParaRPr lang="it-IT" sz="1400" baseline="-25000" dirty="0">
              <a:latin typeface="Dotum" panose="020B0600000101010101" pitchFamily="34" charset="-127"/>
              <a:ea typeface="Dotum" panose="020B0600000101010101" pitchFamily="34" charset="-127"/>
            </a:endParaRPr>
          </a:p>
        </p:txBody>
      </p:sp>
      <p:sp>
        <p:nvSpPr>
          <p:cNvPr id="3" name="Rettangolo 2"/>
          <p:cNvSpPr/>
          <p:nvPr/>
        </p:nvSpPr>
        <p:spPr>
          <a:xfrm>
            <a:off x="1476902" y="2423348"/>
            <a:ext cx="3636048" cy="14691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 name="Connettore 2 4"/>
          <p:cNvCxnSpPr>
            <a:endCxn id="2" idx="1"/>
          </p:cNvCxnSpPr>
          <p:nvPr/>
        </p:nvCxnSpPr>
        <p:spPr>
          <a:xfrm>
            <a:off x="5264543" y="3167698"/>
            <a:ext cx="46805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1486704" y="4524209"/>
            <a:ext cx="3672408" cy="37381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1486216" y="4896980"/>
            <a:ext cx="3672408" cy="3889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1486216" y="5292424"/>
            <a:ext cx="3672408" cy="3486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1487956" y="5651728"/>
            <a:ext cx="3672408" cy="37754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5760132" y="4550630"/>
            <a:ext cx="1106393"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a:t>
            </a:r>
            <a:r>
              <a:rPr lang="it-IT" sz="1400" baseline="-25000" dirty="0" err="1">
                <a:latin typeface="Dotum" panose="020B0600000101010101" pitchFamily="34" charset="-127"/>
                <a:ea typeface="Dotum" panose="020B0600000101010101" pitchFamily="34" charset="-127"/>
              </a:rPr>
              <a:t>O</a:t>
            </a:r>
            <a:r>
              <a:rPr lang="it-IT" sz="1400" baseline="-25000" dirty="0" err="1" smtClean="0">
                <a:latin typeface="Dotum" panose="020B0600000101010101" pitchFamily="34" charset="-127"/>
                <a:ea typeface="Dotum" panose="020B0600000101010101" pitchFamily="34" charset="-127"/>
              </a:rPr>
              <a:t>c|Ca</a:t>
            </a:r>
            <a:r>
              <a:rPr lang="it-IT" sz="1400" baseline="-25000" dirty="0" smtClean="0">
                <a:latin typeface="Dotum" panose="020B0600000101010101" pitchFamily="34" charset="-127"/>
                <a:ea typeface="Dotum" panose="020B0600000101010101" pitchFamily="34" charset="-127"/>
              </a:rPr>
              <a:t>=Biondi</a:t>
            </a:r>
            <a:endParaRPr lang="it-IT" sz="1400" baseline="-25000" dirty="0">
              <a:latin typeface="Dotum" panose="020B0600000101010101" pitchFamily="34" charset="-127"/>
              <a:ea typeface="Dotum" panose="020B0600000101010101" pitchFamily="34" charset="-127"/>
            </a:endParaRPr>
          </a:p>
        </p:txBody>
      </p:sp>
      <p:cxnSp>
        <p:nvCxnSpPr>
          <p:cNvPr id="22" name="Connettore 2 21"/>
          <p:cNvCxnSpPr>
            <a:endCxn id="21" idx="1"/>
          </p:cNvCxnSpPr>
          <p:nvPr/>
        </p:nvCxnSpPr>
        <p:spPr>
          <a:xfrm>
            <a:off x="5264543" y="4704518"/>
            <a:ext cx="495589"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CasellaDiTesto 22"/>
          <p:cNvSpPr txBox="1"/>
          <p:nvPr/>
        </p:nvSpPr>
        <p:spPr>
          <a:xfrm>
            <a:off x="5760132" y="4944578"/>
            <a:ext cx="1180131"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a:t>
            </a:r>
            <a:r>
              <a:rPr lang="it-IT" sz="1400" baseline="-25000" dirty="0" err="1">
                <a:latin typeface="Dotum" panose="020B0600000101010101" pitchFamily="34" charset="-127"/>
                <a:ea typeface="Dotum" panose="020B0600000101010101" pitchFamily="34" charset="-127"/>
              </a:rPr>
              <a:t>O</a:t>
            </a:r>
            <a:r>
              <a:rPr lang="it-IT" sz="1400" baseline="-25000" dirty="0" err="1" smtClean="0">
                <a:latin typeface="Dotum" panose="020B0600000101010101" pitchFamily="34" charset="-127"/>
                <a:ea typeface="Dotum" panose="020B0600000101010101" pitchFamily="34" charset="-127"/>
              </a:rPr>
              <a:t>c|Ca</a:t>
            </a:r>
            <a:r>
              <a:rPr lang="it-IT" sz="1400" baseline="-25000" dirty="0" smtClean="0">
                <a:latin typeface="Dotum" panose="020B0600000101010101" pitchFamily="34" charset="-127"/>
                <a:ea typeface="Dotum" panose="020B0600000101010101" pitchFamily="34" charset="-127"/>
              </a:rPr>
              <a:t>=Castani</a:t>
            </a:r>
            <a:endParaRPr lang="it-IT" sz="1400" dirty="0">
              <a:latin typeface="Dotum" panose="020B0600000101010101" pitchFamily="34" charset="-127"/>
              <a:ea typeface="Dotum" panose="020B0600000101010101" pitchFamily="34" charset="-127"/>
            </a:endParaRPr>
          </a:p>
        </p:txBody>
      </p:sp>
      <p:cxnSp>
        <p:nvCxnSpPr>
          <p:cNvPr id="24" name="Connettore 2 23"/>
          <p:cNvCxnSpPr>
            <a:endCxn id="23" idx="1"/>
          </p:cNvCxnSpPr>
          <p:nvPr/>
        </p:nvCxnSpPr>
        <p:spPr>
          <a:xfrm>
            <a:off x="5292080" y="5091474"/>
            <a:ext cx="468052" cy="69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5760132" y="5342718"/>
            <a:ext cx="974947"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a:t>
            </a:r>
            <a:r>
              <a:rPr lang="it-IT" sz="1400" baseline="-25000" dirty="0" err="1">
                <a:latin typeface="Dotum" panose="020B0600000101010101" pitchFamily="34" charset="-127"/>
                <a:ea typeface="Dotum" panose="020B0600000101010101" pitchFamily="34" charset="-127"/>
              </a:rPr>
              <a:t>O</a:t>
            </a:r>
            <a:r>
              <a:rPr lang="it-IT" sz="1400" baseline="-25000" dirty="0" err="1" smtClean="0">
                <a:latin typeface="Dotum" panose="020B0600000101010101" pitchFamily="34" charset="-127"/>
                <a:ea typeface="Dotum" panose="020B0600000101010101" pitchFamily="34" charset="-127"/>
              </a:rPr>
              <a:t>c|Ca</a:t>
            </a:r>
            <a:r>
              <a:rPr lang="it-IT" sz="1400" baseline="-25000" dirty="0" smtClean="0">
                <a:latin typeface="Dotum" panose="020B0600000101010101" pitchFamily="34" charset="-127"/>
                <a:ea typeface="Dotum" panose="020B0600000101010101" pitchFamily="34" charset="-127"/>
              </a:rPr>
              <a:t>=Neri</a:t>
            </a:r>
            <a:endParaRPr lang="it-IT" sz="1400" dirty="0">
              <a:latin typeface="Dotum" panose="020B0600000101010101" pitchFamily="34" charset="-127"/>
              <a:ea typeface="Dotum" panose="020B0600000101010101" pitchFamily="34" charset="-127"/>
            </a:endParaRPr>
          </a:p>
        </p:txBody>
      </p:sp>
      <p:cxnSp>
        <p:nvCxnSpPr>
          <p:cNvPr id="26" name="Connettore 2 25"/>
          <p:cNvCxnSpPr>
            <a:endCxn id="25" idx="1"/>
          </p:cNvCxnSpPr>
          <p:nvPr/>
        </p:nvCxnSpPr>
        <p:spPr>
          <a:xfrm>
            <a:off x="5264543" y="5496606"/>
            <a:ext cx="495589"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CasellaDiTesto 26"/>
          <p:cNvSpPr txBox="1"/>
          <p:nvPr/>
        </p:nvSpPr>
        <p:spPr>
          <a:xfrm>
            <a:off x="5760132" y="5693382"/>
            <a:ext cx="1063112"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a:t>
            </a:r>
            <a:r>
              <a:rPr lang="it-IT" sz="1400" baseline="-25000" dirty="0" err="1">
                <a:latin typeface="Dotum" panose="020B0600000101010101" pitchFamily="34" charset="-127"/>
                <a:ea typeface="Dotum" panose="020B0600000101010101" pitchFamily="34" charset="-127"/>
              </a:rPr>
              <a:t>O</a:t>
            </a:r>
            <a:r>
              <a:rPr lang="it-IT" sz="1400" baseline="-25000" dirty="0" err="1" smtClean="0">
                <a:latin typeface="Dotum" panose="020B0600000101010101" pitchFamily="34" charset="-127"/>
                <a:ea typeface="Dotum" panose="020B0600000101010101" pitchFamily="34" charset="-127"/>
              </a:rPr>
              <a:t>c|Ca</a:t>
            </a:r>
            <a:r>
              <a:rPr lang="it-IT" sz="1400" baseline="-25000" dirty="0" smtClean="0">
                <a:latin typeface="Dotum" panose="020B0600000101010101" pitchFamily="34" charset="-127"/>
                <a:ea typeface="Dotum" panose="020B0600000101010101" pitchFamily="34" charset="-127"/>
              </a:rPr>
              <a:t>=Rossi</a:t>
            </a:r>
            <a:endParaRPr lang="it-IT" sz="1400" dirty="0">
              <a:latin typeface="Dotum" panose="020B0600000101010101" pitchFamily="34" charset="-127"/>
              <a:ea typeface="Dotum" panose="020B0600000101010101" pitchFamily="34" charset="-127"/>
            </a:endParaRPr>
          </a:p>
        </p:txBody>
      </p:sp>
      <p:cxnSp>
        <p:nvCxnSpPr>
          <p:cNvPr id="28" name="Connettore 2 27"/>
          <p:cNvCxnSpPr>
            <a:endCxn id="27" idx="1"/>
          </p:cNvCxnSpPr>
          <p:nvPr/>
        </p:nvCxnSpPr>
        <p:spPr>
          <a:xfrm>
            <a:off x="5292080" y="5847271"/>
            <a:ext cx="46805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Parentesi graffa chiusa 11"/>
          <p:cNvSpPr/>
          <p:nvPr/>
        </p:nvSpPr>
        <p:spPr>
          <a:xfrm>
            <a:off x="7559022" y="4524209"/>
            <a:ext cx="109322" cy="145692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9" name="CasellaDiTesto 28"/>
          <p:cNvSpPr txBox="1"/>
          <p:nvPr/>
        </p:nvSpPr>
        <p:spPr>
          <a:xfrm>
            <a:off x="8111073" y="5103255"/>
            <a:ext cx="688009" cy="307777"/>
          </a:xfrm>
          <a:prstGeom prst="rect">
            <a:avLst/>
          </a:prstGeom>
          <a:noFill/>
        </p:spPr>
        <p:txBody>
          <a:bodyPr wrap="none" rtlCol="0">
            <a:spAutoFit/>
          </a:bodyPr>
          <a:lstStyle/>
          <a:p>
            <a:r>
              <a:rPr lang="it-IT" sz="1400" dirty="0" err="1" smtClean="0">
                <a:latin typeface="Dotum" panose="020B0600000101010101" pitchFamily="34" charset="-127"/>
                <a:ea typeface="Dotum" panose="020B0600000101010101" pitchFamily="34" charset="-127"/>
              </a:rPr>
              <a:t>H</a:t>
            </a:r>
            <a:r>
              <a:rPr lang="it-IT" sz="1400" baseline="-25000" dirty="0" err="1">
                <a:latin typeface="Dotum" panose="020B0600000101010101" pitchFamily="34" charset="-127"/>
                <a:ea typeface="Dotum" panose="020B0600000101010101" pitchFamily="34" charset="-127"/>
              </a:rPr>
              <a:t>O</a:t>
            </a:r>
            <a:r>
              <a:rPr lang="it-IT" sz="1400" baseline="-25000" dirty="0" err="1" smtClean="0">
                <a:latin typeface="Dotum" panose="020B0600000101010101" pitchFamily="34" charset="-127"/>
                <a:ea typeface="Dotum" panose="020B0600000101010101" pitchFamily="34" charset="-127"/>
              </a:rPr>
              <a:t>c|Ca</a:t>
            </a:r>
            <a:endParaRPr lang="it-IT" sz="1400" dirty="0">
              <a:latin typeface="Dotum" panose="020B0600000101010101" pitchFamily="34" charset="-127"/>
              <a:ea typeface="Dotum" panose="020B0600000101010101" pitchFamily="34" charset="-127"/>
            </a:endParaRPr>
          </a:p>
        </p:txBody>
      </p:sp>
      <p:cxnSp>
        <p:nvCxnSpPr>
          <p:cNvPr id="35" name="Connettore 4 34"/>
          <p:cNvCxnSpPr>
            <a:stCxn id="2" idx="3"/>
            <a:endCxn id="29" idx="0"/>
          </p:cNvCxnSpPr>
          <p:nvPr/>
        </p:nvCxnSpPr>
        <p:spPr>
          <a:xfrm>
            <a:off x="6361293" y="3167698"/>
            <a:ext cx="2093785" cy="1935557"/>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6" name="CasellaDiTesto 35"/>
          <p:cNvSpPr txBox="1"/>
          <p:nvPr/>
        </p:nvSpPr>
        <p:spPr>
          <a:xfrm>
            <a:off x="7874253" y="2780928"/>
            <a:ext cx="1018227"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Confronto</a:t>
            </a:r>
            <a:endParaRPr lang="it-IT" sz="1400" dirty="0">
              <a:latin typeface="Dotum" panose="020B0600000101010101" pitchFamily="34" charset="-127"/>
              <a:ea typeface="Dotum" panose="020B0600000101010101" pitchFamily="34" charset="-127"/>
            </a:endParaRPr>
          </a:p>
        </p:txBody>
      </p:sp>
      <p:cxnSp>
        <p:nvCxnSpPr>
          <p:cNvPr id="6" name="Connettore 2 5"/>
          <p:cNvCxnSpPr>
            <a:endCxn id="29" idx="1"/>
          </p:cNvCxnSpPr>
          <p:nvPr/>
        </p:nvCxnSpPr>
        <p:spPr>
          <a:xfrm>
            <a:off x="7812360" y="5252355"/>
            <a:ext cx="298713" cy="47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CasellaDiTesto 30"/>
          <p:cNvSpPr txBox="1"/>
          <p:nvPr/>
        </p:nvSpPr>
        <p:spPr>
          <a:xfrm>
            <a:off x="7796506" y="5857527"/>
            <a:ext cx="1311578"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Media pesata</a:t>
            </a:r>
            <a:endParaRPr lang="it-IT" sz="1400" dirty="0">
              <a:latin typeface="Dotum" panose="020B0600000101010101" pitchFamily="34" charset="-127"/>
              <a:ea typeface="Dotum" panose="020B0600000101010101" pitchFamily="34" charset="-127"/>
            </a:endParaRPr>
          </a:p>
        </p:txBody>
      </p:sp>
      <p:cxnSp>
        <p:nvCxnSpPr>
          <p:cNvPr id="30" name="Connettore 2 29"/>
          <p:cNvCxnSpPr>
            <a:stCxn id="31" idx="0"/>
          </p:cNvCxnSpPr>
          <p:nvPr/>
        </p:nvCxnSpPr>
        <p:spPr>
          <a:xfrm flipV="1">
            <a:off x="8452295" y="5517232"/>
            <a:ext cx="0" cy="3402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81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3"/>
          <p:cNvSpPr txBox="1">
            <a:spLocks noChangeArrowheads="1"/>
          </p:cNvSpPr>
          <p:nvPr/>
        </p:nvSpPr>
        <p:spPr bwMode="auto">
          <a:xfrm>
            <a:off x="685800" y="1340768"/>
            <a:ext cx="77724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Per costruire un indice di dipendenza, basta confrontare l’eterogeneità condizionata con quella marginale:</a:t>
            </a:r>
          </a:p>
          <a:p>
            <a:pPr algn="just" eaLnBrk="1" hangingPunct="1"/>
            <a:endParaRPr lang="it-IT" sz="1800" dirty="0" smtClean="0">
              <a:latin typeface="Dotum" panose="020B0600000101010101" pitchFamily="34" charset="-127"/>
              <a:ea typeface="Dotum" panose="020B0600000101010101" pitchFamily="34" charset="-127"/>
            </a:endParaRPr>
          </a:p>
          <a:p>
            <a:pPr algn="ctr" eaLnBrk="1" hangingPunct="1"/>
            <a:r>
              <a:rPr lang="it-IT" sz="1800" dirty="0" err="1" smtClean="0">
                <a:latin typeface="Dotum" panose="020B0600000101010101" pitchFamily="34" charset="-127"/>
                <a:ea typeface="Dotum" panose="020B0600000101010101" pitchFamily="34" charset="-127"/>
              </a:rPr>
              <a:t>H</a:t>
            </a:r>
            <a:r>
              <a:rPr lang="it-IT" sz="1800" baseline="-25000" dirty="0" err="1" smtClean="0">
                <a:latin typeface="Dotum" panose="020B0600000101010101" pitchFamily="34" charset="-127"/>
                <a:ea typeface="Dotum" panose="020B0600000101010101" pitchFamily="34" charset="-127"/>
              </a:rPr>
              <a:t>Oc|Ca</a:t>
            </a:r>
            <a:r>
              <a:rPr lang="it-IT" sz="1800" baseline="-25000" dirty="0" smtClean="0">
                <a:latin typeface="Dotum" panose="020B0600000101010101" pitchFamily="34" charset="-127"/>
                <a:ea typeface="Dotum" panose="020B0600000101010101" pitchFamily="34" charset="-127"/>
              </a:rPr>
              <a:t> </a:t>
            </a:r>
            <a:r>
              <a:rPr lang="it-IT" sz="1800" dirty="0" smtClean="0">
                <a:latin typeface="Dotum" panose="020B0600000101010101" pitchFamily="34" charset="-127"/>
                <a:ea typeface="Dotum" panose="020B0600000101010101" pitchFamily="34" charset="-127"/>
              </a:rPr>
              <a:t>/ </a:t>
            </a:r>
            <a:r>
              <a:rPr lang="it-IT" sz="1800" dirty="0" err="1" smtClean="0">
                <a:latin typeface="Dotum" panose="020B0600000101010101" pitchFamily="34" charset="-127"/>
                <a:ea typeface="Dotum" panose="020B0600000101010101" pitchFamily="34" charset="-127"/>
              </a:rPr>
              <a:t>H</a:t>
            </a:r>
            <a:r>
              <a:rPr lang="it-IT" sz="1800" baseline="-25000" dirty="0" err="1" smtClean="0">
                <a:latin typeface="Dotum" panose="020B0600000101010101" pitchFamily="34" charset="-127"/>
                <a:ea typeface="Dotum" panose="020B0600000101010101" pitchFamily="34" charset="-127"/>
              </a:rPr>
              <a:t>Oc</a:t>
            </a:r>
            <a:endParaRPr lang="it-IT" sz="1800" dirty="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Se i due fenomeni sono indipendenti, allora </a:t>
            </a:r>
            <a:r>
              <a:rPr lang="it-IT" sz="1800" dirty="0" err="1" smtClean="0">
                <a:latin typeface="Dotum" panose="020B0600000101010101" pitchFamily="34" charset="-127"/>
                <a:ea typeface="Dotum" panose="020B0600000101010101" pitchFamily="34" charset="-127"/>
              </a:rPr>
              <a:t>H</a:t>
            </a:r>
            <a:r>
              <a:rPr lang="it-IT" sz="1800" baseline="-25000" dirty="0" err="1" smtClean="0">
                <a:latin typeface="Dotum" panose="020B0600000101010101" pitchFamily="34" charset="-127"/>
                <a:ea typeface="Dotum" panose="020B0600000101010101" pitchFamily="34" charset="-127"/>
              </a:rPr>
              <a:t>Oc|Ca</a:t>
            </a:r>
            <a:r>
              <a:rPr lang="it-IT" sz="1800" baseline="-25000" dirty="0" smtClean="0">
                <a:latin typeface="Dotum" panose="020B0600000101010101" pitchFamily="34" charset="-127"/>
                <a:ea typeface="Dotum" panose="020B0600000101010101" pitchFamily="34" charset="-127"/>
              </a:rPr>
              <a:t> </a:t>
            </a:r>
            <a:r>
              <a:rPr lang="it-IT" sz="1800" dirty="0" smtClean="0">
                <a:latin typeface="Dotum" panose="020B0600000101010101" pitchFamily="34" charset="-127"/>
                <a:ea typeface="Dotum" panose="020B0600000101010101" pitchFamily="34" charset="-127"/>
              </a:rPr>
              <a:t>= </a:t>
            </a:r>
            <a:r>
              <a:rPr lang="it-IT" sz="1800" dirty="0" err="1" smtClean="0">
                <a:latin typeface="Dotum" panose="020B0600000101010101" pitchFamily="34" charset="-127"/>
                <a:ea typeface="Dotum" panose="020B0600000101010101" pitchFamily="34" charset="-127"/>
              </a:rPr>
              <a:t>H</a:t>
            </a:r>
            <a:r>
              <a:rPr lang="it-IT" sz="1800" baseline="-25000" dirty="0" err="1">
                <a:latin typeface="Dotum" panose="020B0600000101010101" pitchFamily="34" charset="-127"/>
                <a:ea typeface="Dotum" panose="020B0600000101010101" pitchFamily="34" charset="-127"/>
              </a:rPr>
              <a:t>O</a:t>
            </a:r>
            <a:r>
              <a:rPr lang="it-IT" sz="1800" baseline="-25000" dirty="0" err="1" smtClean="0">
                <a:latin typeface="Dotum" panose="020B0600000101010101" pitchFamily="34" charset="-127"/>
                <a:ea typeface="Dotum" panose="020B0600000101010101" pitchFamily="34" charset="-127"/>
              </a:rPr>
              <a:t>c</a:t>
            </a:r>
            <a:r>
              <a:rPr lang="it-IT" sz="1800" dirty="0" smtClean="0">
                <a:latin typeface="Dotum" panose="020B0600000101010101" pitchFamily="34" charset="-127"/>
                <a:ea typeface="Dotum" panose="020B0600000101010101" pitchFamily="34" charset="-127"/>
              </a:rPr>
              <a:t> e l’indice vale 1, se la dipendenza è perfetta, </a:t>
            </a:r>
            <a:r>
              <a:rPr lang="it-IT" sz="1800" dirty="0" err="1">
                <a:latin typeface="Dotum" panose="020B0600000101010101" pitchFamily="34" charset="-127"/>
                <a:ea typeface="Dotum" panose="020B0600000101010101" pitchFamily="34" charset="-127"/>
              </a:rPr>
              <a:t>H</a:t>
            </a:r>
            <a:r>
              <a:rPr lang="it-IT" sz="1800" baseline="-25000" dirty="0" err="1">
                <a:latin typeface="Dotum" panose="020B0600000101010101" pitchFamily="34" charset="-127"/>
                <a:ea typeface="Dotum" panose="020B0600000101010101" pitchFamily="34" charset="-127"/>
              </a:rPr>
              <a:t>Oc|Ca</a:t>
            </a:r>
            <a:r>
              <a:rPr lang="it-IT" sz="1800" baseline="-25000" dirty="0">
                <a:latin typeface="Dotum" panose="020B0600000101010101" pitchFamily="34" charset="-127"/>
                <a:ea typeface="Dotum" panose="020B0600000101010101" pitchFamily="34" charset="-127"/>
              </a:rPr>
              <a:t> </a:t>
            </a:r>
            <a:r>
              <a:rPr lang="it-IT" sz="1800" dirty="0">
                <a:latin typeface="Dotum" panose="020B0600000101010101" pitchFamily="34" charset="-127"/>
                <a:ea typeface="Dotum" panose="020B0600000101010101" pitchFamily="34" charset="-127"/>
              </a:rPr>
              <a:t>= </a:t>
            </a:r>
            <a:r>
              <a:rPr lang="it-IT" sz="1800" dirty="0" smtClean="0">
                <a:latin typeface="Dotum" panose="020B0600000101010101" pitchFamily="34" charset="-127"/>
                <a:ea typeface="Dotum" panose="020B0600000101010101" pitchFamily="34" charset="-127"/>
              </a:rPr>
              <a:t>0 </a:t>
            </a:r>
            <a:r>
              <a:rPr lang="it-IT" sz="1800" dirty="0">
                <a:latin typeface="Dotum" panose="020B0600000101010101" pitchFamily="34" charset="-127"/>
                <a:ea typeface="Dotum" panose="020B0600000101010101" pitchFamily="34" charset="-127"/>
              </a:rPr>
              <a:t>e </a:t>
            </a:r>
            <a:r>
              <a:rPr lang="it-IT" sz="1800" dirty="0" smtClean="0">
                <a:latin typeface="Dotum" panose="020B0600000101010101" pitchFamily="34" charset="-127"/>
                <a:ea typeface="Dotum" panose="020B0600000101010101" pitchFamily="34" charset="-127"/>
              </a:rPr>
              <a:t>l’indice vale 0. Siccome si vuole un indice che cresca al crescere dell’intensità del legame, l’indice finale è </a:t>
            </a:r>
          </a:p>
          <a:p>
            <a:pPr algn="just" eaLnBrk="1" hangingPunct="1"/>
            <a:endParaRPr lang="it-IT" sz="1800" dirty="0">
              <a:latin typeface="Dotum" panose="020B0600000101010101" pitchFamily="34" charset="-127"/>
              <a:ea typeface="Dotum" panose="020B0600000101010101" pitchFamily="34" charset="-127"/>
            </a:endParaRPr>
          </a:p>
          <a:p>
            <a:pPr algn="ctr" eaLnBrk="1" hangingPunct="1"/>
            <a:r>
              <a:rPr lang="it-IT" sz="1800" dirty="0" err="1" smtClean="0">
                <a:latin typeface="Dotum" panose="020B0600000101010101" pitchFamily="34" charset="-127"/>
                <a:ea typeface="Dotum" panose="020B0600000101010101" pitchFamily="34" charset="-127"/>
              </a:rPr>
              <a:t>D</a:t>
            </a:r>
            <a:r>
              <a:rPr lang="it-IT" sz="1800" baseline="-25000" dirty="0" err="1">
                <a:latin typeface="Dotum" panose="020B0600000101010101" pitchFamily="34" charset="-127"/>
                <a:ea typeface="Dotum" panose="020B0600000101010101" pitchFamily="34" charset="-127"/>
              </a:rPr>
              <a:t>O</a:t>
            </a:r>
            <a:r>
              <a:rPr lang="it-IT" sz="1800" baseline="-25000" dirty="0" err="1" smtClean="0">
                <a:latin typeface="Dotum" panose="020B0600000101010101" pitchFamily="34" charset="-127"/>
                <a:ea typeface="Dotum" panose="020B0600000101010101" pitchFamily="34" charset="-127"/>
              </a:rPr>
              <a:t>c|Ca</a:t>
            </a:r>
            <a:r>
              <a:rPr lang="it-IT" sz="1800" dirty="0" smtClean="0">
                <a:latin typeface="Dotum" panose="020B0600000101010101" pitchFamily="34" charset="-127"/>
                <a:ea typeface="Dotum" panose="020B0600000101010101" pitchFamily="34" charset="-127"/>
              </a:rPr>
              <a:t>=1 - </a:t>
            </a:r>
            <a:r>
              <a:rPr lang="it-IT" sz="1800" dirty="0" err="1" smtClean="0">
                <a:latin typeface="Dotum" panose="020B0600000101010101" pitchFamily="34" charset="-127"/>
                <a:ea typeface="Dotum" panose="020B0600000101010101" pitchFamily="34" charset="-127"/>
              </a:rPr>
              <a:t>H</a:t>
            </a:r>
            <a:r>
              <a:rPr lang="it-IT" sz="1800" baseline="-25000" dirty="0" err="1" smtClean="0">
                <a:latin typeface="Dotum" panose="020B0600000101010101" pitchFamily="34" charset="-127"/>
                <a:ea typeface="Dotum" panose="020B0600000101010101" pitchFamily="34" charset="-127"/>
              </a:rPr>
              <a:t>Oc|Ca</a:t>
            </a:r>
            <a:r>
              <a:rPr lang="it-IT" sz="1800" baseline="-25000" dirty="0" smtClean="0">
                <a:latin typeface="Dotum" panose="020B0600000101010101" pitchFamily="34" charset="-127"/>
                <a:ea typeface="Dotum" panose="020B0600000101010101" pitchFamily="34" charset="-127"/>
              </a:rPr>
              <a:t> </a:t>
            </a:r>
            <a:r>
              <a:rPr lang="it-IT" sz="1800" dirty="0">
                <a:latin typeface="Dotum" panose="020B0600000101010101" pitchFamily="34" charset="-127"/>
                <a:ea typeface="Dotum" panose="020B0600000101010101" pitchFamily="34" charset="-127"/>
              </a:rPr>
              <a:t>/ </a:t>
            </a:r>
            <a:r>
              <a:rPr lang="it-IT" sz="1800" dirty="0" err="1">
                <a:latin typeface="Dotum" panose="020B0600000101010101" pitchFamily="34" charset="-127"/>
                <a:ea typeface="Dotum" panose="020B0600000101010101" pitchFamily="34" charset="-127"/>
              </a:rPr>
              <a:t>H</a:t>
            </a:r>
            <a:r>
              <a:rPr lang="it-IT" sz="1800" baseline="-25000" dirty="0" err="1">
                <a:latin typeface="Dotum" panose="020B0600000101010101" pitchFamily="34" charset="-127"/>
                <a:ea typeface="Dotum" panose="020B0600000101010101" pitchFamily="34" charset="-127"/>
              </a:rPr>
              <a:t>Oc</a:t>
            </a:r>
            <a:endParaRPr lang="it-IT" sz="1800" dirty="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endParaRPr lang="it-IT" sz="1800" dirty="0" smtClean="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 </a:t>
            </a: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p:txBody>
      </p:sp>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L’indice</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5032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2772" name="Text Box 3"/>
              <p:cNvSpPr txBox="1">
                <a:spLocks noChangeArrowheads="1"/>
              </p:cNvSpPr>
              <p:nvPr/>
            </p:nvSpPr>
            <p:spPr bwMode="auto">
              <a:xfrm>
                <a:off x="685800" y="1340768"/>
                <a:ext cx="7772400" cy="31892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L’entropia vista nel caso </a:t>
                </a:r>
                <a:r>
                  <a:rPr lang="it-IT" sz="1800" dirty="0" err="1" smtClean="0">
                    <a:latin typeface="Dotum" panose="020B0600000101010101" pitchFamily="34" charset="-127"/>
                    <a:ea typeface="Dotum" panose="020B0600000101010101" pitchFamily="34" charset="-127"/>
                  </a:rPr>
                  <a:t>univariato</a:t>
                </a:r>
                <a:r>
                  <a:rPr lang="it-IT" sz="1800" dirty="0" smtClean="0">
                    <a:latin typeface="Dotum" panose="020B0600000101010101" pitchFamily="34" charset="-127"/>
                    <a:ea typeface="Dotum" panose="020B0600000101010101" pitchFamily="34" charset="-127"/>
                  </a:rPr>
                  <a:t> si generalizza direttamente al caso </a:t>
                </a:r>
                <a:r>
                  <a:rPr lang="it-IT" sz="1800" dirty="0" err="1" smtClean="0">
                    <a:latin typeface="Dotum" panose="020B0600000101010101" pitchFamily="34" charset="-127"/>
                    <a:ea typeface="Dotum" panose="020B0600000101010101" pitchFamily="34" charset="-127"/>
                  </a:rPr>
                  <a:t>bivariato</a:t>
                </a:r>
                <a:endParaRPr lang="it-IT" sz="1800" dirty="0" smtClean="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smtClean="0">
                              <a:latin typeface="Cambria Math"/>
                            </a:rPr>
                          </m:ctrlPr>
                        </m:sSubPr>
                        <m:e>
                          <m:r>
                            <a:rPr lang="it-IT" sz="1800" b="0" i="1" smtClean="0">
                              <a:latin typeface="Cambria Math"/>
                            </a:rPr>
                            <m:t>𝐻</m:t>
                          </m:r>
                        </m:e>
                        <m:sub>
                          <m:r>
                            <a:rPr lang="it-IT" sz="1800" b="0" i="1" smtClean="0">
                              <a:latin typeface="Cambria Math"/>
                            </a:rPr>
                            <m:t>𝑋𝑌</m:t>
                          </m:r>
                        </m:sub>
                      </m:sSub>
                      <m:r>
                        <a:rPr lang="it-IT" sz="1800" b="0" i="1" smtClean="0">
                          <a:latin typeface="Cambria Math"/>
                        </a:rPr>
                        <m:t>=</m:t>
                      </m:r>
                      <m:r>
                        <a:rPr lang="it-IT" sz="1800" i="1">
                          <a:latin typeface="Cambria Math"/>
                        </a:rPr>
                        <m:t>−</m:t>
                      </m:r>
                      <m:nary>
                        <m:naryPr>
                          <m:chr m:val="∑"/>
                          <m:limLoc m:val="subSup"/>
                          <m:ctrlPr>
                            <a:rPr lang="it-IT" sz="1800" i="1" smtClean="0">
                              <a:latin typeface="Cambria Math"/>
                            </a:rPr>
                          </m:ctrlPr>
                        </m:naryPr>
                        <m:sub>
                          <m:r>
                            <m:rPr>
                              <m:brk m:alnAt="25"/>
                            </m:rPr>
                            <a:rPr lang="it-IT" sz="1800" b="0" i="1" smtClean="0">
                              <a:latin typeface="Cambria Math"/>
                            </a:rPr>
                            <m:t>𝑖</m:t>
                          </m:r>
                          <m:r>
                            <a:rPr lang="it-IT" sz="1800" b="0" i="1" smtClean="0">
                              <a:latin typeface="Cambria Math"/>
                            </a:rPr>
                            <m:t>=1</m:t>
                          </m:r>
                        </m:sub>
                        <m:sup>
                          <m:r>
                            <a:rPr lang="it-IT" sz="1800" b="0" i="1" smtClean="0">
                              <a:latin typeface="Cambria Math"/>
                            </a:rPr>
                            <m:t>h</m:t>
                          </m:r>
                        </m:sup>
                        <m:e>
                          <m:nary>
                            <m:naryPr>
                              <m:chr m:val="∑"/>
                              <m:limLoc m:val="subSup"/>
                              <m:ctrlPr>
                                <a:rPr lang="it-IT" sz="1800" i="1">
                                  <a:latin typeface="Cambria Math"/>
                                </a:rPr>
                              </m:ctrlPr>
                            </m:naryPr>
                            <m:sub>
                              <m:r>
                                <m:rPr>
                                  <m:brk m:alnAt="1"/>
                                </m:rPr>
                                <a:rPr lang="it-IT" sz="1800" b="0" i="1" smtClean="0">
                                  <a:latin typeface="Cambria Math"/>
                                </a:rPr>
                                <m:t>𝑗</m:t>
                              </m:r>
                              <m:r>
                                <a:rPr lang="it-IT" sz="1800" i="1">
                                  <a:latin typeface="Cambria Math"/>
                                </a:rPr>
                                <m:t>=1</m:t>
                              </m:r>
                            </m:sub>
                            <m:sup>
                              <m:r>
                                <a:rPr lang="it-IT" sz="1800" b="0" i="1" smtClean="0">
                                  <a:latin typeface="Cambria Math"/>
                                </a:rPr>
                                <m:t>𝑘</m:t>
                              </m:r>
                            </m:sup>
                            <m:e>
                              <m:sSub>
                                <m:sSubPr>
                                  <m:ctrlPr>
                                    <a:rPr lang="it-IT" sz="1800" i="1">
                                      <a:latin typeface="Cambria Math"/>
                                    </a:rPr>
                                  </m:ctrlPr>
                                </m:sSubPr>
                                <m:e>
                                  <m:r>
                                    <a:rPr lang="it-IT" sz="1800" i="1">
                                      <a:latin typeface="Cambria Math"/>
                                    </a:rPr>
                                    <m:t>𝑝</m:t>
                                  </m:r>
                                </m:e>
                                <m:sub>
                                  <m:r>
                                    <a:rPr lang="it-IT" sz="1800" i="1">
                                      <a:latin typeface="Cambria Math"/>
                                    </a:rPr>
                                    <m:t>𝑖𝑗</m:t>
                                  </m:r>
                                </m:sub>
                              </m:sSub>
                              <m:func>
                                <m:funcPr>
                                  <m:ctrlPr>
                                    <a:rPr lang="it-IT" sz="1800" i="1">
                                      <a:latin typeface="Cambria Math"/>
                                    </a:rPr>
                                  </m:ctrlPr>
                                </m:funcPr>
                                <m:fName>
                                  <m:r>
                                    <m:rPr>
                                      <m:sty m:val="p"/>
                                    </m:rPr>
                                    <a:rPr lang="it-IT" sz="1800">
                                      <a:latin typeface="Cambria Math"/>
                                    </a:rPr>
                                    <m:t>ln</m:t>
                                  </m:r>
                                </m:fName>
                                <m:e>
                                  <m:sSub>
                                    <m:sSubPr>
                                      <m:ctrlPr>
                                        <a:rPr lang="it-IT" sz="1800" i="1">
                                          <a:latin typeface="Cambria Math"/>
                                        </a:rPr>
                                      </m:ctrlPr>
                                    </m:sSubPr>
                                    <m:e>
                                      <m:r>
                                        <a:rPr lang="it-IT" sz="1800" i="1">
                                          <a:latin typeface="Cambria Math"/>
                                        </a:rPr>
                                        <m:t>𝑝</m:t>
                                      </m:r>
                                    </m:e>
                                    <m:sub>
                                      <m:r>
                                        <a:rPr lang="it-IT" sz="1800" i="1">
                                          <a:latin typeface="Cambria Math"/>
                                        </a:rPr>
                                        <m:t>𝑖𝑗</m:t>
                                      </m:r>
                                    </m:sub>
                                  </m:sSub>
                                </m:e>
                              </m:func>
                            </m:e>
                          </m:nary>
                        </m:e>
                      </m:nary>
                    </m:oMath>
                  </m:oMathPara>
                </a14:m>
                <a:endParaRPr lang="it-IT" sz="3200" dirty="0"/>
              </a:p>
              <a:p>
                <a:pPr algn="just" eaLnBrk="1" hangingPunct="1"/>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r>
                  <a:rPr lang="it-IT" sz="1800" dirty="0" smtClean="0">
                    <a:latin typeface="Dotum" panose="020B0600000101010101" pitchFamily="34" charset="-127"/>
                    <a:ea typeface="Dotum" panose="020B0600000101010101" pitchFamily="34" charset="-127"/>
                    <a:sym typeface="Symbol" pitchFamily="18" charset="2"/>
                  </a:rPr>
                  <a:t>PS. In realtà, non è una generalizzazione, ma semplicemente l’applicazione della formula </a:t>
                </a:r>
                <a:r>
                  <a:rPr lang="it-IT" sz="1800" dirty="0" err="1" smtClean="0">
                    <a:latin typeface="Dotum" panose="020B0600000101010101" pitchFamily="34" charset="-127"/>
                    <a:ea typeface="Dotum" panose="020B0600000101010101" pitchFamily="34" charset="-127"/>
                    <a:sym typeface="Symbol" pitchFamily="18" charset="2"/>
                  </a:rPr>
                  <a:t>univariata</a:t>
                </a:r>
                <a:r>
                  <a:rPr lang="it-IT" sz="1800" dirty="0" smtClean="0">
                    <a:latin typeface="Dotum" panose="020B0600000101010101" pitchFamily="34" charset="-127"/>
                    <a:ea typeface="Dotum" panose="020B0600000101010101" pitchFamily="34" charset="-127"/>
                    <a:sym typeface="Symbol" pitchFamily="18" charset="2"/>
                  </a:rPr>
                  <a:t> a un vettore «scritto come matrice».</a:t>
                </a:r>
                <a:endParaRPr lang="it-IT" sz="1800" dirty="0">
                  <a:latin typeface="Dotum" panose="020B0600000101010101" pitchFamily="34" charset="-127"/>
                  <a:ea typeface="Dotum" panose="020B0600000101010101" pitchFamily="34" charset="-127"/>
                  <a:sym typeface="Symbol" pitchFamily="18" charset="2"/>
                </a:endParaRPr>
              </a:p>
              <a:p>
                <a:pPr algn="ctr" eaLnBrk="1" hangingPunct="1"/>
                <a:endParaRPr lang="it-IT" sz="1800" dirty="0">
                  <a:latin typeface="Dotum" panose="020B0600000101010101" pitchFamily="34" charset="-127"/>
                  <a:ea typeface="Dotum" panose="020B0600000101010101" pitchFamily="34" charset="-127"/>
                  <a:sym typeface="Symbol" pitchFamily="18" charset="2"/>
                </a:endParaRPr>
              </a:p>
            </p:txBody>
          </p:sp>
        </mc:Choice>
        <mc:Fallback xmlns="">
          <p:sp>
            <p:nvSpPr>
              <p:cNvPr id="32772" name="Text Box 3"/>
              <p:cNvSpPr txBox="1">
                <a:spLocks noRot="1" noChangeAspect="1" noMove="1" noResize="1" noEditPoints="1" noAdjustHandles="1" noChangeArrowheads="1" noChangeShapeType="1" noTextEdit="1"/>
              </p:cNvSpPr>
              <p:nvPr/>
            </p:nvSpPr>
            <p:spPr bwMode="auto">
              <a:xfrm>
                <a:off x="685800" y="1340768"/>
                <a:ext cx="7772400" cy="3189206"/>
              </a:xfrm>
              <a:prstGeom prst="rect">
                <a:avLst/>
              </a:prstGeom>
              <a:blipFill rotWithShape="1">
                <a:blip r:embed="rId3"/>
                <a:stretch>
                  <a:fillRect l="-706" t="-956" r="-62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Entropia </a:t>
            </a:r>
            <a:r>
              <a:rPr lang="it-IT" sz="2800" dirty="0" err="1" smtClean="0">
                <a:latin typeface="Dotum" panose="020B0600000101010101" pitchFamily="34" charset="-127"/>
                <a:ea typeface="Dotum" panose="020B0600000101010101" pitchFamily="34" charset="-127"/>
              </a:rPr>
              <a:t>bivariata</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9236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p:cNvSpPr>
            <a:spLocks noGrp="1"/>
          </p:cNvSpPr>
          <p:nvPr>
            <p:ph type="title"/>
          </p:nvPr>
        </p:nvSpPr>
        <p:spPr>
          <a:xfrm>
            <a:off x="806896" y="188640"/>
            <a:ext cx="8229600" cy="634082"/>
          </a:xfrm>
        </p:spPr>
        <p:txBody>
          <a:bodyPr>
            <a:normAutofit/>
          </a:bodyPr>
          <a:lstStyle/>
          <a:p>
            <a:pPr algn="r"/>
            <a:r>
              <a:rPr lang="it-IT" sz="2800" dirty="0" smtClean="0">
                <a:latin typeface="Dotum" panose="020B0600000101010101" pitchFamily="34" charset="-127"/>
                <a:ea typeface="Dotum" panose="020B0600000101010101" pitchFamily="34" charset="-127"/>
              </a:rPr>
              <a:t>Se </a:t>
            </a:r>
            <a:r>
              <a:rPr lang="it-IT" sz="2800" dirty="0" err="1" smtClean="0">
                <a:latin typeface="Dotum" panose="020B0600000101010101" pitchFamily="34" charset="-127"/>
                <a:ea typeface="Dotum" panose="020B0600000101010101" pitchFamily="34" charset="-127"/>
              </a:rPr>
              <a:t>Het</a:t>
            </a:r>
            <a:r>
              <a:rPr lang="it-IT" sz="2800" dirty="0" smtClean="0">
                <a:latin typeface="Dotum" panose="020B0600000101010101" pitchFamily="34" charset="-127"/>
                <a:ea typeface="Dotum" panose="020B0600000101010101" pitchFamily="34" charset="-127"/>
              </a:rPr>
              <a:t> = Entropia (H)</a:t>
            </a:r>
            <a:endParaRPr lang="it-IT" sz="2800" dirty="0">
              <a:latin typeface="Dotum" panose="020B0600000101010101" pitchFamily="34" charset="-127"/>
              <a:ea typeface="Dotum" panose="020B0600000101010101" pitchFamily="34" charset="-127"/>
            </a:endParaRPr>
          </a:p>
        </p:txBody>
      </p:sp>
      <p:cxnSp>
        <p:nvCxnSpPr>
          <p:cNvPr id="8" name="Connettore 1 7"/>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8" name="Tabella 17"/>
          <p:cNvGraphicFramePr>
            <a:graphicFrameLocks noGrp="1"/>
          </p:cNvGraphicFramePr>
          <p:nvPr>
            <p:extLst>
              <p:ext uri="{D42A27DB-BD31-4B8C-83A1-F6EECF244321}">
                <p14:modId xmlns:p14="http://schemas.microsoft.com/office/powerpoint/2010/main" val="3106592537"/>
              </p:ext>
            </p:extLst>
          </p:nvPr>
        </p:nvGraphicFramePr>
        <p:xfrm>
          <a:off x="251520" y="2045072"/>
          <a:ext cx="4876800" cy="1854200"/>
        </p:xfrm>
        <a:graphic>
          <a:graphicData uri="http://schemas.openxmlformats.org/drawingml/2006/table">
            <a:tbl>
              <a:tblPr firstRow="1" bandRow="1">
                <a:tableStyleId>{5940675A-B579-460E-94D1-54222C63F5DA}</a:tableStyleId>
              </a:tblPr>
              <a:tblGrid>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r>
              <a:tr h="370840">
                <a:tc>
                  <a:txBody>
                    <a:bodyPr/>
                    <a:lstStyle/>
                    <a:p>
                      <a:pPr algn="r"/>
                      <a:r>
                        <a:rPr lang="it-IT" dirty="0" smtClean="0"/>
                        <a:t>Biondi</a:t>
                      </a:r>
                      <a:endParaRPr lang="it-IT" dirty="0"/>
                    </a:p>
                  </a:txBody>
                  <a:tcPr/>
                </a:tc>
                <a:tc>
                  <a:txBody>
                    <a:bodyPr/>
                    <a:lstStyle/>
                    <a:p>
                      <a:pPr algn="r"/>
                      <a:r>
                        <a:rPr lang="it-IT" dirty="0" smtClean="0"/>
                        <a:t>10/3544</a:t>
                      </a:r>
                      <a:endParaRPr lang="it-IT" dirty="0"/>
                    </a:p>
                  </a:txBody>
                  <a:tcPr/>
                </a:tc>
                <a:tc>
                  <a:txBody>
                    <a:bodyPr/>
                    <a:lstStyle/>
                    <a:p>
                      <a:pPr algn="r"/>
                      <a:r>
                        <a:rPr lang="it-IT" dirty="0" smtClean="0"/>
                        <a:t>100/3544</a:t>
                      </a:r>
                      <a:endParaRPr lang="it-IT" dirty="0"/>
                    </a:p>
                  </a:txBody>
                  <a:tcPr/>
                </a:tc>
                <a:tc>
                  <a:txBody>
                    <a:bodyPr/>
                    <a:lstStyle/>
                    <a:p>
                      <a:pPr algn="r"/>
                      <a:r>
                        <a:rPr lang="it-IT" dirty="0" smtClean="0"/>
                        <a:t>500/3544</a:t>
                      </a:r>
                      <a:endParaRPr lang="it-IT" dirty="0"/>
                    </a:p>
                  </a:txBody>
                  <a:tcPr/>
                </a:tc>
              </a:tr>
              <a:tr h="370840">
                <a:tc>
                  <a:txBody>
                    <a:bodyPr/>
                    <a:lstStyle/>
                    <a:p>
                      <a:pPr algn="r"/>
                      <a:r>
                        <a:rPr lang="it-IT" dirty="0" smtClean="0"/>
                        <a:t>Castani</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1000/3544</a:t>
                      </a:r>
                    </a:p>
                  </a:txBody>
                  <a:tcPr/>
                </a:tc>
                <a:tc>
                  <a:txBody>
                    <a:bodyPr/>
                    <a:lstStyle/>
                    <a:p>
                      <a:pPr algn="r"/>
                      <a:r>
                        <a:rPr lang="it-IT" dirty="0" smtClean="0"/>
                        <a:t>500/3544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10/3544</a:t>
                      </a:r>
                    </a:p>
                  </a:txBody>
                  <a:tcPr/>
                </a:tc>
              </a:tr>
              <a:tr h="370840">
                <a:tc>
                  <a:txBody>
                    <a:bodyPr/>
                    <a:lstStyle/>
                    <a:p>
                      <a:pPr algn="r"/>
                      <a:r>
                        <a:rPr lang="it-IT" dirty="0" smtClean="0"/>
                        <a:t>Neri</a:t>
                      </a:r>
                      <a:endParaRPr lang="it-IT" dirty="0"/>
                    </a:p>
                  </a:txBody>
                  <a:tcPr/>
                </a:tc>
                <a:tc>
                  <a:txBody>
                    <a:bodyPr/>
                    <a:lstStyle/>
                    <a:p>
                      <a:pPr algn="r"/>
                      <a:r>
                        <a:rPr lang="it-IT" dirty="0" smtClean="0"/>
                        <a:t>1200/3544</a:t>
                      </a:r>
                      <a:endParaRPr lang="it-IT" dirty="0"/>
                    </a:p>
                  </a:txBody>
                  <a:tcPr/>
                </a:tc>
                <a:tc>
                  <a:txBody>
                    <a:bodyPr/>
                    <a:lstStyle/>
                    <a:p>
                      <a:pPr algn="r"/>
                      <a:r>
                        <a:rPr lang="it-IT" dirty="0" smtClean="0"/>
                        <a:t>10/3544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4/3544</a:t>
                      </a:r>
                    </a:p>
                  </a:txBody>
                  <a:tcPr/>
                </a:tc>
              </a:tr>
              <a:tr h="370840">
                <a:tc>
                  <a:txBody>
                    <a:bodyPr/>
                    <a:lstStyle/>
                    <a:p>
                      <a:pPr algn="r"/>
                      <a:r>
                        <a:rPr lang="it-IT" dirty="0" smtClean="0"/>
                        <a:t>Rossi</a:t>
                      </a:r>
                      <a:endParaRPr lang="it-IT" dirty="0"/>
                    </a:p>
                  </a:txBody>
                  <a:tcPr/>
                </a:tc>
                <a:tc>
                  <a:txBody>
                    <a:bodyPr/>
                    <a:lstStyle/>
                    <a:p>
                      <a:pPr algn="r"/>
                      <a:r>
                        <a:rPr lang="it-IT" dirty="0" smtClean="0"/>
                        <a:t>0/3544</a:t>
                      </a:r>
                      <a:endParaRPr lang="it-IT" dirty="0"/>
                    </a:p>
                  </a:txBody>
                  <a:tcPr/>
                </a:tc>
                <a:tc>
                  <a:txBody>
                    <a:bodyPr/>
                    <a:lstStyle/>
                    <a:p>
                      <a:pPr algn="r"/>
                      <a:r>
                        <a:rPr lang="it-IT" dirty="0" smtClean="0"/>
                        <a:t>10/3544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200/3544</a:t>
                      </a:r>
                    </a:p>
                  </a:txBody>
                  <a:tcPr/>
                </a:tc>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val="4005493510"/>
              </p:ext>
            </p:extLst>
          </p:nvPr>
        </p:nvGraphicFramePr>
        <p:xfrm>
          <a:off x="275184" y="4167088"/>
          <a:ext cx="4876800" cy="1854200"/>
        </p:xfrm>
        <a:graphic>
          <a:graphicData uri="http://schemas.openxmlformats.org/drawingml/2006/table">
            <a:tbl>
              <a:tblPr firstRow="1" bandRow="1">
                <a:tableStyleId>{5940675A-B579-460E-94D1-54222C63F5DA}</a:tableStyleId>
              </a:tblPr>
              <a:tblGrid>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r>
              <a:tr h="370840">
                <a:tc>
                  <a:txBody>
                    <a:bodyPr/>
                    <a:lstStyle/>
                    <a:p>
                      <a:pPr algn="r"/>
                      <a:r>
                        <a:rPr lang="it-IT" dirty="0" smtClean="0"/>
                        <a:t>Biondi</a:t>
                      </a:r>
                      <a:endParaRPr lang="it-IT" dirty="0"/>
                    </a:p>
                  </a:txBody>
                  <a:tcPr/>
                </a:tc>
                <a:tc>
                  <a:txBody>
                    <a:bodyPr/>
                    <a:lstStyle/>
                    <a:p>
                      <a:pPr algn="r"/>
                      <a:r>
                        <a:rPr lang="it-IT" dirty="0" smtClean="0"/>
                        <a:t>10/610</a:t>
                      </a:r>
                      <a:endParaRPr lang="it-IT" dirty="0"/>
                    </a:p>
                  </a:txBody>
                  <a:tcPr/>
                </a:tc>
                <a:tc>
                  <a:txBody>
                    <a:bodyPr/>
                    <a:lstStyle/>
                    <a:p>
                      <a:pPr algn="r"/>
                      <a:r>
                        <a:rPr lang="it-IT" dirty="0" smtClean="0"/>
                        <a:t>100/610</a:t>
                      </a:r>
                      <a:endParaRPr lang="it-IT" dirty="0"/>
                    </a:p>
                  </a:txBody>
                  <a:tcPr/>
                </a:tc>
                <a:tc>
                  <a:txBody>
                    <a:bodyPr/>
                    <a:lstStyle/>
                    <a:p>
                      <a:pPr algn="r"/>
                      <a:r>
                        <a:rPr lang="it-IT" dirty="0" smtClean="0"/>
                        <a:t>500/610</a:t>
                      </a:r>
                      <a:endParaRPr lang="it-IT" dirty="0"/>
                    </a:p>
                  </a:txBody>
                  <a:tcPr/>
                </a:tc>
              </a:tr>
              <a:tr h="370840">
                <a:tc>
                  <a:txBody>
                    <a:bodyPr/>
                    <a:lstStyle/>
                    <a:p>
                      <a:pPr algn="r"/>
                      <a:r>
                        <a:rPr lang="it-IT" dirty="0" smtClean="0"/>
                        <a:t>Castani</a:t>
                      </a:r>
                      <a:endParaRPr lang="it-IT" dirty="0"/>
                    </a:p>
                  </a:txBody>
                  <a:tcPr/>
                </a:tc>
                <a:tc>
                  <a:txBody>
                    <a:bodyPr/>
                    <a:lstStyle/>
                    <a:p>
                      <a:pPr algn="r"/>
                      <a:r>
                        <a:rPr lang="it-IT" dirty="0" smtClean="0"/>
                        <a:t>1000/1510</a:t>
                      </a:r>
                      <a:endParaRPr lang="it-IT" dirty="0"/>
                    </a:p>
                  </a:txBody>
                  <a:tcPr/>
                </a:tc>
                <a:tc>
                  <a:txBody>
                    <a:bodyPr/>
                    <a:lstStyle/>
                    <a:p>
                      <a:pPr algn="r"/>
                      <a:r>
                        <a:rPr lang="it-IT" dirty="0" smtClean="0"/>
                        <a:t>500/1510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10/1510</a:t>
                      </a:r>
                    </a:p>
                  </a:txBody>
                  <a:tcPr/>
                </a:tc>
              </a:tr>
              <a:tr h="370840">
                <a:tc>
                  <a:txBody>
                    <a:bodyPr/>
                    <a:lstStyle/>
                    <a:p>
                      <a:pPr algn="r"/>
                      <a:r>
                        <a:rPr lang="it-IT" dirty="0" smtClean="0"/>
                        <a:t>Neri</a:t>
                      </a:r>
                      <a:endParaRPr lang="it-IT" dirty="0"/>
                    </a:p>
                  </a:txBody>
                  <a:tcPr/>
                </a:tc>
                <a:tc>
                  <a:txBody>
                    <a:bodyPr/>
                    <a:lstStyle/>
                    <a:p>
                      <a:pPr algn="r"/>
                      <a:r>
                        <a:rPr lang="it-IT" dirty="0" smtClean="0"/>
                        <a:t>1200/1214</a:t>
                      </a:r>
                      <a:endParaRPr lang="it-IT" dirty="0"/>
                    </a:p>
                  </a:txBody>
                  <a:tcPr/>
                </a:tc>
                <a:tc>
                  <a:txBody>
                    <a:bodyPr/>
                    <a:lstStyle/>
                    <a:p>
                      <a:pPr algn="r"/>
                      <a:r>
                        <a:rPr lang="it-IT" dirty="0" smtClean="0"/>
                        <a:t>10/1214</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4/1214</a:t>
                      </a:r>
                    </a:p>
                  </a:txBody>
                  <a:tcPr/>
                </a:tc>
              </a:tr>
              <a:tr h="370840">
                <a:tc>
                  <a:txBody>
                    <a:bodyPr/>
                    <a:lstStyle/>
                    <a:p>
                      <a:pPr algn="r"/>
                      <a:r>
                        <a:rPr lang="it-IT" dirty="0" smtClean="0"/>
                        <a:t>Rossi</a:t>
                      </a:r>
                      <a:endParaRPr lang="it-IT" dirty="0"/>
                    </a:p>
                  </a:txBody>
                  <a:tcPr/>
                </a:tc>
                <a:tc>
                  <a:txBody>
                    <a:bodyPr/>
                    <a:lstStyle/>
                    <a:p>
                      <a:pPr algn="r"/>
                      <a:r>
                        <a:rPr lang="it-IT" dirty="0" smtClean="0"/>
                        <a:t>0/210</a:t>
                      </a:r>
                      <a:endParaRPr lang="it-IT" dirty="0"/>
                    </a:p>
                  </a:txBody>
                  <a:tcPr/>
                </a:tc>
                <a:tc>
                  <a:txBody>
                    <a:bodyPr/>
                    <a:lstStyle/>
                    <a:p>
                      <a:pPr algn="r"/>
                      <a:r>
                        <a:rPr lang="it-IT" dirty="0" smtClean="0"/>
                        <a:t>10/210</a:t>
                      </a:r>
                      <a:endParaRPr lang="it-IT"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t-IT" dirty="0" smtClean="0"/>
                        <a:t>200/210</a:t>
                      </a:r>
                    </a:p>
                  </a:txBody>
                  <a:tcPr/>
                </a:tc>
              </a:tr>
            </a:tbl>
          </a:graphicData>
        </a:graphic>
      </p:graphicFrame>
      <p:sp>
        <p:nvSpPr>
          <p:cNvPr id="2" name="CasellaDiTesto 1"/>
          <p:cNvSpPr txBox="1"/>
          <p:nvPr/>
        </p:nvSpPr>
        <p:spPr>
          <a:xfrm>
            <a:off x="5732595" y="3013809"/>
            <a:ext cx="772969"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1.6131</a:t>
            </a:r>
            <a:endParaRPr lang="it-IT" sz="1400" baseline="-25000" dirty="0">
              <a:latin typeface="Dotum" panose="020B0600000101010101" pitchFamily="34" charset="-127"/>
              <a:ea typeface="Dotum" panose="020B0600000101010101" pitchFamily="34" charset="-127"/>
            </a:endParaRPr>
          </a:p>
        </p:txBody>
      </p:sp>
      <p:sp>
        <p:nvSpPr>
          <p:cNvPr id="3" name="Rettangolo 2"/>
          <p:cNvSpPr/>
          <p:nvPr/>
        </p:nvSpPr>
        <p:spPr>
          <a:xfrm>
            <a:off x="1476902" y="2423348"/>
            <a:ext cx="3636048" cy="14691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 name="Connettore 2 4"/>
          <p:cNvCxnSpPr>
            <a:endCxn id="2" idx="1"/>
          </p:cNvCxnSpPr>
          <p:nvPr/>
        </p:nvCxnSpPr>
        <p:spPr>
          <a:xfrm>
            <a:off x="5264543" y="3167698"/>
            <a:ext cx="46805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1486704" y="4524209"/>
            <a:ext cx="3672408" cy="37381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1486216" y="4896980"/>
            <a:ext cx="3672408" cy="3889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1486216" y="5292424"/>
            <a:ext cx="3672408" cy="3486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1487956" y="5651728"/>
            <a:ext cx="3672408" cy="37754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5760132" y="4550630"/>
            <a:ext cx="1830950"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0.5268  (610/3544)</a:t>
            </a:r>
            <a:endParaRPr lang="it-IT" sz="1400" baseline="-25000" dirty="0">
              <a:latin typeface="Dotum" panose="020B0600000101010101" pitchFamily="34" charset="-127"/>
              <a:ea typeface="Dotum" panose="020B0600000101010101" pitchFamily="34" charset="-127"/>
            </a:endParaRPr>
          </a:p>
        </p:txBody>
      </p:sp>
      <p:cxnSp>
        <p:nvCxnSpPr>
          <p:cNvPr id="22" name="Connettore 2 21"/>
          <p:cNvCxnSpPr>
            <a:endCxn id="21" idx="1"/>
          </p:cNvCxnSpPr>
          <p:nvPr/>
        </p:nvCxnSpPr>
        <p:spPr>
          <a:xfrm>
            <a:off x="5264543" y="4704519"/>
            <a:ext cx="495589"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CasellaDiTesto 22"/>
          <p:cNvSpPr txBox="1"/>
          <p:nvPr/>
        </p:nvSpPr>
        <p:spPr>
          <a:xfrm>
            <a:off x="5760132" y="4944578"/>
            <a:ext cx="1935145"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0.6721  (1510/3544)</a:t>
            </a:r>
            <a:endParaRPr lang="it-IT" sz="1400" dirty="0">
              <a:latin typeface="Dotum" panose="020B0600000101010101" pitchFamily="34" charset="-127"/>
              <a:ea typeface="Dotum" panose="020B0600000101010101" pitchFamily="34" charset="-127"/>
            </a:endParaRPr>
          </a:p>
        </p:txBody>
      </p:sp>
      <p:cxnSp>
        <p:nvCxnSpPr>
          <p:cNvPr id="24" name="Connettore 2 23"/>
          <p:cNvCxnSpPr>
            <a:endCxn id="23" idx="1"/>
          </p:cNvCxnSpPr>
          <p:nvPr/>
        </p:nvCxnSpPr>
        <p:spPr>
          <a:xfrm>
            <a:off x="5292080" y="5091474"/>
            <a:ext cx="468052" cy="69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5760132" y="5342718"/>
            <a:ext cx="1935145"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0.0698  (1214/3544)</a:t>
            </a:r>
            <a:endParaRPr lang="it-IT" sz="1400" dirty="0">
              <a:latin typeface="Dotum" panose="020B0600000101010101" pitchFamily="34" charset="-127"/>
              <a:ea typeface="Dotum" panose="020B0600000101010101" pitchFamily="34" charset="-127"/>
            </a:endParaRPr>
          </a:p>
        </p:txBody>
      </p:sp>
      <p:cxnSp>
        <p:nvCxnSpPr>
          <p:cNvPr id="26" name="Connettore 2 25"/>
          <p:cNvCxnSpPr>
            <a:endCxn id="25" idx="1"/>
          </p:cNvCxnSpPr>
          <p:nvPr/>
        </p:nvCxnSpPr>
        <p:spPr>
          <a:xfrm>
            <a:off x="5264543" y="5496606"/>
            <a:ext cx="495589"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CasellaDiTesto 26"/>
          <p:cNvSpPr txBox="1"/>
          <p:nvPr/>
        </p:nvSpPr>
        <p:spPr>
          <a:xfrm>
            <a:off x="5760132" y="5693382"/>
            <a:ext cx="1830950"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0.1914  (210/3544)</a:t>
            </a:r>
            <a:endParaRPr lang="it-IT" sz="1400" dirty="0">
              <a:latin typeface="Dotum" panose="020B0600000101010101" pitchFamily="34" charset="-127"/>
              <a:ea typeface="Dotum" panose="020B0600000101010101" pitchFamily="34" charset="-127"/>
            </a:endParaRPr>
          </a:p>
        </p:txBody>
      </p:sp>
      <p:cxnSp>
        <p:nvCxnSpPr>
          <p:cNvPr id="28" name="Connettore 2 27"/>
          <p:cNvCxnSpPr>
            <a:endCxn id="27" idx="1"/>
          </p:cNvCxnSpPr>
          <p:nvPr/>
        </p:nvCxnSpPr>
        <p:spPr>
          <a:xfrm>
            <a:off x="5292080" y="5847271"/>
            <a:ext cx="46805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CasellaDiTesto 28"/>
          <p:cNvSpPr txBox="1"/>
          <p:nvPr/>
        </p:nvSpPr>
        <p:spPr>
          <a:xfrm>
            <a:off x="8111073" y="5103255"/>
            <a:ext cx="772969"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0.4123</a:t>
            </a:r>
            <a:endParaRPr lang="it-IT" sz="1400" dirty="0">
              <a:latin typeface="Dotum" panose="020B0600000101010101" pitchFamily="34" charset="-127"/>
              <a:ea typeface="Dotum" panose="020B0600000101010101" pitchFamily="34" charset="-127"/>
            </a:endParaRPr>
          </a:p>
        </p:txBody>
      </p:sp>
      <p:cxnSp>
        <p:nvCxnSpPr>
          <p:cNvPr id="35" name="Connettore 4 34"/>
          <p:cNvCxnSpPr>
            <a:stCxn id="2" idx="3"/>
            <a:endCxn id="29" idx="0"/>
          </p:cNvCxnSpPr>
          <p:nvPr/>
        </p:nvCxnSpPr>
        <p:spPr>
          <a:xfrm>
            <a:off x="6505564" y="3167698"/>
            <a:ext cx="1991994" cy="1935557"/>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6" name="CasellaDiTesto 35"/>
          <p:cNvSpPr txBox="1"/>
          <p:nvPr/>
        </p:nvSpPr>
        <p:spPr>
          <a:xfrm>
            <a:off x="5771875" y="1988840"/>
            <a:ext cx="3198311"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Indice: 1 - 0.4123/1.6131 = 0.7444</a:t>
            </a:r>
            <a:endParaRPr lang="it-IT" sz="1400" dirty="0">
              <a:latin typeface="Dotum" panose="020B0600000101010101" pitchFamily="34" charset="-127"/>
              <a:ea typeface="Dotum" panose="020B0600000101010101" pitchFamily="34" charset="-127"/>
            </a:endParaRPr>
          </a:p>
        </p:txBody>
      </p:sp>
      <p:cxnSp>
        <p:nvCxnSpPr>
          <p:cNvPr id="6" name="Connettore 2 5"/>
          <p:cNvCxnSpPr>
            <a:endCxn id="29" idx="1"/>
          </p:cNvCxnSpPr>
          <p:nvPr/>
        </p:nvCxnSpPr>
        <p:spPr>
          <a:xfrm>
            <a:off x="7812360" y="5252355"/>
            <a:ext cx="298713" cy="47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CasellaDiTesto 30"/>
          <p:cNvSpPr txBox="1"/>
          <p:nvPr/>
        </p:nvSpPr>
        <p:spPr>
          <a:xfrm>
            <a:off x="7796506" y="5857527"/>
            <a:ext cx="1311578"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Media pesata</a:t>
            </a:r>
            <a:endParaRPr lang="it-IT" sz="1400" dirty="0">
              <a:latin typeface="Dotum" panose="020B0600000101010101" pitchFamily="34" charset="-127"/>
              <a:ea typeface="Dotum" panose="020B0600000101010101" pitchFamily="34" charset="-127"/>
            </a:endParaRPr>
          </a:p>
        </p:txBody>
      </p:sp>
      <p:cxnSp>
        <p:nvCxnSpPr>
          <p:cNvPr id="30" name="Connettore 2 29"/>
          <p:cNvCxnSpPr>
            <a:stCxn id="31" idx="0"/>
          </p:cNvCxnSpPr>
          <p:nvPr/>
        </p:nvCxnSpPr>
        <p:spPr>
          <a:xfrm flipV="1">
            <a:off x="8452295" y="5517232"/>
            <a:ext cx="0" cy="3402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CasellaDiTesto 31"/>
          <p:cNvSpPr txBox="1"/>
          <p:nvPr/>
        </p:nvSpPr>
        <p:spPr>
          <a:xfrm>
            <a:off x="6727704" y="3951764"/>
            <a:ext cx="535724" cy="307777"/>
          </a:xfrm>
          <a:prstGeom prst="rect">
            <a:avLst/>
          </a:prstGeom>
          <a:noFill/>
        </p:spPr>
        <p:txBody>
          <a:bodyPr wrap="none" rtlCol="0">
            <a:spAutoFit/>
          </a:bodyPr>
          <a:lstStyle/>
          <a:p>
            <a:r>
              <a:rPr lang="it-IT" sz="1400" dirty="0" smtClean="0">
                <a:latin typeface="Dotum" panose="020B0600000101010101" pitchFamily="34" charset="-127"/>
                <a:ea typeface="Dotum" panose="020B0600000101010101" pitchFamily="34" charset="-127"/>
              </a:rPr>
              <a:t>Pesi</a:t>
            </a:r>
            <a:endParaRPr lang="it-IT" sz="1400" dirty="0">
              <a:latin typeface="Dotum" panose="020B0600000101010101" pitchFamily="34" charset="-127"/>
              <a:ea typeface="Dotum" panose="020B0600000101010101" pitchFamily="34" charset="-127"/>
            </a:endParaRPr>
          </a:p>
        </p:txBody>
      </p:sp>
      <p:cxnSp>
        <p:nvCxnSpPr>
          <p:cNvPr id="9" name="Connettore 2 8"/>
          <p:cNvCxnSpPr>
            <a:stCxn id="32" idx="2"/>
          </p:cNvCxnSpPr>
          <p:nvPr/>
        </p:nvCxnSpPr>
        <p:spPr>
          <a:xfrm>
            <a:off x="6995566" y="4259541"/>
            <a:ext cx="0" cy="2368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flipV="1">
            <a:off x="7591082" y="2423348"/>
            <a:ext cx="0" cy="590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CasellaDiTesto 32"/>
          <p:cNvSpPr txBox="1"/>
          <p:nvPr/>
        </p:nvSpPr>
        <p:spPr>
          <a:xfrm>
            <a:off x="6057690" y="3933056"/>
            <a:ext cx="314510" cy="307777"/>
          </a:xfrm>
          <a:prstGeom prst="rect">
            <a:avLst/>
          </a:prstGeom>
          <a:noFill/>
        </p:spPr>
        <p:txBody>
          <a:bodyPr wrap="none" rtlCol="0">
            <a:spAutoFit/>
          </a:bodyPr>
          <a:lstStyle/>
          <a:p>
            <a:r>
              <a:rPr lang="it-IT" sz="1400" dirty="0">
                <a:latin typeface="Dotum" panose="020B0600000101010101" pitchFamily="34" charset="-127"/>
                <a:ea typeface="Dotum" panose="020B0600000101010101" pitchFamily="34" charset="-127"/>
              </a:rPr>
              <a:t>H</a:t>
            </a:r>
          </a:p>
        </p:txBody>
      </p:sp>
      <p:cxnSp>
        <p:nvCxnSpPr>
          <p:cNvPr id="34" name="Connettore 2 33"/>
          <p:cNvCxnSpPr>
            <a:stCxn id="33" idx="2"/>
          </p:cNvCxnSpPr>
          <p:nvPr/>
        </p:nvCxnSpPr>
        <p:spPr>
          <a:xfrm>
            <a:off x="6214945" y="4240833"/>
            <a:ext cx="0" cy="2368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CasellaDiTesto 36"/>
          <p:cNvSpPr txBox="1"/>
          <p:nvPr/>
        </p:nvSpPr>
        <p:spPr>
          <a:xfrm>
            <a:off x="5985682" y="2420888"/>
            <a:ext cx="314510" cy="307777"/>
          </a:xfrm>
          <a:prstGeom prst="rect">
            <a:avLst/>
          </a:prstGeom>
          <a:noFill/>
        </p:spPr>
        <p:txBody>
          <a:bodyPr wrap="none" rtlCol="0">
            <a:spAutoFit/>
          </a:bodyPr>
          <a:lstStyle/>
          <a:p>
            <a:r>
              <a:rPr lang="it-IT" sz="1400" dirty="0">
                <a:latin typeface="Dotum" panose="020B0600000101010101" pitchFamily="34" charset="-127"/>
                <a:ea typeface="Dotum" panose="020B0600000101010101" pitchFamily="34" charset="-127"/>
              </a:rPr>
              <a:t>H</a:t>
            </a:r>
          </a:p>
        </p:txBody>
      </p:sp>
      <p:cxnSp>
        <p:nvCxnSpPr>
          <p:cNvPr id="38" name="Connettore 2 37"/>
          <p:cNvCxnSpPr>
            <a:stCxn id="37" idx="2"/>
          </p:cNvCxnSpPr>
          <p:nvPr/>
        </p:nvCxnSpPr>
        <p:spPr>
          <a:xfrm>
            <a:off x="6142937" y="2728665"/>
            <a:ext cx="0" cy="2368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6944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3"/>
          <p:cNvSpPr txBox="1">
            <a:spLocks noChangeArrowheads="1"/>
          </p:cNvSpPr>
          <p:nvPr/>
        </p:nvSpPr>
        <p:spPr bwMode="auto">
          <a:xfrm>
            <a:off x="685800" y="1340768"/>
            <a:ext cx="77724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marL="342900" indent="-342900" algn="just" eaLnBrk="1" hangingPunct="1">
              <a:buFont typeface="+mj-lt"/>
              <a:buAutoNum type="arabicPeriod"/>
            </a:pPr>
            <a:r>
              <a:rPr lang="it-IT" sz="1800" dirty="0" smtClean="0">
                <a:latin typeface="Dotum" panose="020B0600000101010101" pitchFamily="34" charset="-127"/>
                <a:ea typeface="Dotum" panose="020B0600000101010101" pitchFamily="34" charset="-127"/>
              </a:rPr>
              <a:t>Quanto detto, vale ovviamente scambiando il ruolo delle due variabili.</a:t>
            </a:r>
          </a:p>
          <a:p>
            <a:pPr marL="342900" indent="-342900" algn="just" eaLnBrk="1" hangingPunct="1">
              <a:buFont typeface="+mj-lt"/>
              <a:buAutoNum type="arabicPeriod"/>
            </a:pPr>
            <a:endParaRPr lang="it-IT" sz="1800" dirty="0" smtClean="0">
              <a:latin typeface="Dotum" panose="020B0600000101010101" pitchFamily="34" charset="-127"/>
              <a:ea typeface="Dotum" panose="020B0600000101010101" pitchFamily="34" charset="-127"/>
            </a:endParaRPr>
          </a:p>
          <a:p>
            <a:pPr marL="342900" indent="-342900" algn="just" eaLnBrk="1" hangingPunct="1">
              <a:buFont typeface="+mj-lt"/>
              <a:buAutoNum type="arabicPeriod"/>
            </a:pPr>
            <a:r>
              <a:rPr lang="it-IT" sz="1800" dirty="0" smtClean="0">
                <a:latin typeface="Dotum" panose="020B0600000101010101" pitchFamily="34" charset="-127"/>
                <a:ea typeface="Dotum" panose="020B0600000101010101" pitchFamily="34" charset="-127"/>
              </a:rPr>
              <a:t>Il principio sottostante la misura di dipendenza appena introdotta è quelli della «</a:t>
            </a:r>
            <a:r>
              <a:rPr lang="it-IT" sz="1800" b="1" dirty="0" smtClean="0">
                <a:latin typeface="Dotum" panose="020B0600000101010101" pitchFamily="34" charset="-127"/>
                <a:ea typeface="Dotum" panose="020B0600000101010101" pitchFamily="34" charset="-127"/>
              </a:rPr>
              <a:t>riduzione di variabilità per condizionamento</a:t>
            </a:r>
            <a:r>
              <a:rPr lang="it-IT" sz="1800" dirty="0" smtClean="0">
                <a:latin typeface="Dotum" panose="020B0600000101010101" pitchFamily="34" charset="-127"/>
                <a:ea typeface="Dotum" panose="020B0600000101010101" pitchFamily="34" charset="-127"/>
              </a:rPr>
              <a:t>». E’ un principio pressoché universale per la misura della dipendenza fra variabili (es. regressione)</a:t>
            </a:r>
            <a:endParaRPr lang="it-IT" sz="1800" dirty="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endParaRPr lang="it-IT" sz="1800" dirty="0" smtClean="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 </a:t>
            </a: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p:txBody>
      </p:sp>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Commenti</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812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3"/>
          <p:cNvSpPr txBox="1">
            <a:spLocks noChangeArrowheads="1"/>
          </p:cNvSpPr>
          <p:nvPr/>
        </p:nvSpPr>
        <p:spPr bwMode="auto">
          <a:xfrm>
            <a:off x="685800" y="1340768"/>
            <a:ext cx="7772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L’indice di dipendenza appena introdotto misura l’impatto di una variabile sull’altra. E’ un indice asimmetrico, tant’è che se scambiamo il ruolo delle variabili, il risultato cambia.</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Spesso si è interessati a valutare l’esistenza di interdipendenza fra i due fenomeni, senza specificare il verso della dipendenza.</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Vi sono due approcci (peraltro collegati) con cui ciò può essere fatto:</a:t>
            </a:r>
          </a:p>
          <a:p>
            <a:pPr algn="just" eaLnBrk="1" hangingPunct="1"/>
            <a:endParaRPr lang="it-IT" sz="1800" dirty="0" smtClean="0">
              <a:latin typeface="Dotum" panose="020B0600000101010101" pitchFamily="34" charset="-127"/>
              <a:ea typeface="Dotum" panose="020B0600000101010101" pitchFamily="34" charset="-127"/>
            </a:endParaRPr>
          </a:p>
          <a:p>
            <a:pPr marL="342900" indent="-342900" algn="just" eaLnBrk="1" hangingPunct="1">
              <a:buFont typeface="+mj-lt"/>
              <a:buAutoNum type="arabicPeriod"/>
            </a:pPr>
            <a:r>
              <a:rPr lang="it-IT" sz="1800" dirty="0" smtClean="0">
                <a:latin typeface="Dotum" panose="020B0600000101010101" pitchFamily="34" charset="-127"/>
                <a:ea typeface="Dotum" panose="020B0600000101010101" pitchFamily="34" charset="-127"/>
              </a:rPr>
              <a:t>Valutando quanto l’eterogeneità dei due fenomeni congiuntamente considerati sia inferiore a quella dei due fenomeni nel caso di indipendenza.</a:t>
            </a:r>
          </a:p>
          <a:p>
            <a:pPr marL="342900" indent="-342900" algn="just" eaLnBrk="1" hangingPunct="1">
              <a:buFont typeface="+mj-lt"/>
              <a:buAutoNum type="arabicPeriod"/>
            </a:pPr>
            <a:r>
              <a:rPr lang="it-IT" sz="1800" dirty="0" smtClean="0">
                <a:latin typeface="Dotum" panose="020B0600000101010101" pitchFamily="34" charset="-127"/>
                <a:ea typeface="Dotum" panose="020B0600000101010101" pitchFamily="34" charset="-127"/>
              </a:rPr>
              <a:t>Valutando quanto la distribuzione congiunta dei due fenomeni sia differente da quella che si avrebbe nel caso di indipendenza.</a:t>
            </a:r>
          </a:p>
          <a:p>
            <a:pPr marL="342900" indent="-342900" algn="just" eaLnBrk="1" hangingPunct="1">
              <a:buFont typeface="+mj-lt"/>
              <a:buAutoNum type="arabicPeriod"/>
            </a:pPr>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In entrambi i casi, l’idea è di valutare la situazione reale, rispetto a quella teorica di indipendenza.</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endParaRPr lang="it-IT" sz="1800" dirty="0" smtClean="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p:txBody>
      </p:sp>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Legame simmetrico</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797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3"/>
          <p:cNvSpPr txBox="1">
            <a:spLocks noChangeArrowheads="1"/>
          </p:cNvSpPr>
          <p:nvPr/>
        </p:nvSpPr>
        <p:spPr bwMode="auto">
          <a:xfrm>
            <a:off x="675928" y="1268760"/>
            <a:ext cx="7772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Si consideri una popolazione P di n unità statistiche, su cui si rilevano congiuntamente due fenomeni X e Y, articolati su h e k modalità rispettivamente (es. X = colore dei capelli; Y = colore degli occhi).</a:t>
            </a:r>
            <a:endParaRPr lang="it-IT" sz="1800" dirty="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Effettuando la </a:t>
            </a:r>
            <a:r>
              <a:rPr lang="it-IT" sz="1800" dirty="0">
                <a:latin typeface="Dotum" panose="020B0600000101010101" pitchFamily="34" charset="-127"/>
                <a:ea typeface="Dotum" panose="020B0600000101010101" pitchFamily="34" charset="-127"/>
              </a:rPr>
              <a:t>rilevazione di entrambi i fenomeni su ogni </a:t>
            </a:r>
            <a:r>
              <a:rPr lang="it-IT" sz="1800" dirty="0" smtClean="0">
                <a:latin typeface="Dotum" panose="020B0600000101010101" pitchFamily="34" charset="-127"/>
                <a:ea typeface="Dotum" panose="020B0600000101010101" pitchFamily="34" charset="-127"/>
              </a:rPr>
              <a:t>unità </a:t>
            </a:r>
            <a:r>
              <a:rPr lang="it-IT" sz="1800" dirty="0">
                <a:latin typeface="Dotum" panose="020B0600000101010101" pitchFamily="34" charset="-127"/>
                <a:ea typeface="Dotum" panose="020B0600000101010101" pitchFamily="34" charset="-127"/>
              </a:rPr>
              <a:t>della popolazione, si ottengono tante triplette del seguente tipo:</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a:t>
            </a:r>
            <a:r>
              <a:rPr lang="it-IT" sz="1800" dirty="0" err="1">
                <a:latin typeface="Dotum" panose="020B0600000101010101" pitchFamily="34" charset="-127"/>
                <a:ea typeface="Dotum" panose="020B0600000101010101" pitchFamily="34" charset="-127"/>
                <a:cs typeface="Times New Roman" charset="0"/>
              </a:rPr>
              <a:t>u</a:t>
            </a:r>
            <a:r>
              <a:rPr lang="it-IT" sz="1800" baseline="-25000" dirty="0" err="1" smtClean="0">
                <a:latin typeface="Dotum" panose="020B0600000101010101" pitchFamily="34" charset="-127"/>
                <a:ea typeface="Dotum" panose="020B0600000101010101" pitchFamily="34" charset="-127"/>
                <a:cs typeface="Times New Roman" charset="0"/>
              </a:rPr>
              <a:t>i</a:t>
            </a:r>
            <a:r>
              <a:rPr lang="it-IT" sz="1800" dirty="0" smtClean="0">
                <a:latin typeface="Dotum" panose="020B0600000101010101" pitchFamily="34" charset="-127"/>
                <a:ea typeface="Dotum" panose="020B0600000101010101" pitchFamily="34" charset="-127"/>
                <a:cs typeface="Times New Roman" charset="0"/>
              </a:rPr>
              <a:t>, x</a:t>
            </a:r>
            <a:r>
              <a:rPr lang="it-IT" sz="1800" baseline="-25000" dirty="0" smtClean="0">
                <a:latin typeface="Dotum" panose="020B0600000101010101" pitchFamily="34" charset="-127"/>
                <a:ea typeface="Dotum" panose="020B0600000101010101" pitchFamily="34" charset="-127"/>
                <a:cs typeface="Times New Roman" charset="0"/>
              </a:rPr>
              <a:t>i</a:t>
            </a:r>
            <a:r>
              <a:rPr lang="it-IT" sz="1800" dirty="0">
                <a:latin typeface="Dotum" panose="020B0600000101010101" pitchFamily="34" charset="-127"/>
                <a:ea typeface="Dotum" panose="020B0600000101010101" pitchFamily="34" charset="-127"/>
                <a:cs typeface="Times New Roman" charset="0"/>
              </a:rPr>
              <a:t>. </a:t>
            </a:r>
            <a:r>
              <a:rPr lang="it-IT" sz="1800" dirty="0" err="1">
                <a:latin typeface="Dotum" panose="020B0600000101010101" pitchFamily="34" charset="-127"/>
                <a:ea typeface="Dotum" panose="020B0600000101010101" pitchFamily="34" charset="-127"/>
                <a:cs typeface="Times New Roman" charset="0"/>
              </a:rPr>
              <a:t>y</a:t>
            </a:r>
            <a:r>
              <a:rPr lang="it-IT" sz="1800" baseline="-25000" dirty="0" err="1">
                <a:latin typeface="Dotum" panose="020B0600000101010101" pitchFamily="34" charset="-127"/>
                <a:ea typeface="Dotum" panose="020B0600000101010101" pitchFamily="34" charset="-127"/>
                <a:cs typeface="Times New Roman" charset="0"/>
              </a:rPr>
              <a:t>i</a:t>
            </a:r>
            <a:r>
              <a:rPr lang="it-IT" sz="1800" dirty="0">
                <a:latin typeface="Dotum" panose="020B0600000101010101" pitchFamily="34" charset="-127"/>
                <a:ea typeface="Dotum" panose="020B0600000101010101" pitchFamily="34" charset="-127"/>
              </a:rPr>
              <a:t>) con i =1...n</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a:latin typeface="Dotum" panose="020B0600000101010101" pitchFamily="34" charset="-127"/>
                <a:ea typeface="Dotum" panose="020B0600000101010101" pitchFamily="34" charset="-127"/>
              </a:rPr>
              <a:t>che associano ad ogni </a:t>
            </a:r>
            <a:r>
              <a:rPr lang="it-IT" sz="1800" dirty="0" smtClean="0">
                <a:latin typeface="Dotum" panose="020B0600000101010101" pitchFamily="34" charset="-127"/>
                <a:ea typeface="Dotum" panose="020B0600000101010101" pitchFamily="34" charset="-127"/>
              </a:rPr>
              <a:t>unità (</a:t>
            </a:r>
            <a:r>
              <a:rPr lang="it-IT" sz="1800" dirty="0" err="1">
                <a:latin typeface="Dotum" panose="020B0600000101010101" pitchFamily="34" charset="-127"/>
                <a:ea typeface="Dotum" panose="020B0600000101010101" pitchFamily="34" charset="-127"/>
                <a:cs typeface="Times New Roman" charset="0"/>
              </a:rPr>
              <a:t>u</a:t>
            </a:r>
            <a:r>
              <a:rPr lang="it-IT" sz="1800" baseline="-25000" dirty="0" err="1" smtClean="0">
                <a:latin typeface="Dotum" panose="020B0600000101010101" pitchFamily="34" charset="-127"/>
                <a:ea typeface="Dotum" panose="020B0600000101010101" pitchFamily="34" charset="-127"/>
                <a:cs typeface="Times New Roman" charset="0"/>
              </a:rPr>
              <a:t>i</a:t>
            </a:r>
            <a:r>
              <a:rPr lang="it-IT" sz="1800" dirty="0">
                <a:latin typeface="Dotum" panose="020B0600000101010101" pitchFamily="34" charset="-127"/>
                <a:ea typeface="Dotum" panose="020B0600000101010101" pitchFamily="34" charset="-127"/>
                <a:cs typeface="Times New Roman" charset="0"/>
              </a:rPr>
              <a:t>) </a:t>
            </a:r>
            <a:r>
              <a:rPr lang="it-IT" sz="1800" dirty="0">
                <a:latin typeface="Dotum" panose="020B0600000101010101" pitchFamily="34" charset="-127"/>
                <a:ea typeface="Dotum" panose="020B0600000101010101" pitchFamily="34" charset="-127"/>
              </a:rPr>
              <a:t>della popolazione le modalità che su di </a:t>
            </a:r>
            <a:r>
              <a:rPr lang="it-IT" sz="1800" dirty="0" smtClean="0">
                <a:latin typeface="Dotum" panose="020B0600000101010101" pitchFamily="34" charset="-127"/>
                <a:ea typeface="Dotum" panose="020B0600000101010101" pitchFamily="34" charset="-127"/>
              </a:rPr>
              <a:t>essa </a:t>
            </a:r>
            <a:r>
              <a:rPr lang="it-IT" sz="1800" dirty="0">
                <a:latin typeface="Dotum" panose="020B0600000101010101" pitchFamily="34" charset="-127"/>
                <a:ea typeface="Dotum" panose="020B0600000101010101" pitchFamily="34" charset="-127"/>
              </a:rPr>
              <a:t>hanno manifestato i due </a:t>
            </a:r>
            <a:r>
              <a:rPr lang="it-IT" sz="1800" dirty="0" smtClean="0">
                <a:latin typeface="Dotum" panose="020B0600000101010101" pitchFamily="34" charset="-127"/>
                <a:ea typeface="Dotum" panose="020B0600000101010101" pitchFamily="34" charset="-127"/>
              </a:rPr>
              <a:t>fenomeni (per esempio il </a:t>
            </a:r>
            <a:r>
              <a:rPr lang="it-IT" sz="1800" dirty="0">
                <a:latin typeface="Dotum" panose="020B0600000101010101" pitchFamily="34" charset="-127"/>
                <a:ea typeface="Dotum" panose="020B0600000101010101" pitchFamily="34" charset="-127"/>
              </a:rPr>
              <a:t>s</a:t>
            </a:r>
            <a:r>
              <a:rPr lang="it-IT" sz="1800" dirty="0" smtClean="0">
                <a:latin typeface="Dotum" panose="020B0600000101010101" pitchFamily="34" charset="-127"/>
                <a:ea typeface="Dotum" panose="020B0600000101010101" pitchFamily="34" charset="-127"/>
              </a:rPr>
              <a:t>uo colore di capelli e il suo colore di occhi).</a:t>
            </a:r>
          </a:p>
          <a:p>
            <a:pPr algn="just" eaLnBrk="1" hangingPunct="1"/>
            <a:endParaRPr lang="it-IT" sz="1800" b="1" dirty="0">
              <a:latin typeface="Dotum" panose="020B0600000101010101" pitchFamily="34" charset="-127"/>
              <a:ea typeface="Dotum" panose="020B0600000101010101" pitchFamily="34" charset="-127"/>
            </a:endParaRPr>
          </a:p>
          <a:p>
            <a:pPr algn="just" eaLnBrk="1" hangingPunct="1"/>
            <a:endParaRPr lang="it-IT" sz="1800" b="1" dirty="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p:txBody>
      </p:sp>
      <p:sp>
        <p:nvSpPr>
          <p:cNvPr id="6" name="Titolo 1"/>
          <p:cNvSpPr txBox="1">
            <a:spLocks/>
          </p:cNvSpPr>
          <p:nvPr/>
        </p:nvSpPr>
        <p:spPr>
          <a:xfrm>
            <a:off x="734888"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Rilevazione dei dati e frequenze</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8248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Le due alternative</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CasellaDiTesto 1"/>
          <p:cNvSpPr txBox="1"/>
          <p:nvPr/>
        </p:nvSpPr>
        <p:spPr>
          <a:xfrm>
            <a:off x="2104746" y="3513782"/>
            <a:ext cx="2114681" cy="646331"/>
          </a:xfrm>
          <a:prstGeom prst="rect">
            <a:avLst/>
          </a:prstGeom>
          <a:noFill/>
        </p:spPr>
        <p:txBody>
          <a:bodyPr wrap="none" rtlCol="0">
            <a:spAutoFit/>
          </a:bodyPr>
          <a:lstStyle/>
          <a:p>
            <a:pPr algn="ctr"/>
            <a:r>
              <a:rPr lang="it-IT" dirty="0" smtClean="0">
                <a:latin typeface="Dotum" panose="020B0600000101010101" pitchFamily="34" charset="-127"/>
                <a:ea typeface="Dotum" panose="020B0600000101010101" pitchFamily="34" charset="-127"/>
              </a:rPr>
              <a:t>Tabella delle </a:t>
            </a:r>
            <a:r>
              <a:rPr lang="it-IT" dirty="0" err="1" smtClean="0">
                <a:latin typeface="Dotum" panose="020B0600000101010101" pitchFamily="34" charset="-127"/>
                <a:ea typeface="Dotum" panose="020B0600000101010101" pitchFamily="34" charset="-127"/>
              </a:rPr>
              <a:t>fr</a:t>
            </a:r>
            <a:r>
              <a:rPr lang="it-IT" dirty="0" smtClean="0">
                <a:latin typeface="Dotum" panose="020B0600000101010101" pitchFamily="34" charset="-127"/>
                <a:ea typeface="Dotum" panose="020B0600000101010101" pitchFamily="34" charset="-127"/>
              </a:rPr>
              <a:t>.</a:t>
            </a:r>
          </a:p>
          <a:p>
            <a:pPr algn="ctr"/>
            <a:r>
              <a:rPr lang="it-IT" dirty="0" smtClean="0">
                <a:latin typeface="Dotum" panose="020B0600000101010101" pitchFamily="34" charset="-127"/>
                <a:ea typeface="Dotum" panose="020B0600000101010101" pitchFamily="34" charset="-127"/>
              </a:rPr>
              <a:t>relative osservate</a:t>
            </a:r>
            <a:endParaRPr lang="it-IT" dirty="0">
              <a:latin typeface="Dotum" panose="020B0600000101010101" pitchFamily="34" charset="-127"/>
              <a:ea typeface="Dotum" panose="020B0600000101010101" pitchFamily="34" charset="-127"/>
            </a:endParaRPr>
          </a:p>
        </p:txBody>
      </p:sp>
      <p:sp>
        <p:nvSpPr>
          <p:cNvPr id="7" name="CasellaDiTesto 6"/>
          <p:cNvSpPr txBox="1"/>
          <p:nvPr/>
        </p:nvSpPr>
        <p:spPr>
          <a:xfrm>
            <a:off x="5083651" y="3513782"/>
            <a:ext cx="1864613" cy="923330"/>
          </a:xfrm>
          <a:prstGeom prst="rect">
            <a:avLst/>
          </a:prstGeom>
          <a:noFill/>
        </p:spPr>
        <p:txBody>
          <a:bodyPr wrap="none" rtlCol="0">
            <a:spAutoFit/>
          </a:bodyPr>
          <a:lstStyle/>
          <a:p>
            <a:pPr algn="ctr"/>
            <a:r>
              <a:rPr lang="it-IT" dirty="0" smtClean="0">
                <a:latin typeface="Dotum" panose="020B0600000101010101" pitchFamily="34" charset="-127"/>
                <a:ea typeface="Dotum" panose="020B0600000101010101" pitchFamily="34" charset="-127"/>
              </a:rPr>
              <a:t>Tabella delle </a:t>
            </a:r>
            <a:r>
              <a:rPr lang="it-IT" dirty="0" err="1" smtClean="0">
                <a:latin typeface="Dotum" panose="020B0600000101010101" pitchFamily="34" charset="-127"/>
                <a:ea typeface="Dotum" panose="020B0600000101010101" pitchFamily="34" charset="-127"/>
              </a:rPr>
              <a:t>fr</a:t>
            </a:r>
            <a:r>
              <a:rPr lang="it-IT" dirty="0" smtClean="0">
                <a:latin typeface="Dotum" panose="020B0600000101010101" pitchFamily="34" charset="-127"/>
                <a:ea typeface="Dotum" panose="020B0600000101010101" pitchFamily="34" charset="-127"/>
              </a:rPr>
              <a:t>.</a:t>
            </a:r>
          </a:p>
          <a:p>
            <a:pPr algn="ctr"/>
            <a:r>
              <a:rPr lang="it-IT" dirty="0" smtClean="0">
                <a:latin typeface="Dotum" panose="020B0600000101010101" pitchFamily="34" charset="-127"/>
                <a:ea typeface="Dotum" panose="020B0600000101010101" pitchFamily="34" charset="-127"/>
              </a:rPr>
              <a:t>relative teoriche</a:t>
            </a:r>
          </a:p>
          <a:p>
            <a:pPr algn="ctr"/>
            <a:r>
              <a:rPr lang="it-IT" dirty="0" smtClean="0">
                <a:latin typeface="Dotum" panose="020B0600000101010101" pitchFamily="34" charset="-127"/>
                <a:ea typeface="Dotum" panose="020B0600000101010101" pitchFamily="34" charset="-127"/>
              </a:rPr>
              <a:t>(indipendenza)</a:t>
            </a:r>
            <a:endParaRPr lang="it-IT" dirty="0">
              <a:latin typeface="Dotum" panose="020B0600000101010101" pitchFamily="34" charset="-127"/>
              <a:ea typeface="Dotum" panose="020B0600000101010101" pitchFamily="34" charset="-127"/>
            </a:endParaRPr>
          </a:p>
        </p:txBody>
      </p:sp>
      <p:sp>
        <p:nvSpPr>
          <p:cNvPr id="3" name="Parentesi graffa chiusa 2"/>
          <p:cNvSpPr/>
          <p:nvPr/>
        </p:nvSpPr>
        <p:spPr>
          <a:xfrm rot="16200000">
            <a:off x="4307207" y="1451200"/>
            <a:ext cx="307014" cy="31104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CasellaDiTesto 8"/>
          <p:cNvSpPr txBox="1"/>
          <p:nvPr/>
        </p:nvSpPr>
        <p:spPr>
          <a:xfrm>
            <a:off x="3815012" y="2267580"/>
            <a:ext cx="1271503" cy="369332"/>
          </a:xfrm>
          <a:prstGeom prst="rect">
            <a:avLst/>
          </a:prstGeom>
          <a:noFill/>
        </p:spPr>
        <p:txBody>
          <a:bodyPr wrap="none" rtlCol="0">
            <a:spAutoFit/>
          </a:bodyPr>
          <a:lstStyle/>
          <a:p>
            <a:pPr algn="ctr"/>
            <a:r>
              <a:rPr lang="it-IT" dirty="0" smtClean="0">
                <a:latin typeface="Dotum" panose="020B0600000101010101" pitchFamily="34" charset="-127"/>
                <a:ea typeface="Dotum" panose="020B0600000101010101" pitchFamily="34" charset="-127"/>
              </a:rPr>
              <a:t>Differenza</a:t>
            </a:r>
            <a:endParaRPr lang="it-IT" dirty="0">
              <a:latin typeface="Dotum" panose="020B0600000101010101" pitchFamily="34" charset="-127"/>
              <a:ea typeface="Dotum" panose="020B0600000101010101" pitchFamily="34" charset="-127"/>
            </a:endParaRPr>
          </a:p>
        </p:txBody>
      </p:sp>
      <p:sp>
        <p:nvSpPr>
          <p:cNvPr id="10" name="CasellaDiTesto 9"/>
          <p:cNvSpPr txBox="1"/>
          <p:nvPr/>
        </p:nvSpPr>
        <p:spPr>
          <a:xfrm>
            <a:off x="4009572" y="1412776"/>
            <a:ext cx="888385" cy="369332"/>
          </a:xfrm>
          <a:prstGeom prst="rect">
            <a:avLst/>
          </a:prstGeom>
          <a:noFill/>
        </p:spPr>
        <p:txBody>
          <a:bodyPr wrap="none" rtlCol="0">
            <a:spAutoFit/>
          </a:bodyPr>
          <a:lstStyle/>
          <a:p>
            <a:pPr algn="ctr"/>
            <a:r>
              <a:rPr lang="it-IT" dirty="0" smtClean="0">
                <a:latin typeface="Dotum" panose="020B0600000101010101" pitchFamily="34" charset="-127"/>
                <a:ea typeface="Dotum" panose="020B0600000101010101" pitchFamily="34" charset="-127"/>
              </a:rPr>
              <a:t>Sintesi</a:t>
            </a:r>
            <a:endParaRPr lang="it-IT" dirty="0">
              <a:latin typeface="Dotum" panose="020B0600000101010101" pitchFamily="34" charset="-127"/>
              <a:ea typeface="Dotum" panose="020B0600000101010101" pitchFamily="34" charset="-127"/>
            </a:endParaRPr>
          </a:p>
        </p:txBody>
      </p:sp>
      <p:cxnSp>
        <p:nvCxnSpPr>
          <p:cNvPr id="11" name="Connettore 2 10"/>
          <p:cNvCxnSpPr>
            <a:stCxn id="9" idx="0"/>
            <a:endCxn id="10" idx="2"/>
          </p:cNvCxnSpPr>
          <p:nvPr/>
        </p:nvCxnSpPr>
        <p:spPr>
          <a:xfrm flipV="1">
            <a:off x="4450764" y="1782108"/>
            <a:ext cx="3001" cy="485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2384184" y="4931876"/>
            <a:ext cx="1527982" cy="369332"/>
          </a:xfrm>
          <a:prstGeom prst="rect">
            <a:avLst/>
          </a:prstGeom>
          <a:noFill/>
        </p:spPr>
        <p:txBody>
          <a:bodyPr wrap="none" rtlCol="0">
            <a:spAutoFit/>
          </a:bodyPr>
          <a:lstStyle/>
          <a:p>
            <a:pPr algn="ctr"/>
            <a:r>
              <a:rPr lang="it-IT" dirty="0" smtClean="0">
                <a:latin typeface="Dotum" panose="020B0600000101010101" pitchFamily="34" charset="-127"/>
                <a:ea typeface="Dotum" panose="020B0600000101010101" pitchFamily="34" charset="-127"/>
              </a:rPr>
              <a:t>Eterogeneità</a:t>
            </a:r>
            <a:endParaRPr lang="it-IT" dirty="0">
              <a:latin typeface="Dotum" panose="020B0600000101010101" pitchFamily="34" charset="-127"/>
              <a:ea typeface="Dotum" panose="020B0600000101010101" pitchFamily="34" charset="-127"/>
            </a:endParaRPr>
          </a:p>
        </p:txBody>
      </p:sp>
      <p:sp>
        <p:nvSpPr>
          <p:cNvPr id="14" name="CasellaDiTesto 13"/>
          <p:cNvSpPr txBox="1"/>
          <p:nvPr/>
        </p:nvSpPr>
        <p:spPr>
          <a:xfrm>
            <a:off x="5248558" y="4941168"/>
            <a:ext cx="1527982" cy="369332"/>
          </a:xfrm>
          <a:prstGeom prst="rect">
            <a:avLst/>
          </a:prstGeom>
          <a:noFill/>
        </p:spPr>
        <p:txBody>
          <a:bodyPr wrap="none" rtlCol="0">
            <a:spAutoFit/>
          </a:bodyPr>
          <a:lstStyle/>
          <a:p>
            <a:pPr algn="ctr"/>
            <a:r>
              <a:rPr lang="it-IT" dirty="0" smtClean="0">
                <a:latin typeface="Dotum" panose="020B0600000101010101" pitchFamily="34" charset="-127"/>
                <a:ea typeface="Dotum" panose="020B0600000101010101" pitchFamily="34" charset="-127"/>
              </a:rPr>
              <a:t>Eterogeneità</a:t>
            </a:r>
            <a:endParaRPr lang="it-IT" dirty="0">
              <a:latin typeface="Dotum" panose="020B0600000101010101" pitchFamily="34" charset="-127"/>
              <a:ea typeface="Dotum" panose="020B0600000101010101" pitchFamily="34" charset="-127"/>
            </a:endParaRPr>
          </a:p>
        </p:txBody>
      </p:sp>
      <p:sp>
        <p:nvSpPr>
          <p:cNvPr id="15" name="CasellaDiTesto 14"/>
          <p:cNvSpPr txBox="1"/>
          <p:nvPr/>
        </p:nvSpPr>
        <p:spPr>
          <a:xfrm>
            <a:off x="3908152" y="5877272"/>
            <a:ext cx="1271503" cy="369332"/>
          </a:xfrm>
          <a:prstGeom prst="rect">
            <a:avLst/>
          </a:prstGeom>
          <a:noFill/>
        </p:spPr>
        <p:txBody>
          <a:bodyPr wrap="none" rtlCol="0">
            <a:spAutoFit/>
          </a:bodyPr>
          <a:lstStyle/>
          <a:p>
            <a:pPr algn="ctr"/>
            <a:r>
              <a:rPr lang="it-IT" dirty="0" smtClean="0">
                <a:latin typeface="Dotum" panose="020B0600000101010101" pitchFamily="34" charset="-127"/>
                <a:ea typeface="Dotum" panose="020B0600000101010101" pitchFamily="34" charset="-127"/>
              </a:rPr>
              <a:t>Differenza</a:t>
            </a:r>
            <a:endParaRPr lang="it-IT" dirty="0">
              <a:latin typeface="Dotum" panose="020B0600000101010101" pitchFamily="34" charset="-127"/>
              <a:ea typeface="Dotum" panose="020B0600000101010101" pitchFamily="34" charset="-127"/>
            </a:endParaRPr>
          </a:p>
        </p:txBody>
      </p:sp>
      <p:cxnSp>
        <p:nvCxnSpPr>
          <p:cNvPr id="16" name="Connettore 4 15"/>
          <p:cNvCxnSpPr>
            <a:stCxn id="13" idx="2"/>
            <a:endCxn id="15" idx="1"/>
          </p:cNvCxnSpPr>
          <p:nvPr/>
        </p:nvCxnSpPr>
        <p:spPr>
          <a:xfrm rot="16200000" flipH="1">
            <a:off x="3147798" y="5301584"/>
            <a:ext cx="760730" cy="75997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ttore 4 17"/>
          <p:cNvCxnSpPr>
            <a:stCxn id="14" idx="2"/>
            <a:endCxn id="15" idx="3"/>
          </p:cNvCxnSpPr>
          <p:nvPr/>
        </p:nvCxnSpPr>
        <p:spPr>
          <a:xfrm rot="5400000">
            <a:off x="5220383" y="5269772"/>
            <a:ext cx="751438" cy="83289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a:stCxn id="2" idx="2"/>
            <a:endCxn id="13" idx="0"/>
          </p:cNvCxnSpPr>
          <p:nvPr/>
        </p:nvCxnSpPr>
        <p:spPr>
          <a:xfrm flipH="1">
            <a:off x="3148175" y="4160113"/>
            <a:ext cx="13912" cy="771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a:stCxn id="7" idx="2"/>
            <a:endCxn id="14" idx="0"/>
          </p:cNvCxnSpPr>
          <p:nvPr/>
        </p:nvCxnSpPr>
        <p:spPr>
          <a:xfrm flipH="1">
            <a:off x="6012549" y="4437112"/>
            <a:ext cx="3409"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CasellaDiTesto 23"/>
          <p:cNvSpPr txBox="1"/>
          <p:nvPr/>
        </p:nvSpPr>
        <p:spPr>
          <a:xfrm>
            <a:off x="55533" y="4787860"/>
            <a:ext cx="2068195" cy="523220"/>
          </a:xfrm>
          <a:prstGeom prst="rect">
            <a:avLst/>
          </a:prstGeom>
          <a:noFill/>
        </p:spPr>
        <p:txBody>
          <a:bodyPr wrap="none" rtlCol="0">
            <a:spAutoFit/>
          </a:bodyPr>
          <a:lstStyle/>
          <a:p>
            <a:pPr algn="ctr"/>
            <a:r>
              <a:rPr lang="it-IT" sz="2800" b="1" dirty="0" smtClean="0">
                <a:latin typeface="Dotum" panose="020B0600000101010101" pitchFamily="34" charset="-127"/>
                <a:ea typeface="Dotum" panose="020B0600000101010101" pitchFamily="34" charset="-127"/>
              </a:rPr>
              <a:t>I approccio</a:t>
            </a:r>
            <a:endParaRPr lang="it-IT" sz="2800" b="1" dirty="0">
              <a:latin typeface="Dotum" panose="020B0600000101010101" pitchFamily="34" charset="-127"/>
              <a:ea typeface="Dotum" panose="020B0600000101010101" pitchFamily="34" charset="-127"/>
            </a:endParaRPr>
          </a:p>
        </p:txBody>
      </p:sp>
      <p:sp>
        <p:nvSpPr>
          <p:cNvPr id="25" name="CasellaDiTesto 24"/>
          <p:cNvSpPr txBox="1"/>
          <p:nvPr/>
        </p:nvSpPr>
        <p:spPr>
          <a:xfrm>
            <a:off x="6795431" y="1753652"/>
            <a:ext cx="2125903" cy="523220"/>
          </a:xfrm>
          <a:prstGeom prst="rect">
            <a:avLst/>
          </a:prstGeom>
          <a:noFill/>
        </p:spPr>
        <p:txBody>
          <a:bodyPr wrap="none" rtlCol="0">
            <a:spAutoFit/>
          </a:bodyPr>
          <a:lstStyle/>
          <a:p>
            <a:pPr algn="ctr"/>
            <a:r>
              <a:rPr lang="it-IT" sz="2800" b="1" dirty="0" smtClean="0">
                <a:latin typeface="Dotum" panose="020B0600000101010101" pitchFamily="34" charset="-127"/>
                <a:ea typeface="Dotum" panose="020B0600000101010101" pitchFamily="34" charset="-127"/>
              </a:rPr>
              <a:t>II approccio</a:t>
            </a:r>
            <a:endParaRPr lang="it-IT" sz="2800" b="1" dirty="0">
              <a:latin typeface="Dotum" panose="020B0600000101010101" pitchFamily="34" charset="-127"/>
              <a:ea typeface="Dotum" panose="020B0600000101010101" pitchFamily="34" charset="-127"/>
            </a:endParaRPr>
          </a:p>
        </p:txBody>
      </p:sp>
    </p:spTree>
    <p:extLst>
      <p:ext uri="{BB962C8B-B14F-4D97-AF65-F5344CB8AC3E}">
        <p14:creationId xmlns:p14="http://schemas.microsoft.com/office/powerpoint/2010/main" val="23226956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2772" name="Text Box 3"/>
              <p:cNvSpPr txBox="1">
                <a:spLocks noChangeArrowheads="1"/>
              </p:cNvSpPr>
              <p:nvPr/>
            </p:nvSpPr>
            <p:spPr bwMode="auto">
              <a:xfrm>
                <a:off x="685800" y="1340768"/>
                <a:ext cx="7772400" cy="25545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2000" dirty="0" smtClean="0">
                    <a:latin typeface="Dotum" panose="020B0600000101010101" pitchFamily="34" charset="-127"/>
                    <a:ea typeface="Dotum" panose="020B0600000101010101" pitchFamily="34" charset="-127"/>
                  </a:rPr>
                  <a:t>Tutto ruota intorno alla tabella teorica di </a:t>
                </a:r>
                <a:r>
                  <a:rPr lang="it-IT" sz="2000" dirty="0" err="1" smtClean="0">
                    <a:latin typeface="Dotum" panose="020B0600000101010101" pitchFamily="34" charset="-127"/>
                    <a:ea typeface="Dotum" panose="020B0600000101010101" pitchFamily="34" charset="-127"/>
                  </a:rPr>
                  <a:t>indipendeza</a:t>
                </a:r>
                <a:r>
                  <a:rPr lang="it-IT" sz="2000" dirty="0" smtClean="0">
                    <a:latin typeface="Dotum" panose="020B0600000101010101" pitchFamily="34" charset="-127"/>
                    <a:ea typeface="Dotum" panose="020B0600000101010101" pitchFamily="34" charset="-127"/>
                  </a:rPr>
                  <a:t>.</a:t>
                </a:r>
              </a:p>
              <a:p>
                <a:pPr algn="just" eaLnBrk="1" hangingPunct="1"/>
                <a:endParaRPr lang="it-IT" sz="2000" dirty="0">
                  <a:latin typeface="Dotum" panose="020B0600000101010101" pitchFamily="34" charset="-127"/>
                  <a:ea typeface="Dotum" panose="020B0600000101010101" pitchFamily="34" charset="-127"/>
                </a:endParaRPr>
              </a:p>
              <a:p>
                <a:pPr algn="just" eaLnBrk="1" hangingPunct="1"/>
                <a:r>
                  <a:rPr lang="it-IT" sz="2000" b="1" dirty="0" smtClean="0">
                    <a:latin typeface="Dotum" panose="020B0600000101010101" pitchFamily="34" charset="-127"/>
                    <a:ea typeface="Dotum" panose="020B0600000101010101" pitchFamily="34" charset="-127"/>
                  </a:rPr>
                  <a:t>Fissate le marginali</a:t>
                </a:r>
                <a:r>
                  <a:rPr lang="it-IT" sz="2000" dirty="0" smtClean="0">
                    <a:latin typeface="Dotum" panose="020B0600000101010101" pitchFamily="34" charset="-127"/>
                    <a:ea typeface="Dotum" panose="020B0600000101010101" pitchFamily="34" charset="-127"/>
                  </a:rPr>
                  <a:t>, questa è determinata univocamente dalla relazione</a:t>
                </a:r>
              </a:p>
              <a:p>
                <a:pPr algn="just" eaLnBrk="1" hangingPunct="1"/>
                <a:endParaRPr lang="it-IT" sz="2000" dirty="0">
                  <a:latin typeface="Dotum" panose="020B0600000101010101" pitchFamily="34" charset="-127"/>
                  <a:ea typeface="Dotum" panose="020B0600000101010101" pitchFamily="34" charset="-127"/>
                </a:endParaRPr>
              </a:p>
              <a:p>
                <a:pPr algn="just" eaLnBrk="1" hangingPunct="1"/>
                <a14:m>
                  <m:oMathPara xmlns:m="http://schemas.openxmlformats.org/officeDocument/2006/math">
                    <m:oMathParaPr>
                      <m:jc m:val="centerGroup"/>
                    </m:oMathParaPr>
                    <m:oMath xmlns:m="http://schemas.openxmlformats.org/officeDocument/2006/math">
                      <m:sSub>
                        <m:sSubPr>
                          <m:ctrlPr>
                            <a:rPr lang="it-IT" sz="2000" i="1">
                              <a:latin typeface="Cambria Math"/>
                            </a:rPr>
                          </m:ctrlPr>
                        </m:sSubPr>
                        <m:e>
                          <m:r>
                            <m:rPr>
                              <m:sty m:val="p"/>
                            </m:rPr>
                            <a:rPr lang="it-IT" sz="2000">
                              <a:latin typeface="Cambria Math"/>
                            </a:rPr>
                            <m:t>p</m:t>
                          </m:r>
                        </m:e>
                        <m:sub>
                          <m:r>
                            <m:rPr>
                              <m:sty m:val="p"/>
                            </m:rPr>
                            <a:rPr lang="it-IT" sz="2000">
                              <a:latin typeface="Cambria Math"/>
                            </a:rPr>
                            <m:t>sm</m:t>
                          </m:r>
                        </m:sub>
                      </m:sSub>
                      <m:r>
                        <a:rPr lang="it-IT" sz="2000">
                          <a:latin typeface="Cambria Math"/>
                        </a:rPr>
                        <m:t>=</m:t>
                      </m:r>
                      <m:sSub>
                        <m:sSubPr>
                          <m:ctrlPr>
                            <a:rPr lang="it-IT" sz="2000" i="1">
                              <a:latin typeface="Cambria Math"/>
                              <a:ea typeface="Cambria Math"/>
                            </a:rPr>
                          </m:ctrlPr>
                        </m:sSubPr>
                        <m:e>
                          <m:r>
                            <m:rPr>
                              <m:sty m:val="p"/>
                            </m:rPr>
                            <a:rPr lang="it-IT" sz="2000">
                              <a:latin typeface="Cambria Math"/>
                              <a:ea typeface="Cambria Math"/>
                            </a:rPr>
                            <m:t>p</m:t>
                          </m:r>
                        </m:e>
                        <m:sub>
                          <m:r>
                            <m:rPr>
                              <m:sty m:val="p"/>
                            </m:rPr>
                            <a:rPr lang="it-IT" sz="2000">
                              <a:latin typeface="Cambria Math"/>
                              <a:ea typeface="Cambria Math"/>
                            </a:rPr>
                            <m:t>s</m:t>
                          </m:r>
                          <m:r>
                            <a:rPr lang="it-IT" sz="2000">
                              <a:latin typeface="Cambria Math"/>
                              <a:ea typeface="Cambria Math"/>
                            </a:rPr>
                            <m:t>.</m:t>
                          </m:r>
                        </m:sub>
                      </m:sSub>
                      <m:r>
                        <a:rPr lang="it-IT" sz="2000">
                          <a:latin typeface="Cambria Math"/>
                        </a:rPr>
                        <m:t>∙</m:t>
                      </m:r>
                      <m:sSub>
                        <m:sSubPr>
                          <m:ctrlPr>
                            <a:rPr lang="it-IT" sz="2000" i="1">
                              <a:latin typeface="Cambria Math"/>
                              <a:ea typeface="Cambria Math"/>
                            </a:rPr>
                          </m:ctrlPr>
                        </m:sSubPr>
                        <m:e>
                          <m:r>
                            <m:rPr>
                              <m:sty m:val="p"/>
                            </m:rPr>
                            <a:rPr lang="it-IT" sz="2000">
                              <a:latin typeface="Cambria Math"/>
                              <a:ea typeface="Cambria Math"/>
                            </a:rPr>
                            <m:t>p</m:t>
                          </m:r>
                        </m:e>
                        <m:sub>
                          <m:r>
                            <a:rPr lang="it-IT" sz="2000">
                              <a:latin typeface="Cambria Math"/>
                              <a:ea typeface="Cambria Math"/>
                            </a:rPr>
                            <m:t>.</m:t>
                          </m:r>
                          <m:r>
                            <m:rPr>
                              <m:sty m:val="p"/>
                            </m:rPr>
                            <a:rPr lang="it-IT" sz="2000">
                              <a:latin typeface="Cambria Math"/>
                              <a:ea typeface="Cambria Math"/>
                            </a:rPr>
                            <m:t>m</m:t>
                          </m:r>
                        </m:sub>
                      </m:sSub>
                    </m:oMath>
                  </m:oMathPara>
                </a14:m>
                <a:endParaRPr lang="it-IT" sz="2000" dirty="0" smtClean="0">
                  <a:latin typeface="Dotum" panose="020B0600000101010101" pitchFamily="34" charset="-127"/>
                  <a:ea typeface="Dotum" panose="020B0600000101010101" pitchFamily="34" charset="-127"/>
                </a:endParaRPr>
              </a:p>
              <a:p>
                <a:pPr algn="just" eaLnBrk="1" hangingPunct="1"/>
                <a:endParaRPr lang="it-IT" sz="2000" dirty="0">
                  <a:latin typeface="Dotum" panose="020B0600000101010101" pitchFamily="34" charset="-127"/>
                  <a:ea typeface="Dotum" panose="020B0600000101010101" pitchFamily="34" charset="-127"/>
                </a:endParaRPr>
              </a:p>
              <a:p>
                <a:pPr eaLnBrk="1" hangingPunct="1"/>
                <a:endParaRPr lang="it-IT" sz="2000" dirty="0" smtClean="0">
                  <a:latin typeface="Dotum" panose="020B0600000101010101" pitchFamily="34" charset="-127"/>
                  <a:ea typeface="Dotum" panose="020B0600000101010101" pitchFamily="34" charset="-127"/>
                </a:endParaRPr>
              </a:p>
            </p:txBody>
          </p:sp>
        </mc:Choice>
        <mc:Fallback xmlns="">
          <p:sp>
            <p:nvSpPr>
              <p:cNvPr id="32772" name="Text Box 3"/>
              <p:cNvSpPr txBox="1">
                <a:spLocks noRot="1" noChangeAspect="1" noMove="1" noResize="1" noEditPoints="1" noAdjustHandles="1" noChangeArrowheads="1" noChangeShapeType="1" noTextEdit="1"/>
              </p:cNvSpPr>
              <p:nvPr/>
            </p:nvSpPr>
            <p:spPr bwMode="auto">
              <a:xfrm>
                <a:off x="685800" y="1340768"/>
                <a:ext cx="7772400" cy="2554545"/>
              </a:xfrm>
              <a:prstGeom prst="rect">
                <a:avLst/>
              </a:prstGeom>
              <a:blipFill rotWithShape="1">
                <a:blip r:embed="rId4"/>
                <a:stretch>
                  <a:fillRect l="-863" t="-1193" r="-78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Tabella di </a:t>
            </a:r>
            <a:r>
              <a:rPr lang="it-IT" sz="2800" dirty="0" err="1" smtClean="0">
                <a:latin typeface="Dotum" panose="020B0600000101010101" pitchFamily="34" charset="-127"/>
                <a:ea typeface="Dotum" panose="020B0600000101010101" pitchFamily="34" charset="-127"/>
              </a:rPr>
              <a:t>indipendeza</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2" name="Oggetto 1"/>
          <p:cNvGraphicFramePr>
            <a:graphicFrameLocks noChangeAspect="1"/>
          </p:cNvGraphicFramePr>
          <p:nvPr>
            <p:extLst>
              <p:ext uri="{D42A27DB-BD31-4B8C-83A1-F6EECF244321}">
                <p14:modId xmlns:p14="http://schemas.microsoft.com/office/powerpoint/2010/main" val="4188236842"/>
              </p:ext>
            </p:extLst>
          </p:nvPr>
        </p:nvGraphicFramePr>
        <p:xfrm>
          <a:off x="2321024" y="4114453"/>
          <a:ext cx="4267200" cy="1474787"/>
        </p:xfrm>
        <a:graphic>
          <a:graphicData uri="http://schemas.openxmlformats.org/presentationml/2006/ole">
            <mc:AlternateContent xmlns:mc="http://schemas.openxmlformats.org/markup-compatibility/2006">
              <mc:Choice xmlns:v="urn:schemas-microsoft-com:vml" Requires="v">
                <p:oleObj spid="_x0000_s2058" name="Foglio di lavoro" r:id="rId6" imgW="3667354" imgH="1267054" progId="Excel.Sheet.8">
                  <p:embed/>
                </p:oleObj>
              </mc:Choice>
              <mc:Fallback>
                <p:oleObj name="Foglio di lavoro" r:id="rId6" imgW="3667354" imgH="1267054" progId="Excel.Sheet.8">
                  <p:embed/>
                  <p:pic>
                    <p:nvPicPr>
                      <p:cNvPr id="0" name="Oggetto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1024" y="4114453"/>
                        <a:ext cx="4267200"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7526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2772" name="Text Box 3"/>
              <p:cNvSpPr txBox="1">
                <a:spLocks noChangeArrowheads="1"/>
              </p:cNvSpPr>
              <p:nvPr/>
            </p:nvSpPr>
            <p:spPr bwMode="auto">
              <a:xfrm>
                <a:off x="685800" y="1340768"/>
                <a:ext cx="7772400" cy="413273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Consideriamo nuovamente l’entropia </a:t>
                </a:r>
                <a:r>
                  <a:rPr lang="it-IT" sz="1800" dirty="0" err="1" smtClean="0">
                    <a:latin typeface="Dotum" panose="020B0600000101010101" pitchFamily="34" charset="-127"/>
                    <a:ea typeface="Dotum" panose="020B0600000101010101" pitchFamily="34" charset="-127"/>
                  </a:rPr>
                  <a:t>bivariata</a:t>
                </a:r>
                <a:r>
                  <a:rPr lang="it-IT" sz="1800" dirty="0">
                    <a:latin typeface="Dotum" panose="020B0600000101010101" pitchFamily="34" charset="-127"/>
                    <a:ea typeface="Dotum" panose="020B0600000101010101" pitchFamily="34" charset="-127"/>
                  </a:rPr>
                  <a:t>:</a:t>
                </a:r>
                <a:endParaRPr lang="it-IT" sz="1800" dirty="0" smtClean="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smtClean="0">
                              <a:latin typeface="Cambria Math"/>
                            </a:rPr>
                          </m:ctrlPr>
                        </m:sSubPr>
                        <m:e>
                          <m:r>
                            <a:rPr lang="it-IT" sz="1800" b="0" i="1" smtClean="0">
                              <a:latin typeface="Cambria Math"/>
                            </a:rPr>
                            <m:t>𝐻</m:t>
                          </m:r>
                        </m:e>
                        <m:sub>
                          <m:r>
                            <a:rPr lang="it-IT" sz="1800" b="0" i="1" smtClean="0">
                              <a:latin typeface="Cambria Math"/>
                            </a:rPr>
                            <m:t>𝑋𝑌</m:t>
                          </m:r>
                        </m:sub>
                      </m:sSub>
                      <m:r>
                        <a:rPr lang="it-IT" sz="1800" b="0" i="1" smtClean="0">
                          <a:latin typeface="Cambria Math"/>
                        </a:rPr>
                        <m:t>=</m:t>
                      </m:r>
                      <m:r>
                        <a:rPr lang="it-IT" sz="1800" i="1">
                          <a:latin typeface="Cambria Math"/>
                        </a:rPr>
                        <m:t>−</m:t>
                      </m:r>
                      <m:nary>
                        <m:naryPr>
                          <m:chr m:val="∑"/>
                          <m:limLoc m:val="subSup"/>
                          <m:ctrlPr>
                            <a:rPr lang="it-IT" sz="1800" i="1" smtClean="0">
                              <a:latin typeface="Cambria Math"/>
                            </a:rPr>
                          </m:ctrlPr>
                        </m:naryPr>
                        <m:sub>
                          <m:r>
                            <m:rPr>
                              <m:brk m:alnAt="25"/>
                            </m:rPr>
                            <a:rPr lang="it-IT" sz="1800" b="0" i="1" smtClean="0">
                              <a:latin typeface="Cambria Math"/>
                            </a:rPr>
                            <m:t>𝑖</m:t>
                          </m:r>
                          <m:r>
                            <a:rPr lang="it-IT" sz="1800" b="0" i="1" smtClean="0">
                              <a:latin typeface="Cambria Math"/>
                            </a:rPr>
                            <m:t>=1</m:t>
                          </m:r>
                        </m:sub>
                        <m:sup>
                          <m:r>
                            <a:rPr lang="it-IT" sz="1800" b="0" i="1" smtClean="0">
                              <a:latin typeface="Cambria Math"/>
                            </a:rPr>
                            <m:t>h</m:t>
                          </m:r>
                        </m:sup>
                        <m:e>
                          <m:nary>
                            <m:naryPr>
                              <m:chr m:val="∑"/>
                              <m:limLoc m:val="subSup"/>
                              <m:ctrlPr>
                                <a:rPr lang="it-IT" sz="1800" i="1">
                                  <a:latin typeface="Cambria Math"/>
                                </a:rPr>
                              </m:ctrlPr>
                            </m:naryPr>
                            <m:sub>
                              <m:r>
                                <m:rPr>
                                  <m:brk m:alnAt="1"/>
                                </m:rPr>
                                <a:rPr lang="it-IT" sz="1800" b="0" i="1" smtClean="0">
                                  <a:latin typeface="Cambria Math"/>
                                </a:rPr>
                                <m:t>𝑗</m:t>
                              </m:r>
                              <m:r>
                                <a:rPr lang="it-IT" sz="1800" i="1">
                                  <a:latin typeface="Cambria Math"/>
                                </a:rPr>
                                <m:t>=1</m:t>
                              </m:r>
                            </m:sub>
                            <m:sup>
                              <m:r>
                                <a:rPr lang="it-IT" sz="1800" b="0" i="1" smtClean="0">
                                  <a:latin typeface="Cambria Math"/>
                                </a:rPr>
                                <m:t>𝑘</m:t>
                              </m:r>
                            </m:sup>
                            <m:e>
                              <m:sSub>
                                <m:sSubPr>
                                  <m:ctrlPr>
                                    <a:rPr lang="it-IT" sz="1800" i="1">
                                      <a:latin typeface="Cambria Math"/>
                                    </a:rPr>
                                  </m:ctrlPr>
                                </m:sSubPr>
                                <m:e>
                                  <m:r>
                                    <a:rPr lang="it-IT" sz="1800" i="1">
                                      <a:latin typeface="Cambria Math"/>
                                    </a:rPr>
                                    <m:t>𝑝</m:t>
                                  </m:r>
                                </m:e>
                                <m:sub>
                                  <m:r>
                                    <a:rPr lang="it-IT" sz="1800" i="1">
                                      <a:latin typeface="Cambria Math"/>
                                    </a:rPr>
                                    <m:t>𝑖𝑗</m:t>
                                  </m:r>
                                </m:sub>
                              </m:sSub>
                              <m:func>
                                <m:funcPr>
                                  <m:ctrlPr>
                                    <a:rPr lang="it-IT" sz="1800" i="1">
                                      <a:latin typeface="Cambria Math"/>
                                    </a:rPr>
                                  </m:ctrlPr>
                                </m:funcPr>
                                <m:fName>
                                  <m:r>
                                    <m:rPr>
                                      <m:sty m:val="p"/>
                                    </m:rPr>
                                    <a:rPr lang="it-IT" sz="1800">
                                      <a:latin typeface="Cambria Math"/>
                                    </a:rPr>
                                    <m:t>ln</m:t>
                                  </m:r>
                                </m:fName>
                                <m:e>
                                  <m:sSub>
                                    <m:sSubPr>
                                      <m:ctrlPr>
                                        <a:rPr lang="it-IT" sz="1800" i="1">
                                          <a:latin typeface="Cambria Math"/>
                                        </a:rPr>
                                      </m:ctrlPr>
                                    </m:sSubPr>
                                    <m:e>
                                      <m:r>
                                        <a:rPr lang="it-IT" sz="1800" i="1">
                                          <a:latin typeface="Cambria Math"/>
                                        </a:rPr>
                                        <m:t>𝑝</m:t>
                                      </m:r>
                                    </m:e>
                                    <m:sub>
                                      <m:r>
                                        <a:rPr lang="it-IT" sz="1800" i="1">
                                          <a:latin typeface="Cambria Math"/>
                                        </a:rPr>
                                        <m:t>𝑖𝑗</m:t>
                                      </m:r>
                                    </m:sub>
                                  </m:sSub>
                                </m:e>
                              </m:func>
                            </m:e>
                          </m:nary>
                        </m:e>
                      </m:nary>
                    </m:oMath>
                  </m:oMathPara>
                </a14:m>
                <a:endParaRPr lang="it-IT" sz="3200" dirty="0"/>
              </a:p>
              <a:p>
                <a:pPr algn="just" eaLnBrk="1" hangingPunct="1"/>
                <a:endParaRPr lang="it-IT" sz="1800" dirty="0" smtClean="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Se i due fenomeni sono indipendenti (cioè </a:t>
                </a:r>
                <a14:m>
                  <m:oMath xmlns:m="http://schemas.openxmlformats.org/officeDocument/2006/math">
                    <m:sSub>
                      <m:sSubPr>
                        <m:ctrlPr>
                          <a:rPr lang="it-IT" sz="1800" i="1">
                            <a:latin typeface="Cambria Math"/>
                          </a:rPr>
                        </m:ctrlPr>
                      </m:sSubPr>
                      <m:e>
                        <m:r>
                          <a:rPr lang="it-IT" sz="1800" i="1">
                            <a:latin typeface="Cambria Math"/>
                          </a:rPr>
                          <m:t>𝑝</m:t>
                        </m:r>
                      </m:e>
                      <m:sub>
                        <m:r>
                          <a:rPr lang="it-IT" sz="1800" i="1">
                            <a:latin typeface="Cambria Math"/>
                          </a:rPr>
                          <m:t>𝑖𝑗</m:t>
                        </m:r>
                      </m:sub>
                    </m:sSub>
                    <m:r>
                      <a:rPr lang="it-IT" sz="1800" b="0" i="1" smtClean="0">
                        <a:latin typeface="Cambria Math"/>
                      </a:rPr>
                      <m:t>=</m:t>
                    </m:r>
                    <m:sSub>
                      <m:sSubPr>
                        <m:ctrlPr>
                          <a:rPr lang="it-IT" sz="1800" b="0" i="1" smtClean="0">
                            <a:latin typeface="Cambria Math"/>
                          </a:rPr>
                        </m:ctrlPr>
                      </m:sSubPr>
                      <m:e>
                        <m:r>
                          <a:rPr lang="it-IT" sz="1800" b="0" i="1" smtClean="0">
                            <a:latin typeface="Cambria Math"/>
                          </a:rPr>
                          <m:t>𝑝</m:t>
                        </m:r>
                      </m:e>
                      <m:sub>
                        <m:r>
                          <a:rPr lang="it-IT" sz="1800" b="0" i="1" smtClean="0">
                            <a:latin typeface="Cambria Math"/>
                          </a:rPr>
                          <m:t>𝑙</m:t>
                        </m:r>
                        <m:r>
                          <a:rPr lang="it-IT" sz="1800" b="0" i="1" smtClean="0">
                            <a:latin typeface="Cambria Math"/>
                          </a:rPr>
                          <m:t>.</m:t>
                        </m:r>
                      </m:sub>
                    </m:sSub>
                    <m:sSub>
                      <m:sSubPr>
                        <m:ctrlPr>
                          <a:rPr lang="it-IT" sz="1800" b="0" i="1" smtClean="0">
                            <a:latin typeface="Cambria Math"/>
                          </a:rPr>
                        </m:ctrlPr>
                      </m:sSubPr>
                      <m:e>
                        <m:r>
                          <a:rPr lang="it-IT" sz="1800" b="0" i="1" smtClean="0">
                            <a:latin typeface="Cambria Math"/>
                          </a:rPr>
                          <m:t>𝑝</m:t>
                        </m:r>
                      </m:e>
                      <m:sub>
                        <m:r>
                          <a:rPr lang="it-IT" sz="1800" b="0" i="1" smtClean="0">
                            <a:latin typeface="Cambria Math"/>
                          </a:rPr>
                          <m:t>.</m:t>
                        </m:r>
                        <m:r>
                          <a:rPr lang="it-IT" sz="1800" b="0" i="1" smtClean="0">
                            <a:latin typeface="Cambria Math"/>
                          </a:rPr>
                          <m:t>𝑗</m:t>
                        </m:r>
                      </m:sub>
                    </m:sSub>
                  </m:oMath>
                </a14:m>
                <a:r>
                  <a:rPr lang="it-IT" sz="1800" dirty="0" smtClean="0">
                    <a:latin typeface="Dotum" panose="020B0600000101010101" pitchFamily="34" charset="-127"/>
                    <a:ea typeface="Dotum" panose="020B0600000101010101" pitchFamily="34" charset="-127"/>
                  </a:rPr>
                  <a:t>) si vede subito che </a:t>
                </a:r>
                <a:endParaRPr lang="it-IT" sz="1800" dirty="0">
                  <a:latin typeface="Dotum" panose="020B0600000101010101" pitchFamily="34" charset="-127"/>
                  <a:ea typeface="Dotum" panose="020B0600000101010101" pitchFamily="34" charset="-127"/>
                </a:endParaRPr>
              </a:p>
              <a:p>
                <a:pPr algn="just" eaLnBrk="1" hangingPunct="1"/>
                <a:endParaRPr lang="it-IT" sz="1800" dirty="0" smtClean="0">
                  <a:latin typeface="Dotum" panose="020B0600000101010101" pitchFamily="34" charset="-127"/>
                  <a:ea typeface="Dotum" panose="020B0600000101010101" pitchFamily="34" charset="-127"/>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a:rPr lang="it-IT" sz="1800" i="1">
                              <a:latin typeface="Cambria Math"/>
                            </a:rPr>
                            <m:t>𝐻</m:t>
                          </m:r>
                        </m:e>
                        <m:sub>
                          <m:r>
                            <a:rPr lang="it-IT" sz="1800" i="1">
                              <a:latin typeface="Cambria Math"/>
                            </a:rPr>
                            <m:t>𝑋𝑌</m:t>
                          </m:r>
                        </m:sub>
                      </m:sSub>
                      <m:r>
                        <a:rPr lang="it-IT" sz="1800" i="1">
                          <a:latin typeface="Cambria Math"/>
                        </a:rPr>
                        <m:t>=</m:t>
                      </m:r>
                      <m:sSub>
                        <m:sSubPr>
                          <m:ctrlPr>
                            <a:rPr lang="it-IT" sz="1800" i="1">
                              <a:latin typeface="Cambria Math"/>
                            </a:rPr>
                          </m:ctrlPr>
                        </m:sSubPr>
                        <m:e>
                          <m:r>
                            <a:rPr lang="it-IT" sz="1800" i="1">
                              <a:latin typeface="Cambria Math"/>
                            </a:rPr>
                            <m:t>𝐻</m:t>
                          </m:r>
                        </m:e>
                        <m:sub>
                          <m:r>
                            <a:rPr lang="it-IT" sz="1800" i="1">
                              <a:latin typeface="Cambria Math"/>
                            </a:rPr>
                            <m:t>𝑋</m:t>
                          </m:r>
                        </m:sub>
                      </m:sSub>
                      <m:r>
                        <a:rPr lang="it-IT" sz="1800" b="0" i="1" smtClean="0">
                          <a:latin typeface="Cambria Math"/>
                        </a:rPr>
                        <m:t>+</m:t>
                      </m:r>
                      <m:sSub>
                        <m:sSubPr>
                          <m:ctrlPr>
                            <a:rPr lang="it-IT" sz="1800" i="1">
                              <a:latin typeface="Cambria Math"/>
                            </a:rPr>
                          </m:ctrlPr>
                        </m:sSubPr>
                        <m:e>
                          <m:r>
                            <a:rPr lang="it-IT" sz="1800" i="1">
                              <a:latin typeface="Cambria Math"/>
                            </a:rPr>
                            <m:t>𝐻</m:t>
                          </m:r>
                        </m:e>
                        <m:sub>
                          <m:r>
                            <a:rPr lang="it-IT" sz="1800" i="1">
                              <a:latin typeface="Cambria Math"/>
                            </a:rPr>
                            <m:t>𝑌</m:t>
                          </m:r>
                        </m:sub>
                      </m:sSub>
                    </m:oMath>
                  </m:oMathPara>
                </a14:m>
                <a:endParaRPr lang="it-IT" sz="1800" dirty="0" smtClean="0">
                  <a:latin typeface="Dotum" panose="020B0600000101010101" pitchFamily="34" charset="-127"/>
                  <a:ea typeface="Dotum" panose="020B0600000101010101" pitchFamily="34" charset="-127"/>
                </a:endParaRPr>
              </a:p>
              <a:p>
                <a:pPr algn="just" eaLnBrk="1" hangingPunct="1"/>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r>
                  <a:rPr lang="it-IT" sz="1800" dirty="0">
                    <a:latin typeface="Dotum" panose="020B0600000101010101" pitchFamily="34" charset="-127"/>
                    <a:ea typeface="Dotum" panose="020B0600000101010101" pitchFamily="34" charset="-127"/>
                    <a:sym typeface="Symbol" pitchFamily="18" charset="2"/>
                  </a:rPr>
                  <a:t>e</a:t>
                </a:r>
                <a:r>
                  <a:rPr lang="it-IT" sz="1800" dirty="0" smtClean="0">
                    <a:latin typeface="Dotum" panose="020B0600000101010101" pitchFamily="34" charset="-127"/>
                    <a:ea typeface="Dotum" panose="020B0600000101010101" pitchFamily="34" charset="-127"/>
                    <a:sym typeface="Symbol" pitchFamily="18" charset="2"/>
                  </a:rPr>
                  <a:t> si può dimostrare che</a:t>
                </a:r>
              </a:p>
              <a:p>
                <a:pPr algn="just" eaLnBrk="1" hangingPunct="1"/>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func>
                            <m:funcPr>
                              <m:ctrlPr>
                                <a:rPr lang="it-IT" sz="1800" i="1" smtClean="0">
                                  <a:latin typeface="Cambria Math"/>
                                </a:rPr>
                              </m:ctrlPr>
                            </m:funcPr>
                            <m:fName>
                              <m:limLow>
                                <m:limLowPr>
                                  <m:ctrlPr>
                                    <a:rPr lang="it-IT" sz="1800" i="1" smtClean="0">
                                      <a:latin typeface="Cambria Math"/>
                                    </a:rPr>
                                  </m:ctrlPr>
                                </m:limLowPr>
                                <m:e>
                                  <m:r>
                                    <m:rPr>
                                      <m:sty m:val="p"/>
                                    </m:rPr>
                                    <a:rPr lang="it-IT" sz="1800" i="0" smtClean="0">
                                      <a:latin typeface="Cambria Math"/>
                                    </a:rPr>
                                    <m:t>max</m:t>
                                  </m:r>
                                </m:e>
                                <m:lim/>
                              </m:limLow>
                            </m:fName>
                            <m:e>
                              <m:d>
                                <m:dPr>
                                  <m:ctrlPr>
                                    <a:rPr lang="it-IT" sz="1800" i="1" smtClean="0">
                                      <a:latin typeface="Cambria Math"/>
                                    </a:rPr>
                                  </m:ctrlPr>
                                </m:dPr>
                                <m:e>
                                  <m:sSub>
                                    <m:sSubPr>
                                      <m:ctrlPr>
                                        <a:rPr lang="it-IT" sz="1800" i="1">
                                          <a:latin typeface="Cambria Math"/>
                                        </a:rPr>
                                      </m:ctrlPr>
                                    </m:sSubPr>
                                    <m:e>
                                      <m:r>
                                        <a:rPr lang="it-IT" sz="1800" i="1">
                                          <a:latin typeface="Cambria Math"/>
                                        </a:rPr>
                                        <m:t>𝐻</m:t>
                                      </m:r>
                                    </m:e>
                                    <m:sub>
                                      <m:r>
                                        <a:rPr lang="it-IT" sz="1800" i="1">
                                          <a:latin typeface="Cambria Math"/>
                                        </a:rPr>
                                        <m:t>𝑋</m:t>
                                      </m:r>
                                    </m:sub>
                                  </m:sSub>
                                  <m:r>
                                    <a:rPr lang="it-IT" sz="1800" b="0" i="1" smtClean="0">
                                      <a:latin typeface="Cambria Math"/>
                                    </a:rPr>
                                    <m:t>,</m:t>
                                  </m:r>
                                  <m:sSub>
                                    <m:sSubPr>
                                      <m:ctrlPr>
                                        <a:rPr lang="it-IT" sz="1800" i="1">
                                          <a:latin typeface="Cambria Math"/>
                                        </a:rPr>
                                      </m:ctrlPr>
                                    </m:sSubPr>
                                    <m:e>
                                      <m:r>
                                        <a:rPr lang="it-IT" sz="1800" i="1">
                                          <a:latin typeface="Cambria Math"/>
                                        </a:rPr>
                                        <m:t>𝐻</m:t>
                                      </m:r>
                                    </m:e>
                                    <m:sub>
                                      <m:r>
                                        <a:rPr lang="it-IT" sz="1800" i="1">
                                          <a:latin typeface="Cambria Math"/>
                                        </a:rPr>
                                        <m:t>𝑌</m:t>
                                      </m:r>
                                    </m:sub>
                                  </m:sSub>
                                </m:e>
                              </m:d>
                              <m:r>
                                <a:rPr lang="it-IT" sz="1800" i="1" smtClean="0">
                                  <a:latin typeface="Cambria Math"/>
                                  <a:ea typeface="Cambria Math"/>
                                </a:rPr>
                                <m:t>≤</m:t>
                              </m:r>
                            </m:e>
                          </m:func>
                          <m:r>
                            <a:rPr lang="it-IT" sz="1800" i="1">
                              <a:latin typeface="Cambria Math"/>
                            </a:rPr>
                            <m:t>𝐻</m:t>
                          </m:r>
                        </m:e>
                        <m:sub>
                          <m:r>
                            <a:rPr lang="it-IT" sz="1800" i="1">
                              <a:latin typeface="Cambria Math"/>
                            </a:rPr>
                            <m:t>𝑋𝑌</m:t>
                          </m:r>
                        </m:sub>
                      </m:sSub>
                      <m:r>
                        <a:rPr lang="it-IT" sz="1800" i="1">
                          <a:latin typeface="Cambria Math"/>
                          <a:ea typeface="Cambria Math"/>
                        </a:rPr>
                        <m:t>≤</m:t>
                      </m:r>
                      <m:sSub>
                        <m:sSubPr>
                          <m:ctrlPr>
                            <a:rPr lang="it-IT" sz="1800" i="1">
                              <a:latin typeface="Cambria Math"/>
                            </a:rPr>
                          </m:ctrlPr>
                        </m:sSubPr>
                        <m:e>
                          <m:r>
                            <a:rPr lang="it-IT" sz="1800" i="1">
                              <a:latin typeface="Cambria Math"/>
                            </a:rPr>
                            <m:t>𝐻</m:t>
                          </m:r>
                        </m:e>
                        <m:sub>
                          <m:r>
                            <a:rPr lang="it-IT" sz="1800" i="1">
                              <a:latin typeface="Cambria Math"/>
                            </a:rPr>
                            <m:t>𝑋</m:t>
                          </m:r>
                        </m:sub>
                      </m:sSub>
                      <m:r>
                        <a:rPr lang="it-IT" sz="1800" i="1">
                          <a:latin typeface="Cambria Math"/>
                        </a:rPr>
                        <m:t>+</m:t>
                      </m:r>
                      <m:sSub>
                        <m:sSubPr>
                          <m:ctrlPr>
                            <a:rPr lang="it-IT" sz="1800" i="1">
                              <a:latin typeface="Cambria Math"/>
                            </a:rPr>
                          </m:ctrlPr>
                        </m:sSubPr>
                        <m:e>
                          <m:r>
                            <a:rPr lang="it-IT" sz="1800" i="1">
                              <a:latin typeface="Cambria Math"/>
                            </a:rPr>
                            <m:t>𝐻</m:t>
                          </m:r>
                        </m:e>
                        <m:sub>
                          <m:r>
                            <a:rPr lang="it-IT" sz="1800" i="1">
                              <a:latin typeface="Cambria Math"/>
                            </a:rPr>
                            <m:t>𝑌</m:t>
                          </m:r>
                        </m:sub>
                      </m:sSub>
                    </m:oMath>
                  </m:oMathPara>
                </a14:m>
                <a:endParaRPr lang="it-IT" sz="1800" dirty="0">
                  <a:latin typeface="Dotum" panose="020B0600000101010101" pitchFamily="34" charset="-127"/>
                  <a:ea typeface="Dotum" panose="020B0600000101010101" pitchFamily="34" charset="-127"/>
                  <a:sym typeface="Symbol" pitchFamily="18" charset="2"/>
                </a:endParaRPr>
              </a:p>
              <a:p>
                <a:pPr algn="ctr" eaLnBrk="1" hangingPunct="1"/>
                <a:endParaRPr lang="it-IT" sz="1800" dirty="0">
                  <a:latin typeface="Dotum" panose="020B0600000101010101" pitchFamily="34" charset="-127"/>
                  <a:ea typeface="Dotum" panose="020B0600000101010101" pitchFamily="34" charset="-127"/>
                  <a:sym typeface="Symbol" pitchFamily="18" charset="2"/>
                </a:endParaRPr>
              </a:p>
            </p:txBody>
          </p:sp>
        </mc:Choice>
        <mc:Fallback xmlns="">
          <p:sp>
            <p:nvSpPr>
              <p:cNvPr id="32772" name="Text Box 3"/>
              <p:cNvSpPr txBox="1">
                <a:spLocks noRot="1" noChangeAspect="1" noMove="1" noResize="1" noEditPoints="1" noAdjustHandles="1" noChangeArrowheads="1" noChangeShapeType="1" noTextEdit="1"/>
              </p:cNvSpPr>
              <p:nvPr/>
            </p:nvSpPr>
            <p:spPr bwMode="auto">
              <a:xfrm>
                <a:off x="685800" y="1340768"/>
                <a:ext cx="7772400" cy="4132734"/>
              </a:xfrm>
              <a:prstGeom prst="rect">
                <a:avLst/>
              </a:prstGeom>
              <a:blipFill rotWithShape="1">
                <a:blip r:embed="rId3"/>
                <a:stretch>
                  <a:fillRect l="-706" t="-737" r="-62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Legame simmetrico – primo approccio</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75602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2772" name="Text Box 3"/>
              <p:cNvSpPr txBox="1">
                <a:spLocks noChangeArrowheads="1"/>
              </p:cNvSpPr>
              <p:nvPr/>
            </p:nvSpPr>
            <p:spPr bwMode="auto">
              <a:xfrm>
                <a:off x="685800" y="1340768"/>
                <a:ext cx="7772400" cy="439588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Un indice di interdipendenza, o connessione, si può quindi definire come</a:t>
                </a:r>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sSub>
                            <m:sSubPr>
                              <m:ctrlPr>
                                <a:rPr lang="it-IT" sz="1800" i="1" smtClean="0">
                                  <a:latin typeface="Cambria Math"/>
                                </a:rPr>
                              </m:ctrlPr>
                            </m:sSubPr>
                            <m:e>
                              <m:r>
                                <a:rPr lang="it-IT" sz="1800" i="1" smtClean="0">
                                  <a:latin typeface="Cambria Math"/>
                                  <a:ea typeface="Cambria Math"/>
                                </a:rPr>
                                <m:t>∆</m:t>
                              </m:r>
                            </m:e>
                            <m:sub>
                              <m:r>
                                <a:rPr lang="it-IT" sz="1800" b="0" i="1" smtClean="0">
                                  <a:latin typeface="Cambria Math"/>
                                </a:rPr>
                                <m:t>𝑋𝑌</m:t>
                              </m:r>
                            </m:sub>
                          </m:sSub>
                          <m:r>
                            <a:rPr lang="it-IT" sz="1800" b="0" i="1" smtClean="0">
                              <a:latin typeface="Cambria Math"/>
                            </a:rPr>
                            <m:t>=</m:t>
                          </m:r>
                          <m:r>
                            <a:rPr lang="it-IT" sz="1800" i="1">
                              <a:latin typeface="Cambria Math"/>
                            </a:rPr>
                            <m:t>𝐻</m:t>
                          </m:r>
                        </m:e>
                        <m:sub>
                          <m:r>
                            <a:rPr lang="it-IT" sz="1800" i="1">
                              <a:latin typeface="Cambria Math"/>
                            </a:rPr>
                            <m:t>𝑋</m:t>
                          </m:r>
                        </m:sub>
                      </m:sSub>
                      <m:r>
                        <a:rPr lang="it-IT" sz="1800" i="1">
                          <a:latin typeface="Cambria Math"/>
                        </a:rPr>
                        <m:t>+</m:t>
                      </m:r>
                      <m:sSub>
                        <m:sSubPr>
                          <m:ctrlPr>
                            <a:rPr lang="it-IT" sz="1800" i="1">
                              <a:latin typeface="Cambria Math"/>
                            </a:rPr>
                          </m:ctrlPr>
                        </m:sSubPr>
                        <m:e>
                          <m:r>
                            <a:rPr lang="it-IT" sz="1800" i="1">
                              <a:latin typeface="Cambria Math"/>
                            </a:rPr>
                            <m:t>𝐻</m:t>
                          </m:r>
                        </m:e>
                        <m:sub>
                          <m:r>
                            <a:rPr lang="it-IT" sz="1800" i="1">
                              <a:latin typeface="Cambria Math"/>
                            </a:rPr>
                            <m:t>𝑌</m:t>
                          </m:r>
                        </m:sub>
                      </m:sSub>
                      <m:r>
                        <a:rPr lang="it-IT" sz="1800" b="0" i="1" smtClean="0">
                          <a:latin typeface="Cambria Math"/>
                        </a:rPr>
                        <m:t>−</m:t>
                      </m:r>
                      <m:sSub>
                        <m:sSubPr>
                          <m:ctrlPr>
                            <a:rPr lang="it-IT" sz="1800" i="1">
                              <a:latin typeface="Cambria Math"/>
                            </a:rPr>
                          </m:ctrlPr>
                        </m:sSubPr>
                        <m:e>
                          <m:r>
                            <a:rPr lang="it-IT" sz="1800" i="1">
                              <a:latin typeface="Cambria Math"/>
                            </a:rPr>
                            <m:t>𝐻</m:t>
                          </m:r>
                        </m:e>
                        <m:sub>
                          <m:r>
                            <a:rPr lang="it-IT" sz="1800" b="0" i="1" smtClean="0">
                              <a:latin typeface="Cambria Math"/>
                            </a:rPr>
                            <m:t>𝑋</m:t>
                          </m:r>
                          <m:r>
                            <a:rPr lang="it-IT" sz="1800" i="1">
                              <a:latin typeface="Cambria Math"/>
                            </a:rPr>
                            <m:t>𝑌</m:t>
                          </m:r>
                        </m:sub>
                      </m:sSub>
                    </m:oMath>
                  </m:oMathPara>
                </a14:m>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r>
                  <a:rPr lang="it-IT" sz="1800" dirty="0" smtClean="0">
                    <a:latin typeface="Dotum" panose="020B0600000101010101" pitchFamily="34" charset="-127"/>
                    <a:ea typeface="Dotum" panose="020B0600000101010101" pitchFamily="34" charset="-127"/>
                    <a:sym typeface="Symbol" pitchFamily="18" charset="2"/>
                  </a:rPr>
                  <a:t>L’indice vale 0 nel caso di interdipendenza e vale </a:t>
                </a:r>
                <a:endParaRPr lang="it-IT" sz="1800" i="1" dirty="0" smtClean="0">
                  <a:latin typeface="Cambria Math"/>
                </a:endParaRPr>
              </a:p>
              <a:p>
                <a:pPr algn="just" eaLnBrk="1" hangingPunct="1"/>
                <a:endParaRPr lang="it-IT" sz="1800" i="1" dirty="0" smtClean="0">
                  <a:latin typeface="Cambria Math"/>
                </a:endParaRPr>
              </a:p>
              <a:p>
                <a:pPr algn="ctr"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a:rPr lang="it-IT" sz="1800" i="1">
                              <a:latin typeface="Cambria Math"/>
                            </a:rPr>
                            <m:t>𝐻</m:t>
                          </m:r>
                        </m:e>
                        <m:sub>
                          <m:r>
                            <a:rPr lang="it-IT" sz="1800" i="1">
                              <a:latin typeface="Cambria Math"/>
                            </a:rPr>
                            <m:t>𝑋𝑌</m:t>
                          </m:r>
                        </m:sub>
                      </m:sSub>
                      <m:r>
                        <a:rPr lang="it-IT" sz="1800" i="1">
                          <a:latin typeface="Cambria Math"/>
                        </a:rPr>
                        <m:t>=</m:t>
                      </m:r>
                      <m:sSub>
                        <m:sSubPr>
                          <m:ctrlPr>
                            <a:rPr lang="it-IT" sz="1800" i="1" smtClean="0">
                              <a:latin typeface="Cambria Math"/>
                            </a:rPr>
                          </m:ctrlPr>
                        </m:sSubPr>
                        <m:e>
                          <m:r>
                            <a:rPr lang="it-IT" sz="1800" i="1">
                              <a:latin typeface="Cambria Math"/>
                            </a:rPr>
                            <m:t>𝐻</m:t>
                          </m:r>
                        </m:e>
                        <m:sub>
                          <m:r>
                            <a:rPr lang="it-IT" sz="1800" i="1">
                              <a:latin typeface="Cambria Math"/>
                            </a:rPr>
                            <m:t>𝑋</m:t>
                          </m:r>
                        </m:sub>
                      </m:sSub>
                      <m:r>
                        <a:rPr lang="it-IT" sz="1800" i="1">
                          <a:latin typeface="Cambria Math"/>
                        </a:rPr>
                        <m:t>+</m:t>
                      </m:r>
                      <m:sSub>
                        <m:sSubPr>
                          <m:ctrlPr>
                            <a:rPr lang="it-IT" sz="1800" i="1">
                              <a:latin typeface="Cambria Math"/>
                            </a:rPr>
                          </m:ctrlPr>
                        </m:sSubPr>
                        <m:e>
                          <m:r>
                            <a:rPr lang="it-IT" sz="1800" i="1">
                              <a:latin typeface="Cambria Math"/>
                            </a:rPr>
                            <m:t>𝐻</m:t>
                          </m:r>
                        </m:e>
                        <m:sub>
                          <m:r>
                            <a:rPr lang="it-IT" sz="1800" i="1">
                              <a:latin typeface="Cambria Math"/>
                            </a:rPr>
                            <m:t>𝑌</m:t>
                          </m:r>
                        </m:sub>
                      </m:sSub>
                    </m:oMath>
                  </m:oMathPara>
                </a14:m>
                <a:endParaRPr lang="it-IT" sz="1800" dirty="0">
                  <a:latin typeface="Dotum" panose="020B0600000101010101" pitchFamily="34" charset="-127"/>
                  <a:ea typeface="Dotum" panose="020B0600000101010101" pitchFamily="34" charset="-127"/>
                  <a:sym typeface="Symbol" pitchFamily="18" charset="2"/>
                </a:endParaRPr>
              </a:p>
              <a:p>
                <a:pPr algn="just" eaLnBrk="1" hangingPunct="1"/>
                <a:r>
                  <a:rPr lang="it-IT" sz="1800" dirty="0" smtClean="0">
                    <a:latin typeface="Dotum" panose="020B0600000101010101" pitchFamily="34" charset="-127"/>
                    <a:ea typeface="Dotum" panose="020B0600000101010101" pitchFamily="34" charset="-127"/>
                    <a:sym typeface="Symbol" pitchFamily="18" charset="2"/>
                  </a:rPr>
                  <a:t>nel caso di massima interdipendenza.</a:t>
                </a:r>
                <a:endParaRPr lang="it-IT" sz="1800" dirty="0">
                  <a:latin typeface="Dotum" panose="020B0600000101010101" pitchFamily="34" charset="-127"/>
                  <a:ea typeface="Dotum" panose="020B0600000101010101" pitchFamily="34" charset="-127"/>
                  <a:sym typeface="Symbol" pitchFamily="18" charset="2"/>
                </a:endParaRPr>
              </a:p>
              <a:p>
                <a:pPr algn="just" eaLnBrk="1" hangingPunct="1"/>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r>
                  <a:rPr lang="it-IT" sz="1800" dirty="0" smtClean="0">
                    <a:latin typeface="Dotum" panose="020B0600000101010101" pitchFamily="34" charset="-127"/>
                    <a:ea typeface="Dotum" panose="020B0600000101010101" pitchFamily="34" charset="-127"/>
                    <a:sym typeface="Symbol" pitchFamily="18" charset="2"/>
                  </a:rPr>
                  <a:t>Se si desidera un indice che assuma valori tra 0 e 1, basta considerare</a:t>
                </a: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sSub>
                            <m:sSubPr>
                              <m:ctrlPr>
                                <a:rPr lang="it-IT" sz="1800" i="1">
                                  <a:latin typeface="Cambria Math"/>
                                </a:rPr>
                              </m:ctrlPr>
                            </m:sSubPr>
                            <m:e>
                              <m:r>
                                <a:rPr lang="it-IT" sz="1800" b="0" i="1" smtClean="0">
                                  <a:latin typeface="Cambria Math"/>
                                </a:rPr>
                                <m:t>𝐷</m:t>
                              </m:r>
                            </m:e>
                            <m:sub>
                              <m:r>
                                <a:rPr lang="it-IT" sz="1800" i="1">
                                  <a:latin typeface="Cambria Math"/>
                                </a:rPr>
                                <m:t>𝑋𝑌</m:t>
                              </m:r>
                            </m:sub>
                          </m:sSub>
                          <m:r>
                            <a:rPr lang="it-IT" sz="1800" i="1">
                              <a:latin typeface="Cambria Math"/>
                            </a:rPr>
                            <m:t>=</m:t>
                          </m:r>
                          <m:f>
                            <m:fPr>
                              <m:ctrlPr>
                                <a:rPr lang="it-IT" sz="1800" i="1" smtClean="0">
                                  <a:latin typeface="Cambria Math"/>
                                </a:rPr>
                              </m:ctrlPr>
                            </m:fPr>
                            <m:num>
                              <m:sSub>
                                <m:sSubPr>
                                  <m:ctrlPr>
                                    <a:rPr lang="it-IT" sz="1800" i="1">
                                      <a:latin typeface="Cambria Math"/>
                                    </a:rPr>
                                  </m:ctrlPr>
                                </m:sSubPr>
                                <m:e>
                                  <m:r>
                                    <a:rPr lang="it-IT" sz="1800" i="1">
                                      <a:latin typeface="Cambria Math"/>
                                      <a:ea typeface="Cambria Math"/>
                                    </a:rPr>
                                    <m:t>∆</m:t>
                                  </m:r>
                                </m:e>
                                <m:sub>
                                  <m:r>
                                    <a:rPr lang="it-IT" sz="1800" i="1">
                                      <a:latin typeface="Cambria Math"/>
                                    </a:rPr>
                                    <m:t>𝑋𝑌</m:t>
                                  </m:r>
                                </m:sub>
                              </m:sSub>
                            </m:num>
                            <m:den>
                              <m:sSub>
                                <m:sSubPr>
                                  <m:ctrlPr>
                                    <a:rPr lang="it-IT" sz="1800" i="1">
                                      <a:latin typeface="Cambria Math"/>
                                    </a:rPr>
                                  </m:ctrlPr>
                                </m:sSubPr>
                                <m:e>
                                  <m:r>
                                    <a:rPr lang="it-IT" sz="1800" i="1">
                                      <a:latin typeface="Cambria Math"/>
                                    </a:rPr>
                                    <m:t>𝐻</m:t>
                                  </m:r>
                                </m:e>
                                <m:sub>
                                  <m:r>
                                    <a:rPr lang="it-IT" sz="1800" i="1">
                                      <a:latin typeface="Cambria Math"/>
                                    </a:rPr>
                                    <m:t>𝑋</m:t>
                                  </m:r>
                                </m:sub>
                              </m:sSub>
                              <m:r>
                                <a:rPr lang="it-IT" sz="1800" i="1">
                                  <a:latin typeface="Cambria Math"/>
                                </a:rPr>
                                <m:t>+</m:t>
                              </m:r>
                              <m:sSub>
                                <m:sSubPr>
                                  <m:ctrlPr>
                                    <a:rPr lang="it-IT" sz="1800" i="1">
                                      <a:latin typeface="Cambria Math"/>
                                    </a:rPr>
                                  </m:ctrlPr>
                                </m:sSubPr>
                                <m:e>
                                  <m:r>
                                    <a:rPr lang="it-IT" sz="1800" i="1">
                                      <a:latin typeface="Cambria Math"/>
                                    </a:rPr>
                                    <m:t>𝐻</m:t>
                                  </m:r>
                                </m:e>
                                <m:sub>
                                  <m:r>
                                    <a:rPr lang="it-IT" sz="1800" i="1">
                                      <a:latin typeface="Cambria Math"/>
                                    </a:rPr>
                                    <m:t>𝑌</m:t>
                                  </m:r>
                                </m:sub>
                              </m:sSub>
                              <m:r>
                                <a:rPr lang="it-IT" sz="1800" i="1">
                                  <a:latin typeface="Cambria Math"/>
                                </a:rPr>
                                <m:t>−</m:t>
                              </m:r>
                              <m:func>
                                <m:funcPr>
                                  <m:ctrlPr>
                                    <a:rPr lang="it-IT" sz="1800" i="1">
                                      <a:latin typeface="Cambria Math"/>
                                    </a:rPr>
                                  </m:ctrlPr>
                                </m:funcPr>
                                <m:fName>
                                  <m:limLow>
                                    <m:limLowPr>
                                      <m:ctrlPr>
                                        <a:rPr lang="it-IT" sz="1800" i="1">
                                          <a:latin typeface="Cambria Math"/>
                                        </a:rPr>
                                      </m:ctrlPr>
                                    </m:limLowPr>
                                    <m:e>
                                      <m:r>
                                        <m:rPr>
                                          <m:sty m:val="p"/>
                                        </m:rPr>
                                        <a:rPr lang="it-IT" sz="1800">
                                          <a:latin typeface="Cambria Math"/>
                                        </a:rPr>
                                        <m:t>max</m:t>
                                      </m:r>
                                    </m:e>
                                    <m:lim/>
                                  </m:limLow>
                                </m:fName>
                                <m:e>
                                  <m:d>
                                    <m:dPr>
                                      <m:ctrlPr>
                                        <a:rPr lang="it-IT" sz="1800" i="1">
                                          <a:latin typeface="Cambria Math"/>
                                        </a:rPr>
                                      </m:ctrlPr>
                                    </m:dPr>
                                    <m:e>
                                      <m:sSub>
                                        <m:sSubPr>
                                          <m:ctrlPr>
                                            <a:rPr lang="it-IT" sz="1800" i="1">
                                              <a:latin typeface="Cambria Math"/>
                                            </a:rPr>
                                          </m:ctrlPr>
                                        </m:sSubPr>
                                        <m:e>
                                          <m:r>
                                            <a:rPr lang="it-IT" sz="1800" i="1">
                                              <a:latin typeface="Cambria Math"/>
                                            </a:rPr>
                                            <m:t>𝐻</m:t>
                                          </m:r>
                                        </m:e>
                                        <m:sub>
                                          <m:r>
                                            <a:rPr lang="it-IT" sz="1800" i="1">
                                              <a:latin typeface="Cambria Math"/>
                                            </a:rPr>
                                            <m:t>𝑋</m:t>
                                          </m:r>
                                        </m:sub>
                                      </m:sSub>
                                      <m:sSub>
                                        <m:sSubPr>
                                          <m:ctrlPr>
                                            <a:rPr lang="it-IT" sz="1800" i="1">
                                              <a:latin typeface="Cambria Math"/>
                                            </a:rPr>
                                          </m:ctrlPr>
                                        </m:sSubPr>
                                        <m:e>
                                          <m:r>
                                            <a:rPr lang="it-IT" sz="1800" i="1">
                                              <a:latin typeface="Cambria Math"/>
                                            </a:rPr>
                                            <m:t>𝐻</m:t>
                                          </m:r>
                                        </m:e>
                                        <m:sub>
                                          <m:r>
                                            <a:rPr lang="it-IT" sz="1800" i="1">
                                              <a:latin typeface="Cambria Math"/>
                                            </a:rPr>
                                            <m:t>𝑌</m:t>
                                          </m:r>
                                        </m:sub>
                                      </m:sSub>
                                    </m:e>
                                  </m:d>
                                </m:e>
                              </m:func>
                            </m:den>
                          </m:f>
                        </m:e>
                        <m:sub/>
                      </m:sSub>
                    </m:oMath>
                  </m:oMathPara>
                </a14:m>
                <a:endParaRPr lang="it-IT" sz="1800" dirty="0">
                  <a:latin typeface="Dotum" panose="020B0600000101010101" pitchFamily="34" charset="-127"/>
                  <a:ea typeface="Dotum" panose="020B0600000101010101" pitchFamily="34" charset="-127"/>
                  <a:sym typeface="Symbol" pitchFamily="18" charset="2"/>
                </a:endParaRPr>
              </a:p>
              <a:p>
                <a:pPr algn="ctr" eaLnBrk="1" hangingPunct="1"/>
                <a:endParaRPr lang="it-IT" sz="1800" dirty="0">
                  <a:latin typeface="Dotum" panose="020B0600000101010101" pitchFamily="34" charset="-127"/>
                  <a:ea typeface="Dotum" panose="020B0600000101010101" pitchFamily="34" charset="-127"/>
                  <a:sym typeface="Symbol" pitchFamily="18" charset="2"/>
                </a:endParaRPr>
              </a:p>
            </p:txBody>
          </p:sp>
        </mc:Choice>
        <mc:Fallback xmlns="">
          <p:sp>
            <p:nvSpPr>
              <p:cNvPr id="32772" name="Text Box 3"/>
              <p:cNvSpPr txBox="1">
                <a:spLocks noRot="1" noChangeAspect="1" noMove="1" noResize="1" noEditPoints="1" noAdjustHandles="1" noChangeArrowheads="1" noChangeShapeType="1" noTextEdit="1"/>
              </p:cNvSpPr>
              <p:nvPr/>
            </p:nvSpPr>
            <p:spPr bwMode="auto">
              <a:xfrm>
                <a:off x="685800" y="1340768"/>
                <a:ext cx="7772400" cy="4395883"/>
              </a:xfrm>
              <a:prstGeom prst="rect">
                <a:avLst/>
              </a:prstGeom>
              <a:blipFill rotWithShape="1">
                <a:blip r:embed="rId3"/>
                <a:stretch>
                  <a:fillRect l="-706" t="-693" r="-62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Legame simmetrico – primo approccio</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5804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2772" name="Text Box 3"/>
              <p:cNvSpPr txBox="1">
                <a:spLocks noChangeArrowheads="1"/>
              </p:cNvSpPr>
              <p:nvPr/>
            </p:nvSpPr>
            <p:spPr bwMode="auto">
              <a:xfrm>
                <a:off x="685800" y="1340768"/>
                <a:ext cx="7772400" cy="42192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Con riferimento ai dati «Occhi/Capelli».</a:t>
                </a: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a:rPr lang="it-IT" sz="1800" i="1">
                              <a:latin typeface="Cambria Math"/>
                            </a:rPr>
                            <m:t>𝐻</m:t>
                          </m:r>
                        </m:e>
                        <m:sub>
                          <m:r>
                            <a:rPr lang="it-IT" sz="1800" b="0" i="1" smtClean="0">
                              <a:latin typeface="Cambria Math"/>
                            </a:rPr>
                            <m:t>𝐶𝑎</m:t>
                          </m:r>
                        </m:sub>
                      </m:sSub>
                      <m:r>
                        <a:rPr lang="it-IT" sz="1800" b="0" i="1" smtClean="0">
                          <a:latin typeface="Cambria Math"/>
                        </a:rPr>
                        <m:t>=1.2002; </m:t>
                      </m:r>
                      <m:sSub>
                        <m:sSubPr>
                          <m:ctrlPr>
                            <a:rPr lang="it-IT" sz="1800" i="1" smtClean="0">
                              <a:latin typeface="Cambria Math"/>
                            </a:rPr>
                          </m:ctrlPr>
                        </m:sSubPr>
                        <m:e>
                          <m:r>
                            <a:rPr lang="it-IT" sz="1800" i="1">
                              <a:latin typeface="Cambria Math"/>
                            </a:rPr>
                            <m:t>𝐻</m:t>
                          </m:r>
                        </m:e>
                        <m:sub>
                          <m:r>
                            <a:rPr lang="it-IT" sz="1800" b="0" i="1" smtClean="0">
                              <a:latin typeface="Cambria Math"/>
                            </a:rPr>
                            <m:t>𝑂𝑐</m:t>
                          </m:r>
                        </m:sub>
                      </m:sSub>
                      <m:r>
                        <a:rPr lang="it-IT" sz="1800" b="0" i="1" smtClean="0">
                          <a:latin typeface="Cambria Math"/>
                        </a:rPr>
                        <m:t>=0.9217</m:t>
                      </m:r>
                    </m:oMath>
                  </m:oMathPara>
                </a14:m>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endParaRPr lang="it-IT" sz="1800" i="1" dirty="0">
                  <a:latin typeface="Cambria Math"/>
                </a:endParaRPr>
              </a:p>
              <a:p>
                <a:pPr algn="ctr"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a:rPr lang="it-IT" sz="1800" i="1">
                              <a:latin typeface="Cambria Math"/>
                            </a:rPr>
                            <m:t>𝐻</m:t>
                          </m:r>
                        </m:e>
                        <m:sub>
                          <m:r>
                            <a:rPr lang="it-IT" sz="1800" b="0" i="1" smtClean="0">
                              <a:latin typeface="Cambria Math"/>
                            </a:rPr>
                            <m:t>𝐶𝑎𝑂𝑐</m:t>
                          </m:r>
                        </m:sub>
                      </m:sSub>
                      <m:r>
                        <a:rPr lang="it-IT" sz="1800" i="1">
                          <a:latin typeface="Cambria Math"/>
                        </a:rPr>
                        <m:t>=</m:t>
                      </m:r>
                      <m:r>
                        <a:rPr lang="it-IT" sz="1800" b="0" i="1" smtClean="0">
                          <a:latin typeface="Cambria Math"/>
                        </a:rPr>
                        <m:t>1.6131</m:t>
                      </m:r>
                    </m:oMath>
                  </m:oMathPara>
                </a14:m>
                <a:endParaRPr lang="it-IT" sz="1800" dirty="0" smtClean="0">
                  <a:latin typeface="Dotum" panose="020B0600000101010101" pitchFamily="34" charset="-127"/>
                  <a:ea typeface="Dotum" panose="020B0600000101010101" pitchFamily="34" charset="-127"/>
                  <a:sym typeface="Symbol" pitchFamily="18" charset="2"/>
                </a:endParaRPr>
              </a:p>
              <a:p>
                <a:pPr algn="ctr"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m:rPr>
                              <m:sty m:val="p"/>
                            </m:rPr>
                            <a:rPr lang="el-GR" sz="1800" i="1" smtClean="0">
                              <a:latin typeface="Cambria Math"/>
                            </a:rPr>
                            <m:t>Δ</m:t>
                          </m:r>
                        </m:e>
                        <m:sub>
                          <m:r>
                            <a:rPr lang="it-IT" sz="1800" b="0" i="1" smtClean="0">
                              <a:latin typeface="Cambria Math"/>
                            </a:rPr>
                            <m:t>𝐶𝑎𝑂𝑐</m:t>
                          </m:r>
                        </m:sub>
                      </m:sSub>
                      <m:r>
                        <a:rPr lang="it-IT" sz="1800" i="1">
                          <a:latin typeface="Cambria Math"/>
                        </a:rPr>
                        <m:t>=</m:t>
                      </m:r>
                      <m:r>
                        <a:rPr lang="it-IT" sz="1800" b="0" i="1" smtClean="0">
                          <a:latin typeface="Cambria Math"/>
                        </a:rPr>
                        <m:t>2.1219−1.6131=0.5088</m:t>
                      </m:r>
                    </m:oMath>
                  </m:oMathPara>
                </a14:m>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sSub>
                            <m:sSubPr>
                              <m:ctrlPr>
                                <a:rPr lang="it-IT" sz="1800" i="1">
                                  <a:latin typeface="Cambria Math"/>
                                </a:rPr>
                              </m:ctrlPr>
                            </m:sSubPr>
                            <m:e>
                              <m:r>
                                <a:rPr lang="it-IT" sz="1800" b="0" i="1" smtClean="0">
                                  <a:latin typeface="Cambria Math"/>
                                </a:rPr>
                                <m:t>𝐷</m:t>
                              </m:r>
                            </m:e>
                            <m:sub>
                              <m:r>
                                <a:rPr lang="it-IT" sz="1800" b="0" i="1" smtClean="0">
                                  <a:latin typeface="Cambria Math"/>
                                </a:rPr>
                                <m:t>𝐶𝑎𝑂𝑐</m:t>
                              </m:r>
                            </m:sub>
                          </m:sSub>
                          <m:r>
                            <a:rPr lang="it-IT" sz="1800" i="1">
                              <a:latin typeface="Cambria Math"/>
                            </a:rPr>
                            <m:t>=</m:t>
                          </m:r>
                          <m:f>
                            <m:fPr>
                              <m:ctrlPr>
                                <a:rPr lang="it-IT" sz="1800" i="1" smtClean="0">
                                  <a:latin typeface="Cambria Math"/>
                                </a:rPr>
                              </m:ctrlPr>
                            </m:fPr>
                            <m:num>
                              <m:r>
                                <a:rPr lang="it-IT" sz="1800" b="0" i="1" smtClean="0">
                                  <a:latin typeface="Cambria Math"/>
                                </a:rPr>
                                <m:t>0.5088</m:t>
                              </m:r>
                            </m:num>
                            <m:den>
                              <m:r>
                                <a:rPr lang="it-IT" sz="1800" b="0" i="1" smtClean="0">
                                  <a:latin typeface="Cambria Math"/>
                                </a:rPr>
                                <m:t>0.9217</m:t>
                              </m:r>
                            </m:den>
                          </m:f>
                          <m:r>
                            <a:rPr lang="it-IT" sz="1800" b="0" i="1" smtClean="0">
                              <a:latin typeface="Cambria Math"/>
                            </a:rPr>
                            <m:t>=0.5520</m:t>
                          </m:r>
                        </m:e>
                        <m:sub/>
                      </m:sSub>
                    </m:oMath>
                  </m:oMathPara>
                </a14:m>
                <a:endParaRPr lang="it-IT" sz="1800" dirty="0">
                  <a:latin typeface="Dotum" panose="020B0600000101010101" pitchFamily="34" charset="-127"/>
                  <a:ea typeface="Dotum" panose="020B0600000101010101" pitchFamily="34" charset="-127"/>
                  <a:sym typeface="Symbol" pitchFamily="18" charset="2"/>
                </a:endParaRPr>
              </a:p>
              <a:p>
                <a:pPr algn="ctr" eaLnBrk="1" hangingPunct="1"/>
                <a:endParaRPr lang="it-IT" sz="1800" dirty="0">
                  <a:latin typeface="Dotum" panose="020B0600000101010101" pitchFamily="34" charset="-127"/>
                  <a:ea typeface="Dotum" panose="020B0600000101010101" pitchFamily="34" charset="-127"/>
                  <a:sym typeface="Symbol" pitchFamily="18" charset="2"/>
                </a:endParaRPr>
              </a:p>
            </p:txBody>
          </p:sp>
        </mc:Choice>
        <mc:Fallback xmlns="">
          <p:sp>
            <p:nvSpPr>
              <p:cNvPr id="32772" name="Text Box 3"/>
              <p:cNvSpPr txBox="1">
                <a:spLocks noRot="1" noChangeAspect="1" noMove="1" noResize="1" noEditPoints="1" noAdjustHandles="1" noChangeArrowheads="1" noChangeShapeType="1" noTextEdit="1"/>
              </p:cNvSpPr>
              <p:nvPr/>
            </p:nvSpPr>
            <p:spPr bwMode="auto">
              <a:xfrm>
                <a:off x="685800" y="1340768"/>
                <a:ext cx="7772400" cy="4219297"/>
              </a:xfrm>
              <a:prstGeom prst="rect">
                <a:avLst/>
              </a:prstGeom>
              <a:blipFill rotWithShape="1">
                <a:blip r:embed="rId3"/>
                <a:stretch>
                  <a:fillRect l="-706" t="-72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Legame simmetrico – primo approccio</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2954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3"/>
          <p:cNvSpPr txBox="1">
            <a:spLocks noChangeArrowheads="1"/>
          </p:cNvSpPr>
          <p:nvPr/>
        </p:nvSpPr>
        <p:spPr bwMode="auto">
          <a:xfrm>
            <a:off x="685800" y="1340768"/>
            <a:ext cx="7772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Nel secondo approccio, si misura la distanza fra la tabella delle frequenze relative osservata sui dati e quella che si sarebbe osservata nel caso di indipendenza.</a:t>
            </a:r>
            <a:endParaRPr lang="it-IT" sz="1800" dirty="0">
              <a:latin typeface="Dotum" panose="020B0600000101010101" pitchFamily="34" charset="-127"/>
              <a:ea typeface="Dotum" panose="020B0600000101010101" pitchFamily="34" charset="-127"/>
              <a:sym typeface="Symbol" pitchFamily="18" charset="2"/>
            </a:endParaRPr>
          </a:p>
          <a:p>
            <a:pPr algn="ctr" eaLnBrk="1" hangingPunct="1"/>
            <a:endParaRPr lang="it-IT" sz="1800" dirty="0">
              <a:latin typeface="Dotum" panose="020B0600000101010101" pitchFamily="34" charset="-127"/>
              <a:ea typeface="Dotum" panose="020B0600000101010101" pitchFamily="34" charset="-127"/>
              <a:sym typeface="Symbol" pitchFamily="18" charset="2"/>
            </a:endParaRPr>
          </a:p>
        </p:txBody>
      </p:sp>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Legame simmetrico – secondo approccio</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1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032" y="2996952"/>
            <a:ext cx="4127189"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6444208" y="4562046"/>
            <a:ext cx="1778051" cy="646331"/>
          </a:xfrm>
          <a:prstGeom prst="rect">
            <a:avLst/>
          </a:prstGeom>
          <a:noFill/>
        </p:spPr>
        <p:txBody>
          <a:bodyPr wrap="none" rtlCol="0">
            <a:spAutoFit/>
          </a:bodyPr>
          <a:lstStyle/>
          <a:p>
            <a:pPr algn="ctr"/>
            <a:r>
              <a:rPr lang="it-IT" dirty="0" smtClean="0">
                <a:latin typeface="Dotum" panose="020B0600000101010101" pitchFamily="34" charset="-127"/>
                <a:ea typeface="Dotum" panose="020B0600000101010101" pitchFamily="34" charset="-127"/>
              </a:rPr>
              <a:t>Teoriche</a:t>
            </a:r>
          </a:p>
          <a:p>
            <a:pPr algn="ctr"/>
            <a:r>
              <a:rPr lang="it-IT" dirty="0" smtClean="0">
                <a:latin typeface="Dotum" panose="020B0600000101010101" pitchFamily="34" charset="-127"/>
                <a:ea typeface="Dotum" panose="020B0600000101010101" pitchFamily="34" charset="-127"/>
              </a:rPr>
              <a:t>(indipendenza)</a:t>
            </a:r>
            <a:endParaRPr lang="it-IT" dirty="0">
              <a:latin typeface="Dotum" panose="020B0600000101010101" pitchFamily="34" charset="-127"/>
              <a:ea typeface="Dotum" panose="020B0600000101010101" pitchFamily="34" charset="-127"/>
            </a:endParaRPr>
          </a:p>
        </p:txBody>
      </p:sp>
      <p:sp>
        <p:nvSpPr>
          <p:cNvPr id="10" name="CasellaDiTesto 9"/>
          <p:cNvSpPr txBox="1"/>
          <p:nvPr/>
        </p:nvSpPr>
        <p:spPr>
          <a:xfrm>
            <a:off x="1907704" y="4562046"/>
            <a:ext cx="1241045" cy="369332"/>
          </a:xfrm>
          <a:prstGeom prst="rect">
            <a:avLst/>
          </a:prstGeom>
          <a:noFill/>
        </p:spPr>
        <p:txBody>
          <a:bodyPr wrap="none" rtlCol="0">
            <a:spAutoFit/>
          </a:bodyPr>
          <a:lstStyle/>
          <a:p>
            <a:r>
              <a:rPr lang="it-IT" dirty="0" smtClean="0">
                <a:latin typeface="Dotum" panose="020B0600000101010101" pitchFamily="34" charset="-127"/>
                <a:ea typeface="Dotum" panose="020B0600000101010101" pitchFamily="34" charset="-127"/>
              </a:rPr>
              <a:t>Osservate</a:t>
            </a:r>
            <a:endParaRPr lang="it-IT" dirty="0">
              <a:latin typeface="Dotum" panose="020B0600000101010101" pitchFamily="34" charset="-127"/>
              <a:ea typeface="Dotum" panose="020B0600000101010101" pitchFamily="34" charset="-127"/>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695927270"/>
              </p:ext>
            </p:extLst>
          </p:nvPr>
        </p:nvGraphicFramePr>
        <p:xfrm>
          <a:off x="4697288" y="2890316"/>
          <a:ext cx="4267200" cy="1474788"/>
        </p:xfrm>
        <a:graphic>
          <a:graphicData uri="http://schemas.openxmlformats.org/presentationml/2006/ole">
            <mc:AlternateContent xmlns:mc="http://schemas.openxmlformats.org/markup-compatibility/2006">
              <mc:Choice xmlns:v="urn:schemas-microsoft-com:vml" Requires="v">
                <p:oleObj spid="_x0000_s1037" name="Foglio di lavoro" r:id="rId6" imgW="3667354" imgH="1267054" progId="Excel.Sheet.8">
                  <p:embed/>
                </p:oleObj>
              </mc:Choice>
              <mc:Fallback>
                <p:oleObj name="Foglio di lavoro" r:id="rId6" imgW="3667354" imgH="1267054" progId="Excel.Sheet.8">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97288" y="2890316"/>
                        <a:ext cx="4267200" cy="147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599133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2772" name="Text Box 3"/>
              <p:cNvSpPr txBox="1">
                <a:spLocks noChangeArrowheads="1"/>
              </p:cNvSpPr>
              <p:nvPr/>
            </p:nvSpPr>
            <p:spPr bwMode="auto">
              <a:xfrm>
                <a:off x="685800" y="1340768"/>
                <a:ext cx="7772400" cy="21543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Quindi si tratta di confrontare le frequenze </a:t>
                </a:r>
                <a14:m>
                  <m:oMath xmlns:m="http://schemas.openxmlformats.org/officeDocument/2006/math">
                    <m:sSub>
                      <m:sSubPr>
                        <m:ctrlPr>
                          <a:rPr lang="it-IT" sz="1800" i="1">
                            <a:latin typeface="Cambria Math"/>
                          </a:rPr>
                        </m:ctrlPr>
                      </m:sSubPr>
                      <m:e>
                        <m:r>
                          <m:rPr>
                            <m:sty m:val="p"/>
                          </m:rPr>
                          <a:rPr lang="it-IT" sz="1800">
                            <a:latin typeface="Cambria Math"/>
                          </a:rPr>
                          <m:t>p</m:t>
                        </m:r>
                      </m:e>
                      <m:sub>
                        <m:r>
                          <m:rPr>
                            <m:sty m:val="p"/>
                          </m:rPr>
                          <a:rPr lang="it-IT" sz="1800">
                            <a:latin typeface="Cambria Math"/>
                          </a:rPr>
                          <m:t>sm</m:t>
                        </m:r>
                      </m:sub>
                    </m:sSub>
                  </m:oMath>
                </a14:m>
                <a:r>
                  <a:rPr lang="it-IT" sz="1800" dirty="0" smtClean="0">
                    <a:latin typeface="Dotum" panose="020B0600000101010101" pitchFamily="34" charset="-127"/>
                    <a:ea typeface="Dotum" panose="020B0600000101010101" pitchFamily="34" charset="-127"/>
                  </a:rPr>
                  <a:t> con le frequenze teoriche di indipendenza </a:t>
                </a:r>
                <a14:m>
                  <m:oMath xmlns:m="http://schemas.openxmlformats.org/officeDocument/2006/math">
                    <m:sSub>
                      <m:sSubPr>
                        <m:ctrlPr>
                          <a:rPr lang="it-IT" sz="1800" i="1">
                            <a:latin typeface="Cambria Math"/>
                            <a:ea typeface="Cambria Math"/>
                          </a:rPr>
                        </m:ctrlPr>
                      </m:sSubPr>
                      <m:e>
                        <m:r>
                          <m:rPr>
                            <m:sty m:val="p"/>
                          </m:rPr>
                          <a:rPr lang="it-IT" sz="1800">
                            <a:latin typeface="Cambria Math"/>
                            <a:ea typeface="Cambria Math"/>
                          </a:rPr>
                          <m:t>p</m:t>
                        </m:r>
                      </m:e>
                      <m:sub>
                        <m:r>
                          <m:rPr>
                            <m:sty m:val="p"/>
                          </m:rPr>
                          <a:rPr lang="it-IT" sz="1800">
                            <a:latin typeface="Cambria Math"/>
                            <a:ea typeface="Cambria Math"/>
                          </a:rPr>
                          <m:t>s</m:t>
                        </m:r>
                        <m:r>
                          <a:rPr lang="it-IT" sz="1800">
                            <a:latin typeface="Cambria Math"/>
                            <a:ea typeface="Cambria Math"/>
                          </a:rPr>
                          <m:t>.</m:t>
                        </m:r>
                      </m:sub>
                    </m:sSub>
                    <m:r>
                      <a:rPr lang="it-IT" sz="1800">
                        <a:latin typeface="Cambria Math"/>
                      </a:rPr>
                      <m:t>∙</m:t>
                    </m:r>
                    <m:sSub>
                      <m:sSubPr>
                        <m:ctrlPr>
                          <a:rPr lang="it-IT" sz="1800" i="1">
                            <a:latin typeface="Cambria Math"/>
                            <a:ea typeface="Cambria Math"/>
                          </a:rPr>
                        </m:ctrlPr>
                      </m:sSubPr>
                      <m:e>
                        <m:r>
                          <m:rPr>
                            <m:sty m:val="p"/>
                          </m:rPr>
                          <a:rPr lang="it-IT" sz="1800">
                            <a:latin typeface="Cambria Math"/>
                            <a:ea typeface="Cambria Math"/>
                          </a:rPr>
                          <m:t>p</m:t>
                        </m:r>
                      </m:e>
                      <m:sub>
                        <m:r>
                          <a:rPr lang="it-IT" sz="1800">
                            <a:latin typeface="Cambria Math"/>
                            <a:ea typeface="Cambria Math"/>
                          </a:rPr>
                          <m:t>.</m:t>
                        </m:r>
                        <m:r>
                          <m:rPr>
                            <m:sty m:val="p"/>
                          </m:rPr>
                          <a:rPr lang="it-IT" sz="1800">
                            <a:latin typeface="Cambria Math"/>
                            <a:ea typeface="Cambria Math"/>
                          </a:rPr>
                          <m:t>m</m:t>
                        </m:r>
                      </m:sub>
                    </m:sSub>
                  </m:oMath>
                </a14:m>
                <a:r>
                  <a:rPr lang="it-IT" sz="1800" dirty="0" smtClean="0">
                    <a:latin typeface="Dotum" panose="020B0600000101010101" pitchFamily="34" charset="-127"/>
                    <a:ea typeface="Dotum" panose="020B0600000101010101" pitchFamily="34" charset="-127"/>
                  </a:rPr>
                  <a:t>. Ciò è quanto fa il principale indice di connessione, l’indice </a:t>
                </a:r>
                <a:r>
                  <a:rPr lang="it-IT" sz="1800" dirty="0">
                    <a:latin typeface="Dotum" panose="020B0600000101010101" pitchFamily="34" charset="-127"/>
                    <a:ea typeface="Dotum" panose="020B0600000101010101" pitchFamily="34" charset="-127"/>
                    <a:sym typeface="Symbol" pitchFamily="18" charset="2"/>
                  </a:rPr>
                  <a:t></a:t>
                </a:r>
                <a:r>
                  <a:rPr lang="it-IT" sz="1800" baseline="30000" dirty="0">
                    <a:latin typeface="Dotum" panose="020B0600000101010101" pitchFamily="34" charset="-127"/>
                    <a:ea typeface="Dotum" panose="020B0600000101010101" pitchFamily="34" charset="-127"/>
                    <a:sym typeface="Symbol" pitchFamily="18" charset="2"/>
                  </a:rPr>
                  <a:t>2</a:t>
                </a:r>
                <a:r>
                  <a:rPr lang="it-IT" sz="1800" dirty="0">
                    <a:latin typeface="Dotum" panose="020B0600000101010101" pitchFamily="34" charset="-127"/>
                    <a:ea typeface="Dotum" panose="020B0600000101010101" pitchFamily="34" charset="-127"/>
                    <a:sym typeface="Symbol" pitchFamily="18" charset="2"/>
                  </a:rPr>
                  <a:t> </a:t>
                </a:r>
                <a:r>
                  <a:rPr lang="it-IT" sz="1800" dirty="0" smtClean="0">
                    <a:latin typeface="Dotum" panose="020B0600000101010101" pitchFamily="34" charset="-127"/>
                    <a:ea typeface="Dotum" panose="020B0600000101010101" pitchFamily="34" charset="-127"/>
                    <a:sym typeface="Symbol" pitchFamily="18" charset="2"/>
                  </a:rPr>
                  <a:t>, </a:t>
                </a:r>
                <a:r>
                  <a:rPr lang="it-IT" sz="1800" dirty="0">
                    <a:latin typeface="Dotum" panose="020B0600000101010101" pitchFamily="34" charset="-127"/>
                    <a:ea typeface="Dotum" panose="020B0600000101010101" pitchFamily="34" charset="-127"/>
                    <a:sym typeface="Symbol" pitchFamily="18" charset="2"/>
                  </a:rPr>
                  <a:t>definito come segue</a:t>
                </a:r>
                <a:r>
                  <a:rPr lang="it-IT" sz="1800" dirty="0" smtClean="0">
                    <a:latin typeface="Dotum" panose="020B0600000101010101" pitchFamily="34" charset="-127"/>
                    <a:ea typeface="Dotum" panose="020B0600000101010101" pitchFamily="34" charset="-127"/>
                    <a:sym typeface="Symbol" pitchFamily="18" charset="2"/>
                  </a:rPr>
                  <a:t>:</a:t>
                </a:r>
              </a:p>
              <a:p>
                <a:pPr algn="just" eaLnBrk="1" hangingPunct="1"/>
                <a:endParaRPr lang="it-IT" sz="1800" dirty="0" smtClean="0">
                  <a:latin typeface="Dotum" panose="020B0600000101010101" pitchFamily="34" charset="-127"/>
                  <a:ea typeface="Dotum" panose="020B0600000101010101" pitchFamily="34" charset="-127"/>
                  <a:sym typeface="Symbol" pitchFamily="18" charset="2"/>
                </a:endParaRP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14:m>
                  <m:oMathPara xmlns:m="http://schemas.openxmlformats.org/officeDocument/2006/math">
                    <m:oMathParaPr>
                      <m:jc m:val="centerGroup"/>
                    </m:oMathParaPr>
                    <m:oMath xmlns:m="http://schemas.openxmlformats.org/officeDocument/2006/math">
                      <m:sSup>
                        <m:sSupPr>
                          <m:ctrlPr>
                            <a:rPr lang="it-IT" sz="1800" i="1">
                              <a:latin typeface="Cambria Math"/>
                            </a:rPr>
                          </m:ctrlPr>
                        </m:sSupPr>
                        <m:e>
                          <m:r>
                            <m:rPr>
                              <m:sty m:val="p"/>
                            </m:rPr>
                            <a:rPr lang="el-GR" sz="1800">
                              <a:latin typeface="Cambria Math"/>
                            </a:rPr>
                            <m:t>χ</m:t>
                          </m:r>
                        </m:e>
                        <m:sup>
                          <m:r>
                            <a:rPr lang="it-IT" sz="1800">
                              <a:latin typeface="Cambria Math"/>
                            </a:rPr>
                            <m:t>2</m:t>
                          </m:r>
                        </m:sup>
                      </m:sSup>
                      <m:r>
                        <a:rPr lang="it-IT" sz="1800">
                          <a:latin typeface="Cambria Math"/>
                        </a:rPr>
                        <m:t>=</m:t>
                      </m:r>
                      <m:r>
                        <m:rPr>
                          <m:sty m:val="p"/>
                        </m:rPr>
                        <a:rPr lang="it-IT" sz="1800">
                          <a:latin typeface="Cambria Math"/>
                        </a:rPr>
                        <m:t>n</m:t>
                      </m:r>
                      <m:nary>
                        <m:naryPr>
                          <m:chr m:val="∑"/>
                          <m:limLoc m:val="subSup"/>
                          <m:ctrlPr>
                            <a:rPr lang="it-IT" sz="1800" i="1">
                              <a:latin typeface="Cambria Math"/>
                            </a:rPr>
                          </m:ctrlPr>
                        </m:naryPr>
                        <m:sub>
                          <m:r>
                            <m:rPr>
                              <m:sty m:val="p"/>
                              <m:brk m:alnAt="25"/>
                            </m:rPr>
                            <a:rPr lang="it-IT" sz="1800">
                              <a:latin typeface="Cambria Math"/>
                            </a:rPr>
                            <m:t>i</m:t>
                          </m:r>
                          <m:r>
                            <a:rPr lang="it-IT" sz="1800">
                              <a:latin typeface="Cambria Math"/>
                            </a:rPr>
                            <m:t>=1</m:t>
                          </m:r>
                        </m:sub>
                        <m:sup>
                          <m:r>
                            <m:rPr>
                              <m:sty m:val="p"/>
                            </m:rPr>
                            <a:rPr lang="it-IT" sz="1800">
                              <a:latin typeface="Cambria Math"/>
                            </a:rPr>
                            <m:t>h</m:t>
                          </m:r>
                        </m:sup>
                        <m:e>
                          <m:nary>
                            <m:naryPr>
                              <m:chr m:val="∑"/>
                              <m:limLoc m:val="subSup"/>
                              <m:ctrlPr>
                                <a:rPr lang="it-IT" sz="1800" i="1">
                                  <a:latin typeface="Cambria Math"/>
                                </a:rPr>
                              </m:ctrlPr>
                            </m:naryPr>
                            <m:sub>
                              <m:r>
                                <m:rPr>
                                  <m:sty m:val="p"/>
                                  <m:brk m:alnAt="25"/>
                                </m:rPr>
                                <a:rPr lang="it-IT" sz="1800">
                                  <a:latin typeface="Cambria Math"/>
                                </a:rPr>
                                <m:t>j</m:t>
                              </m:r>
                              <m:r>
                                <a:rPr lang="it-IT" sz="1800">
                                  <a:latin typeface="Cambria Math"/>
                                </a:rPr>
                                <m:t>=1</m:t>
                              </m:r>
                            </m:sub>
                            <m:sup>
                              <m:r>
                                <m:rPr>
                                  <m:sty m:val="p"/>
                                </m:rPr>
                                <a:rPr lang="it-IT" sz="1800">
                                  <a:latin typeface="Cambria Math"/>
                                </a:rPr>
                                <m:t>k</m:t>
                              </m:r>
                            </m:sup>
                            <m:e>
                              <m:sSup>
                                <m:sSupPr>
                                  <m:ctrlPr>
                                    <a:rPr lang="it-IT" sz="1800" i="1">
                                      <a:latin typeface="Cambria Math"/>
                                    </a:rPr>
                                  </m:ctrlPr>
                                </m:sSupPr>
                                <m:e>
                                  <m:d>
                                    <m:dPr>
                                      <m:ctrlPr>
                                        <a:rPr lang="it-IT" sz="1800" i="1">
                                          <a:latin typeface="Cambria Math"/>
                                        </a:rPr>
                                      </m:ctrlPr>
                                    </m:dPr>
                                    <m:e>
                                      <m:f>
                                        <m:fPr>
                                          <m:ctrlPr>
                                            <a:rPr lang="it-IT" sz="1800" i="1">
                                              <a:latin typeface="Cambria Math"/>
                                            </a:rPr>
                                          </m:ctrlPr>
                                        </m:fPr>
                                        <m:num>
                                          <m:sSub>
                                            <m:sSubPr>
                                              <m:ctrlPr>
                                                <a:rPr lang="it-IT" sz="1800" i="1">
                                                  <a:latin typeface="Cambria Math"/>
                                                </a:rPr>
                                              </m:ctrlPr>
                                            </m:sSubPr>
                                            <m:e>
                                              <m:r>
                                                <m:rPr>
                                                  <m:sty m:val="p"/>
                                                </m:rPr>
                                                <a:rPr lang="it-IT" sz="1800">
                                                  <a:latin typeface="Cambria Math"/>
                                                </a:rPr>
                                                <m:t>p</m:t>
                                              </m:r>
                                            </m:e>
                                            <m:sub>
                                              <m:r>
                                                <m:rPr>
                                                  <m:sty m:val="p"/>
                                                </m:rPr>
                                                <a:rPr lang="it-IT" sz="1800">
                                                  <a:latin typeface="Cambria Math"/>
                                                </a:rPr>
                                                <m:t>ij</m:t>
                                              </m:r>
                                            </m:sub>
                                          </m:sSub>
                                          <m:r>
                                            <a:rPr lang="it-IT" sz="1800">
                                              <a:latin typeface="Cambria Math"/>
                                            </a:rPr>
                                            <m:t>−</m:t>
                                          </m:r>
                                          <m:sSub>
                                            <m:sSubPr>
                                              <m:ctrlPr>
                                                <a:rPr lang="it-IT" sz="1800" i="1">
                                                  <a:latin typeface="Cambria Math"/>
                                                </a:rPr>
                                              </m:ctrlPr>
                                            </m:sSubPr>
                                            <m:e>
                                              <m:r>
                                                <m:rPr>
                                                  <m:sty m:val="p"/>
                                                </m:rPr>
                                                <a:rPr lang="it-IT" sz="1800">
                                                  <a:latin typeface="Cambria Math"/>
                                                </a:rPr>
                                                <m:t>p</m:t>
                                              </m:r>
                                            </m:e>
                                            <m:sub>
                                              <m:r>
                                                <m:rPr>
                                                  <m:sty m:val="p"/>
                                                </m:rPr>
                                                <a:rPr lang="it-IT" sz="1800">
                                                  <a:latin typeface="Cambria Math"/>
                                                </a:rPr>
                                                <m:t>i</m:t>
                                              </m:r>
                                              <m:r>
                                                <a:rPr lang="it-IT" sz="1800">
                                                  <a:latin typeface="Cambria Math"/>
                                                </a:rPr>
                                                <m:t>.</m:t>
                                              </m:r>
                                            </m:sub>
                                          </m:sSub>
                                          <m:sSub>
                                            <m:sSubPr>
                                              <m:ctrlPr>
                                                <a:rPr lang="it-IT" sz="1800" i="1">
                                                  <a:latin typeface="Cambria Math"/>
                                                </a:rPr>
                                              </m:ctrlPr>
                                            </m:sSubPr>
                                            <m:e>
                                              <m:r>
                                                <m:rPr>
                                                  <m:sty m:val="p"/>
                                                </m:rPr>
                                                <a:rPr lang="it-IT" sz="1800">
                                                  <a:latin typeface="Cambria Math"/>
                                                </a:rPr>
                                                <m:t>p</m:t>
                                              </m:r>
                                            </m:e>
                                            <m:sub>
                                              <m:r>
                                                <a:rPr lang="it-IT" sz="1800">
                                                  <a:latin typeface="Cambria Math"/>
                                                </a:rPr>
                                                <m:t>.</m:t>
                                              </m:r>
                                              <m:r>
                                                <m:rPr>
                                                  <m:sty m:val="p"/>
                                                </m:rPr>
                                                <a:rPr lang="it-IT" sz="1800">
                                                  <a:latin typeface="Cambria Math"/>
                                                </a:rPr>
                                                <m:t>j</m:t>
                                              </m:r>
                                            </m:sub>
                                          </m:sSub>
                                        </m:num>
                                        <m:den>
                                          <m:rad>
                                            <m:radPr>
                                              <m:degHide m:val="on"/>
                                              <m:ctrlPr>
                                                <a:rPr lang="it-IT" sz="1800" i="1">
                                                  <a:latin typeface="Cambria Math"/>
                                                </a:rPr>
                                              </m:ctrlPr>
                                            </m:radPr>
                                            <m:deg/>
                                            <m:e>
                                              <m:sSub>
                                                <m:sSubPr>
                                                  <m:ctrlPr>
                                                    <a:rPr lang="it-IT" sz="1800" i="1">
                                                      <a:latin typeface="Cambria Math"/>
                                                    </a:rPr>
                                                  </m:ctrlPr>
                                                </m:sSubPr>
                                                <m:e>
                                                  <m:r>
                                                    <m:rPr>
                                                      <m:sty m:val="p"/>
                                                    </m:rPr>
                                                    <a:rPr lang="it-IT" sz="1800">
                                                      <a:latin typeface="Cambria Math"/>
                                                    </a:rPr>
                                                    <m:t>p</m:t>
                                                  </m:r>
                                                </m:e>
                                                <m:sub>
                                                  <m:r>
                                                    <m:rPr>
                                                      <m:sty m:val="p"/>
                                                    </m:rPr>
                                                    <a:rPr lang="it-IT" sz="1800">
                                                      <a:latin typeface="Cambria Math"/>
                                                    </a:rPr>
                                                    <m:t>i</m:t>
                                                  </m:r>
                                                  <m:r>
                                                    <a:rPr lang="it-IT" sz="1800">
                                                      <a:latin typeface="Cambria Math"/>
                                                    </a:rPr>
                                                    <m:t>.</m:t>
                                                  </m:r>
                                                </m:sub>
                                              </m:sSub>
                                              <m:sSub>
                                                <m:sSubPr>
                                                  <m:ctrlPr>
                                                    <a:rPr lang="it-IT" sz="1800" i="1">
                                                      <a:latin typeface="Cambria Math"/>
                                                    </a:rPr>
                                                  </m:ctrlPr>
                                                </m:sSubPr>
                                                <m:e>
                                                  <m:r>
                                                    <m:rPr>
                                                      <m:sty m:val="p"/>
                                                    </m:rPr>
                                                    <a:rPr lang="it-IT" sz="1800">
                                                      <a:latin typeface="Cambria Math"/>
                                                    </a:rPr>
                                                    <m:t>p</m:t>
                                                  </m:r>
                                                </m:e>
                                                <m:sub>
                                                  <m:r>
                                                    <a:rPr lang="it-IT" sz="1800">
                                                      <a:latin typeface="Cambria Math"/>
                                                    </a:rPr>
                                                    <m:t>.</m:t>
                                                  </m:r>
                                                  <m:r>
                                                    <m:rPr>
                                                      <m:sty m:val="p"/>
                                                    </m:rPr>
                                                    <a:rPr lang="it-IT" sz="1800">
                                                      <a:latin typeface="Cambria Math"/>
                                                    </a:rPr>
                                                    <m:t>j</m:t>
                                                  </m:r>
                                                </m:sub>
                                              </m:sSub>
                                            </m:e>
                                          </m:rad>
                                        </m:den>
                                      </m:f>
                                    </m:e>
                                  </m:d>
                                </m:e>
                                <m:sup>
                                  <m:r>
                                    <a:rPr lang="it-IT" sz="1800">
                                      <a:latin typeface="Cambria Math"/>
                                    </a:rPr>
                                    <m:t>2</m:t>
                                  </m:r>
                                </m:sup>
                              </m:sSup>
                            </m:e>
                          </m:nary>
                        </m:e>
                      </m:nary>
                    </m:oMath>
                  </m:oMathPara>
                </a14:m>
                <a:endParaRPr lang="it-IT" sz="1800" dirty="0">
                  <a:latin typeface="Dotum" panose="020B0600000101010101" pitchFamily="34" charset="-127"/>
                  <a:ea typeface="Dotum" panose="020B0600000101010101" pitchFamily="34" charset="-127"/>
                  <a:sym typeface="Symbol" pitchFamily="18" charset="2"/>
                </a:endParaRPr>
              </a:p>
            </p:txBody>
          </p:sp>
        </mc:Choice>
        <mc:Fallback xmlns="">
          <p:sp>
            <p:nvSpPr>
              <p:cNvPr id="32772" name="Text Box 3"/>
              <p:cNvSpPr txBox="1">
                <a:spLocks noRot="1" noChangeAspect="1" noMove="1" noResize="1" noEditPoints="1" noAdjustHandles="1" noChangeArrowheads="1" noChangeShapeType="1" noTextEdit="1"/>
              </p:cNvSpPr>
              <p:nvPr/>
            </p:nvSpPr>
            <p:spPr bwMode="auto">
              <a:xfrm>
                <a:off x="685800" y="1340768"/>
                <a:ext cx="7772400" cy="2154372"/>
              </a:xfrm>
              <a:prstGeom prst="rect">
                <a:avLst/>
              </a:prstGeom>
              <a:blipFill rotWithShape="1">
                <a:blip r:embed="rId3"/>
                <a:stretch>
                  <a:fillRect l="-706" t="-1983" r="-62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2773" name="Text Box 5"/>
              <p:cNvSpPr txBox="1">
                <a:spLocks noChangeArrowheads="1"/>
              </p:cNvSpPr>
              <p:nvPr/>
            </p:nvSpPr>
            <p:spPr bwMode="auto">
              <a:xfrm>
                <a:off x="611188" y="4005064"/>
                <a:ext cx="7772400" cy="19084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sym typeface="Symbol" pitchFamily="18" charset="2"/>
                  </a:rPr>
                  <a:t>L’indice </a:t>
                </a:r>
                <a:r>
                  <a:rPr lang="it-IT" sz="1800" dirty="0">
                    <a:latin typeface="Dotum" panose="020B0600000101010101" pitchFamily="34" charset="-127"/>
                    <a:ea typeface="Dotum" panose="020B0600000101010101" pitchFamily="34" charset="-127"/>
                    <a:sym typeface="Symbol" pitchFamily="18" charset="2"/>
                  </a:rPr>
                  <a:t></a:t>
                </a:r>
                <a:r>
                  <a:rPr lang="it-IT" sz="1800" baseline="30000" dirty="0">
                    <a:latin typeface="Dotum" panose="020B0600000101010101" pitchFamily="34" charset="-127"/>
                    <a:ea typeface="Dotum" panose="020B0600000101010101" pitchFamily="34" charset="-127"/>
                    <a:sym typeface="Symbol" pitchFamily="18" charset="2"/>
                  </a:rPr>
                  <a:t>2</a:t>
                </a:r>
                <a:r>
                  <a:rPr lang="it-IT" sz="1800" dirty="0">
                    <a:latin typeface="Dotum" panose="020B0600000101010101" pitchFamily="34" charset="-127"/>
                    <a:ea typeface="Dotum" panose="020B0600000101010101" pitchFamily="34" charset="-127"/>
                    <a:sym typeface="Symbol" pitchFamily="18" charset="2"/>
                  </a:rPr>
                  <a:t> viene spesso normalizzato, in modo che assuma valori tra 0 e 1. La sua formula è la </a:t>
                </a:r>
                <a:r>
                  <a:rPr lang="it-IT" sz="1800" dirty="0" smtClean="0">
                    <a:latin typeface="Dotum" panose="020B0600000101010101" pitchFamily="34" charset="-127"/>
                    <a:ea typeface="Dotum" panose="020B0600000101010101" pitchFamily="34" charset="-127"/>
                    <a:sym typeface="Symbol" pitchFamily="18" charset="2"/>
                  </a:rPr>
                  <a:t>seguente:</a:t>
                </a: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14:m>
                  <m:oMathPara xmlns:m="http://schemas.openxmlformats.org/officeDocument/2006/math">
                    <m:oMathParaPr>
                      <m:jc m:val="centerGroup"/>
                    </m:oMathParaPr>
                    <m:oMath xmlns:m="http://schemas.openxmlformats.org/officeDocument/2006/math">
                      <m:sSup>
                        <m:sSupPr>
                          <m:ctrlPr>
                            <a:rPr lang="it-IT" sz="1800" i="1">
                              <a:latin typeface="Cambria Math"/>
                            </a:rPr>
                          </m:ctrlPr>
                        </m:sSupPr>
                        <m:e>
                          <m:acc>
                            <m:accPr>
                              <m:chr m:val="̂"/>
                              <m:ctrlPr>
                                <a:rPr lang="it-IT" sz="1800" i="1">
                                  <a:latin typeface="Cambria Math"/>
                                </a:rPr>
                              </m:ctrlPr>
                            </m:accPr>
                            <m:e>
                              <m:r>
                                <m:rPr>
                                  <m:sty m:val="p"/>
                                </m:rPr>
                                <a:rPr lang="el-GR" sz="1800" i="1">
                                  <a:latin typeface="Cambria Math"/>
                                </a:rPr>
                                <m:t>χ</m:t>
                              </m:r>
                            </m:e>
                          </m:acc>
                        </m:e>
                        <m:sup>
                          <m:r>
                            <a:rPr lang="it-IT" sz="1800" i="1">
                              <a:latin typeface="Cambria Math"/>
                            </a:rPr>
                            <m:t>2</m:t>
                          </m:r>
                        </m:sup>
                      </m:sSup>
                      <m:r>
                        <a:rPr lang="it-IT" sz="1800">
                          <a:latin typeface="Cambria Math"/>
                        </a:rPr>
                        <m:t>=</m:t>
                      </m:r>
                      <m:f>
                        <m:fPr>
                          <m:ctrlPr>
                            <a:rPr lang="it-IT" sz="1800" i="1">
                              <a:latin typeface="Cambria Math"/>
                            </a:rPr>
                          </m:ctrlPr>
                        </m:fPr>
                        <m:num>
                          <m:nary>
                            <m:naryPr>
                              <m:chr m:val="∑"/>
                              <m:limLoc m:val="subSup"/>
                              <m:ctrlPr>
                                <a:rPr lang="it-IT" sz="1800" i="1">
                                  <a:latin typeface="Cambria Math"/>
                                </a:rPr>
                              </m:ctrlPr>
                            </m:naryPr>
                            <m:sub>
                              <m:r>
                                <m:rPr>
                                  <m:sty m:val="p"/>
                                  <m:brk m:alnAt="25"/>
                                </m:rPr>
                                <a:rPr lang="it-IT" sz="1800">
                                  <a:latin typeface="Cambria Math"/>
                                </a:rPr>
                                <m:t>i</m:t>
                              </m:r>
                              <m:r>
                                <a:rPr lang="it-IT" sz="1800">
                                  <a:latin typeface="Cambria Math"/>
                                </a:rPr>
                                <m:t>=1</m:t>
                              </m:r>
                            </m:sub>
                            <m:sup>
                              <m:r>
                                <m:rPr>
                                  <m:sty m:val="p"/>
                                </m:rPr>
                                <a:rPr lang="it-IT" sz="1800">
                                  <a:latin typeface="Cambria Math"/>
                                </a:rPr>
                                <m:t>h</m:t>
                              </m:r>
                            </m:sup>
                            <m:e>
                              <m:nary>
                                <m:naryPr>
                                  <m:chr m:val="∑"/>
                                  <m:limLoc m:val="subSup"/>
                                  <m:ctrlPr>
                                    <a:rPr lang="it-IT" sz="1800" i="1">
                                      <a:latin typeface="Cambria Math"/>
                                    </a:rPr>
                                  </m:ctrlPr>
                                </m:naryPr>
                                <m:sub>
                                  <m:r>
                                    <m:rPr>
                                      <m:sty m:val="p"/>
                                      <m:brk m:alnAt="25"/>
                                    </m:rPr>
                                    <a:rPr lang="it-IT" sz="1800">
                                      <a:latin typeface="Cambria Math"/>
                                    </a:rPr>
                                    <m:t>j</m:t>
                                  </m:r>
                                  <m:r>
                                    <a:rPr lang="it-IT" sz="1800">
                                      <a:latin typeface="Cambria Math"/>
                                    </a:rPr>
                                    <m:t>=1</m:t>
                                  </m:r>
                                </m:sub>
                                <m:sup>
                                  <m:r>
                                    <m:rPr>
                                      <m:sty m:val="p"/>
                                    </m:rPr>
                                    <a:rPr lang="it-IT" sz="1800">
                                      <a:latin typeface="Cambria Math"/>
                                    </a:rPr>
                                    <m:t>k</m:t>
                                  </m:r>
                                </m:sup>
                                <m:e>
                                  <m:sSup>
                                    <m:sSupPr>
                                      <m:ctrlPr>
                                        <a:rPr lang="it-IT" sz="1800" i="1">
                                          <a:latin typeface="Cambria Math"/>
                                        </a:rPr>
                                      </m:ctrlPr>
                                    </m:sSupPr>
                                    <m:e>
                                      <m:d>
                                        <m:dPr>
                                          <m:ctrlPr>
                                            <a:rPr lang="it-IT" sz="1800" i="1">
                                              <a:latin typeface="Cambria Math"/>
                                            </a:rPr>
                                          </m:ctrlPr>
                                        </m:dPr>
                                        <m:e>
                                          <m:f>
                                            <m:fPr>
                                              <m:ctrlPr>
                                                <a:rPr lang="it-IT" sz="1800" i="1">
                                                  <a:latin typeface="Cambria Math"/>
                                                </a:rPr>
                                              </m:ctrlPr>
                                            </m:fPr>
                                            <m:num>
                                              <m:sSub>
                                                <m:sSubPr>
                                                  <m:ctrlPr>
                                                    <a:rPr lang="it-IT" sz="1800" i="1">
                                                      <a:latin typeface="Cambria Math"/>
                                                    </a:rPr>
                                                  </m:ctrlPr>
                                                </m:sSubPr>
                                                <m:e>
                                                  <m:r>
                                                    <m:rPr>
                                                      <m:sty m:val="p"/>
                                                    </m:rPr>
                                                    <a:rPr lang="it-IT" sz="1800">
                                                      <a:latin typeface="Cambria Math"/>
                                                    </a:rPr>
                                                    <m:t>p</m:t>
                                                  </m:r>
                                                </m:e>
                                                <m:sub>
                                                  <m:r>
                                                    <m:rPr>
                                                      <m:sty m:val="p"/>
                                                    </m:rPr>
                                                    <a:rPr lang="it-IT" sz="1800">
                                                      <a:latin typeface="Cambria Math"/>
                                                    </a:rPr>
                                                    <m:t>ij</m:t>
                                                  </m:r>
                                                </m:sub>
                                              </m:sSub>
                                              <m:r>
                                                <a:rPr lang="it-IT" sz="1800">
                                                  <a:latin typeface="Cambria Math"/>
                                                </a:rPr>
                                                <m:t>−</m:t>
                                              </m:r>
                                              <m:sSub>
                                                <m:sSubPr>
                                                  <m:ctrlPr>
                                                    <a:rPr lang="it-IT" sz="1800" i="1">
                                                      <a:latin typeface="Cambria Math"/>
                                                    </a:rPr>
                                                  </m:ctrlPr>
                                                </m:sSubPr>
                                                <m:e>
                                                  <m:r>
                                                    <m:rPr>
                                                      <m:sty m:val="p"/>
                                                    </m:rPr>
                                                    <a:rPr lang="it-IT" sz="1800">
                                                      <a:latin typeface="Cambria Math"/>
                                                    </a:rPr>
                                                    <m:t>p</m:t>
                                                  </m:r>
                                                </m:e>
                                                <m:sub>
                                                  <m:r>
                                                    <m:rPr>
                                                      <m:sty m:val="p"/>
                                                    </m:rPr>
                                                    <a:rPr lang="it-IT" sz="1800">
                                                      <a:latin typeface="Cambria Math"/>
                                                    </a:rPr>
                                                    <m:t>i</m:t>
                                                  </m:r>
                                                  <m:r>
                                                    <a:rPr lang="it-IT" sz="1800">
                                                      <a:latin typeface="Cambria Math"/>
                                                    </a:rPr>
                                                    <m:t>.</m:t>
                                                  </m:r>
                                                </m:sub>
                                              </m:sSub>
                                              <m:sSub>
                                                <m:sSubPr>
                                                  <m:ctrlPr>
                                                    <a:rPr lang="it-IT" sz="1800" i="1">
                                                      <a:latin typeface="Cambria Math"/>
                                                    </a:rPr>
                                                  </m:ctrlPr>
                                                </m:sSubPr>
                                                <m:e>
                                                  <m:r>
                                                    <m:rPr>
                                                      <m:sty m:val="p"/>
                                                    </m:rPr>
                                                    <a:rPr lang="it-IT" sz="1800">
                                                      <a:latin typeface="Cambria Math"/>
                                                    </a:rPr>
                                                    <m:t>p</m:t>
                                                  </m:r>
                                                </m:e>
                                                <m:sub>
                                                  <m:r>
                                                    <a:rPr lang="it-IT" sz="1800">
                                                      <a:latin typeface="Cambria Math"/>
                                                    </a:rPr>
                                                    <m:t>.</m:t>
                                                  </m:r>
                                                  <m:r>
                                                    <m:rPr>
                                                      <m:sty m:val="p"/>
                                                    </m:rPr>
                                                    <a:rPr lang="it-IT" sz="1800">
                                                      <a:latin typeface="Cambria Math"/>
                                                    </a:rPr>
                                                    <m:t>j</m:t>
                                                  </m:r>
                                                </m:sub>
                                              </m:sSub>
                                            </m:num>
                                            <m:den>
                                              <m:rad>
                                                <m:radPr>
                                                  <m:degHide m:val="on"/>
                                                  <m:ctrlPr>
                                                    <a:rPr lang="it-IT" sz="1800" i="1">
                                                      <a:latin typeface="Cambria Math"/>
                                                    </a:rPr>
                                                  </m:ctrlPr>
                                                </m:radPr>
                                                <m:deg/>
                                                <m:e>
                                                  <m:sSub>
                                                    <m:sSubPr>
                                                      <m:ctrlPr>
                                                        <a:rPr lang="it-IT" sz="1800" i="1">
                                                          <a:latin typeface="Cambria Math"/>
                                                        </a:rPr>
                                                      </m:ctrlPr>
                                                    </m:sSubPr>
                                                    <m:e>
                                                      <m:r>
                                                        <m:rPr>
                                                          <m:sty m:val="p"/>
                                                        </m:rPr>
                                                        <a:rPr lang="it-IT" sz="1800">
                                                          <a:latin typeface="Cambria Math"/>
                                                        </a:rPr>
                                                        <m:t>p</m:t>
                                                      </m:r>
                                                    </m:e>
                                                    <m:sub>
                                                      <m:r>
                                                        <m:rPr>
                                                          <m:sty m:val="p"/>
                                                        </m:rPr>
                                                        <a:rPr lang="it-IT" sz="1800">
                                                          <a:latin typeface="Cambria Math"/>
                                                        </a:rPr>
                                                        <m:t>i</m:t>
                                                      </m:r>
                                                      <m:r>
                                                        <a:rPr lang="it-IT" sz="1800">
                                                          <a:latin typeface="Cambria Math"/>
                                                        </a:rPr>
                                                        <m:t>.</m:t>
                                                      </m:r>
                                                    </m:sub>
                                                  </m:sSub>
                                                  <m:sSub>
                                                    <m:sSubPr>
                                                      <m:ctrlPr>
                                                        <a:rPr lang="it-IT" sz="1800" i="1">
                                                          <a:latin typeface="Cambria Math"/>
                                                        </a:rPr>
                                                      </m:ctrlPr>
                                                    </m:sSubPr>
                                                    <m:e>
                                                      <m:r>
                                                        <m:rPr>
                                                          <m:sty m:val="p"/>
                                                        </m:rPr>
                                                        <a:rPr lang="it-IT" sz="1800">
                                                          <a:latin typeface="Cambria Math"/>
                                                        </a:rPr>
                                                        <m:t>p</m:t>
                                                      </m:r>
                                                    </m:e>
                                                    <m:sub>
                                                      <m:r>
                                                        <a:rPr lang="it-IT" sz="1800">
                                                          <a:latin typeface="Cambria Math"/>
                                                        </a:rPr>
                                                        <m:t>.</m:t>
                                                      </m:r>
                                                      <m:r>
                                                        <m:rPr>
                                                          <m:sty m:val="p"/>
                                                        </m:rPr>
                                                        <a:rPr lang="it-IT" sz="1800">
                                                          <a:latin typeface="Cambria Math"/>
                                                        </a:rPr>
                                                        <m:t>j</m:t>
                                                      </m:r>
                                                    </m:sub>
                                                  </m:sSub>
                                                </m:e>
                                              </m:rad>
                                            </m:den>
                                          </m:f>
                                        </m:e>
                                      </m:d>
                                    </m:e>
                                    <m:sup>
                                      <m:r>
                                        <a:rPr lang="it-IT" sz="1800">
                                          <a:latin typeface="Cambria Math"/>
                                        </a:rPr>
                                        <m:t>2</m:t>
                                      </m:r>
                                    </m:sup>
                                  </m:sSup>
                                </m:e>
                              </m:nary>
                            </m:e>
                          </m:nary>
                        </m:num>
                        <m:den>
                          <m:r>
                            <m:rPr>
                              <m:sty m:val="p"/>
                            </m:rPr>
                            <a:rPr lang="it-IT" sz="1800">
                              <a:latin typeface="Cambria Math"/>
                            </a:rPr>
                            <m:t>min</m:t>
                          </m:r>
                          <m:r>
                            <a:rPr lang="it-IT" sz="1800">
                              <a:latin typeface="Cambria Math"/>
                            </a:rPr>
                            <m:t>(</m:t>
                          </m:r>
                          <m:r>
                            <m:rPr>
                              <m:sty m:val="p"/>
                            </m:rPr>
                            <a:rPr lang="it-IT" sz="1800">
                              <a:latin typeface="Cambria Math"/>
                            </a:rPr>
                            <m:t>h</m:t>
                          </m:r>
                          <m:r>
                            <a:rPr lang="it-IT" sz="1800">
                              <a:latin typeface="Cambria Math"/>
                            </a:rPr>
                            <m:t>−1, </m:t>
                          </m:r>
                          <m:r>
                            <m:rPr>
                              <m:sty m:val="p"/>
                            </m:rPr>
                            <a:rPr lang="it-IT" sz="1800">
                              <a:latin typeface="Cambria Math"/>
                            </a:rPr>
                            <m:t>k</m:t>
                          </m:r>
                          <m:r>
                            <a:rPr lang="it-IT" sz="1800">
                              <a:latin typeface="Cambria Math"/>
                            </a:rPr>
                            <m:t>−1)</m:t>
                          </m:r>
                        </m:den>
                      </m:f>
                    </m:oMath>
                  </m:oMathPara>
                </a14:m>
                <a:endParaRPr lang="it-IT" sz="1800" dirty="0">
                  <a:latin typeface="Dotum" panose="020B0600000101010101" pitchFamily="34" charset="-127"/>
                  <a:ea typeface="Dotum" panose="020B0600000101010101" pitchFamily="34" charset="-127"/>
                  <a:sym typeface="Symbol" pitchFamily="18" charset="2"/>
                </a:endParaRPr>
              </a:p>
            </p:txBody>
          </p:sp>
        </mc:Choice>
        <mc:Fallback xmlns="">
          <p:sp>
            <p:nvSpPr>
              <p:cNvPr id="32773" name="Text Box 5"/>
              <p:cNvSpPr txBox="1">
                <a:spLocks noRot="1" noChangeAspect="1" noMove="1" noResize="1" noEditPoints="1" noAdjustHandles="1" noChangeArrowheads="1" noChangeShapeType="1" noTextEdit="1"/>
              </p:cNvSpPr>
              <p:nvPr/>
            </p:nvSpPr>
            <p:spPr bwMode="auto">
              <a:xfrm>
                <a:off x="611188" y="4005064"/>
                <a:ext cx="7772400" cy="1908471"/>
              </a:xfrm>
              <a:prstGeom prst="rect">
                <a:avLst/>
              </a:prstGeom>
              <a:blipFill rotWithShape="1">
                <a:blip r:embed="rId4"/>
                <a:stretch>
                  <a:fillRect l="-627" t="-2236" r="-70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8" name="Titolo 1"/>
          <p:cNvSpPr txBox="1">
            <a:spLocks/>
          </p:cNvSpPr>
          <p:nvPr/>
        </p:nvSpPr>
        <p:spPr>
          <a:xfrm>
            <a:off x="899592"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Indice di connessione </a:t>
            </a:r>
            <a:r>
              <a:rPr lang="it-IT" sz="2800" dirty="0" smtClean="0">
                <a:latin typeface="Dotum" panose="020B0600000101010101" pitchFamily="34" charset="-127"/>
                <a:ea typeface="Dotum" panose="020B0600000101010101" pitchFamily="34" charset="-127"/>
                <a:sym typeface="Symbol" pitchFamily="18" charset="2"/>
              </a:rPr>
              <a:t></a:t>
            </a:r>
            <a:r>
              <a:rPr lang="it-IT" sz="2800" baseline="30000" dirty="0">
                <a:latin typeface="Dotum" panose="020B0600000101010101" pitchFamily="34" charset="-127"/>
                <a:ea typeface="Dotum" panose="020B0600000101010101" pitchFamily="34" charset="-127"/>
                <a:sym typeface="Symbol" pitchFamily="18" charset="2"/>
              </a:rPr>
              <a:t>2</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0099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3"/>
          <p:cNvSpPr txBox="1">
            <a:spLocks noChangeArrowheads="1"/>
          </p:cNvSpPr>
          <p:nvPr/>
        </p:nvSpPr>
        <p:spPr bwMode="auto">
          <a:xfrm>
            <a:off x="685800" y="1340768"/>
            <a:ext cx="7772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Nel secondo approccio, si misura la distanza fra la tabella delle frequenze relative osservata sui dati e quella che si sarebbe osservata nel caso di indipendenza.</a:t>
            </a:r>
            <a:endParaRPr lang="it-IT" sz="1800" dirty="0">
              <a:latin typeface="Dotum" panose="020B0600000101010101" pitchFamily="34" charset="-127"/>
              <a:ea typeface="Dotum" panose="020B0600000101010101" pitchFamily="34" charset="-127"/>
              <a:sym typeface="Symbol" pitchFamily="18" charset="2"/>
            </a:endParaRPr>
          </a:p>
          <a:p>
            <a:pPr algn="ctr" eaLnBrk="1" hangingPunct="1"/>
            <a:endParaRPr lang="it-IT" sz="1800" dirty="0">
              <a:latin typeface="Dotum" panose="020B0600000101010101" pitchFamily="34" charset="-127"/>
              <a:ea typeface="Dotum" panose="020B0600000101010101" pitchFamily="34" charset="-127"/>
              <a:sym typeface="Symbol" pitchFamily="18" charset="2"/>
            </a:endParaRPr>
          </a:p>
        </p:txBody>
      </p:sp>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Legame simmetrico – secondo approccio</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1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032" y="2996952"/>
            <a:ext cx="4127189"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6444208" y="4562046"/>
            <a:ext cx="1778051" cy="646331"/>
          </a:xfrm>
          <a:prstGeom prst="rect">
            <a:avLst/>
          </a:prstGeom>
          <a:noFill/>
        </p:spPr>
        <p:txBody>
          <a:bodyPr wrap="none" rtlCol="0">
            <a:spAutoFit/>
          </a:bodyPr>
          <a:lstStyle/>
          <a:p>
            <a:pPr algn="ctr"/>
            <a:r>
              <a:rPr lang="it-IT" dirty="0" smtClean="0">
                <a:latin typeface="Dotum" panose="020B0600000101010101" pitchFamily="34" charset="-127"/>
                <a:ea typeface="Dotum" panose="020B0600000101010101" pitchFamily="34" charset="-127"/>
              </a:rPr>
              <a:t>Teoriche</a:t>
            </a:r>
          </a:p>
          <a:p>
            <a:pPr algn="ctr"/>
            <a:r>
              <a:rPr lang="it-IT" dirty="0" smtClean="0">
                <a:latin typeface="Dotum" panose="020B0600000101010101" pitchFamily="34" charset="-127"/>
                <a:ea typeface="Dotum" panose="020B0600000101010101" pitchFamily="34" charset="-127"/>
              </a:rPr>
              <a:t>(indipendenza)</a:t>
            </a:r>
            <a:endParaRPr lang="it-IT" dirty="0">
              <a:latin typeface="Dotum" panose="020B0600000101010101" pitchFamily="34" charset="-127"/>
              <a:ea typeface="Dotum" panose="020B0600000101010101" pitchFamily="34" charset="-127"/>
            </a:endParaRPr>
          </a:p>
        </p:txBody>
      </p:sp>
      <p:sp>
        <p:nvSpPr>
          <p:cNvPr id="10" name="CasellaDiTesto 9"/>
          <p:cNvSpPr txBox="1"/>
          <p:nvPr/>
        </p:nvSpPr>
        <p:spPr>
          <a:xfrm>
            <a:off x="1907704" y="4562046"/>
            <a:ext cx="1241045" cy="369332"/>
          </a:xfrm>
          <a:prstGeom prst="rect">
            <a:avLst/>
          </a:prstGeom>
          <a:noFill/>
        </p:spPr>
        <p:txBody>
          <a:bodyPr wrap="none" rtlCol="0">
            <a:spAutoFit/>
          </a:bodyPr>
          <a:lstStyle/>
          <a:p>
            <a:r>
              <a:rPr lang="it-IT" dirty="0" smtClean="0">
                <a:latin typeface="Dotum" panose="020B0600000101010101" pitchFamily="34" charset="-127"/>
                <a:ea typeface="Dotum" panose="020B0600000101010101" pitchFamily="34" charset="-127"/>
              </a:rPr>
              <a:t>Osservate</a:t>
            </a:r>
            <a:endParaRPr lang="it-IT" dirty="0">
              <a:latin typeface="Dotum" panose="020B0600000101010101" pitchFamily="34" charset="-127"/>
              <a:ea typeface="Dotum" panose="020B0600000101010101" pitchFamily="34" charset="-127"/>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5208378"/>
            <a:ext cx="2292181" cy="665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Oggetto 2"/>
          <p:cNvGraphicFramePr>
            <a:graphicFrameLocks noChangeAspect="1"/>
          </p:cNvGraphicFramePr>
          <p:nvPr>
            <p:extLst>
              <p:ext uri="{D42A27DB-BD31-4B8C-83A1-F6EECF244321}">
                <p14:modId xmlns:p14="http://schemas.microsoft.com/office/powerpoint/2010/main" val="695927270"/>
              </p:ext>
            </p:extLst>
          </p:nvPr>
        </p:nvGraphicFramePr>
        <p:xfrm>
          <a:off x="4697413" y="2890838"/>
          <a:ext cx="4267200" cy="1474787"/>
        </p:xfrm>
        <a:graphic>
          <a:graphicData uri="http://schemas.openxmlformats.org/presentationml/2006/ole">
            <mc:AlternateContent xmlns:mc="http://schemas.openxmlformats.org/markup-compatibility/2006">
              <mc:Choice xmlns:v="urn:schemas-microsoft-com:vml" Requires="v">
                <p:oleObj spid="_x0000_s3081" name="Foglio di lavoro" r:id="rId7" imgW="3667354" imgH="1267054" progId="Excel.Sheet.8">
                  <p:embed/>
                </p:oleObj>
              </mc:Choice>
              <mc:Fallback>
                <p:oleObj name="Foglio di lavoro" r:id="rId7" imgW="3667354" imgH="1267054" progId="Excel.Sheet.8">
                  <p:embed/>
                  <p:pic>
                    <p:nvPicPr>
                      <p:cNvPr id="0" name="Oggetto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7413" y="2890838"/>
                        <a:ext cx="4267200"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3889353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3"/>
          <p:cNvSpPr txBox="1">
            <a:spLocks noChangeArrowheads="1"/>
          </p:cNvSpPr>
          <p:nvPr/>
        </p:nvSpPr>
        <p:spPr bwMode="auto">
          <a:xfrm>
            <a:off x="685800" y="1340768"/>
            <a:ext cx="77724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Il legame tra colore degli occhi e colore dei capelli non è «omogeneo» all’interno delle differenti modalità. Gli occhi azzurri sono particolarmente associati ai capelli biondi, come gli occhi verdi sono particolarmente associati ai capelli castani, mentre gli occhi neri sono quasi «</a:t>
            </a:r>
            <a:r>
              <a:rPr lang="it-IT" sz="1800" dirty="0" err="1" smtClean="0">
                <a:latin typeface="Dotum" panose="020B0600000101010101" pitchFamily="34" charset="-127"/>
                <a:ea typeface="Dotum" panose="020B0600000101010101" pitchFamily="34" charset="-127"/>
              </a:rPr>
              <a:t>equidistribuiti</a:t>
            </a:r>
            <a:r>
              <a:rPr lang="it-IT" sz="1800" dirty="0" smtClean="0">
                <a:latin typeface="Dotum" panose="020B0600000101010101" pitchFamily="34" charset="-127"/>
                <a:ea typeface="Dotum" panose="020B0600000101010101" pitchFamily="34" charset="-127"/>
              </a:rPr>
              <a:t>» tra capelli castani e neri.</a:t>
            </a: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r>
              <a:rPr lang="it-IT" sz="1800" dirty="0" smtClean="0">
                <a:latin typeface="Dotum" panose="020B0600000101010101" pitchFamily="34" charset="-127"/>
                <a:ea typeface="Dotum" panose="020B0600000101010101" pitchFamily="34" charset="-127"/>
                <a:sym typeface="Symbol" pitchFamily="18" charset="2"/>
              </a:rPr>
              <a:t>Ciò significa che l’esistenza di un legame tra occhi e capelli è dovuta in particolare al legame tra occhi azzurri e capelli biondi e tra occhi verdi e capelli castani.</a:t>
            </a: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r>
              <a:rPr lang="it-IT" sz="1800" dirty="0" smtClean="0">
                <a:latin typeface="Dotum" panose="020B0600000101010101" pitchFamily="34" charset="-127"/>
                <a:ea typeface="Dotum" panose="020B0600000101010101" pitchFamily="34" charset="-127"/>
                <a:sym typeface="Symbol" pitchFamily="18" charset="2"/>
              </a:rPr>
              <a:t>Quando si analizza il legame tra due variabili, è sempre importante valutare la struttura del legame riscontrato.</a:t>
            </a: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r>
              <a:rPr lang="it-IT" sz="1800" dirty="0" smtClean="0">
                <a:latin typeface="Dotum" panose="020B0600000101010101" pitchFamily="34" charset="-127"/>
                <a:ea typeface="Dotum" panose="020B0600000101010101" pitchFamily="34" charset="-127"/>
                <a:sym typeface="Symbol" pitchFamily="18" charset="2"/>
              </a:rPr>
              <a:t>L’Analisi delle corrispondenze permette di analizzare tale struttura graficamente, attraverso mappe di associazione.</a:t>
            </a: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just" eaLnBrk="1" hangingPunct="1"/>
            <a:endParaRPr lang="it-IT" sz="1800" dirty="0">
              <a:latin typeface="Dotum" panose="020B0600000101010101" pitchFamily="34" charset="-127"/>
              <a:ea typeface="Dotum" panose="020B0600000101010101" pitchFamily="34" charset="-127"/>
              <a:sym typeface="Symbol" pitchFamily="18" charset="2"/>
            </a:endParaRPr>
          </a:p>
          <a:p>
            <a:pPr algn="ctr" eaLnBrk="1" hangingPunct="1"/>
            <a:endParaRPr lang="it-IT" sz="1800" dirty="0">
              <a:latin typeface="Dotum" panose="020B0600000101010101" pitchFamily="34" charset="-127"/>
              <a:ea typeface="Dotum" panose="020B0600000101010101" pitchFamily="34" charset="-127"/>
              <a:sym typeface="Symbol" pitchFamily="18" charset="2"/>
            </a:endParaRPr>
          </a:p>
        </p:txBody>
      </p:sp>
      <p:sp>
        <p:nvSpPr>
          <p:cNvPr id="8" name="Titolo 1"/>
          <p:cNvSpPr txBox="1">
            <a:spLocks/>
          </p:cNvSpPr>
          <p:nvPr/>
        </p:nvSpPr>
        <p:spPr>
          <a:xfrm>
            <a:off x="878904"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Legame simmetrico – secondo approccio</a:t>
            </a:r>
            <a:endParaRPr lang="it-IT" sz="2800" dirty="0">
              <a:latin typeface="Dotum" panose="020B0600000101010101" pitchFamily="34" charset="-127"/>
              <a:ea typeface="Dotum" panose="020B0600000101010101" pitchFamily="34" charset="-127"/>
            </a:endParaRPr>
          </a:p>
        </p:txBody>
      </p:sp>
      <p:cxnSp>
        <p:nvCxnSpPr>
          <p:cNvPr id="5" name="Connettore 1 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5241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6388" name="Text Box 3"/>
              <p:cNvSpPr txBox="1">
                <a:spLocks noChangeArrowheads="1"/>
              </p:cNvSpPr>
              <p:nvPr/>
            </p:nvSpPr>
            <p:spPr bwMode="auto">
              <a:xfrm>
                <a:off x="675928" y="1268760"/>
                <a:ext cx="7772400" cy="50783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Naturalmente, è anche possibile studiare X e Y singolarmente, calcolando le usuali frequenze assolute e relative. In ambito </a:t>
                </a:r>
                <a:r>
                  <a:rPr lang="it-IT" sz="1800" dirty="0" err="1" smtClean="0">
                    <a:latin typeface="Dotum" panose="020B0600000101010101" pitchFamily="34" charset="-127"/>
                    <a:ea typeface="Dotum" panose="020B0600000101010101" pitchFamily="34" charset="-127"/>
                  </a:rPr>
                  <a:t>bivariato</a:t>
                </a:r>
                <a:r>
                  <a:rPr lang="it-IT" sz="1800" dirty="0" smtClean="0">
                    <a:latin typeface="Dotum" panose="020B0600000101010101" pitchFamily="34" charset="-127"/>
                    <a:ea typeface="Dotum" panose="020B0600000101010101" pitchFamily="34" charset="-127"/>
                  </a:rPr>
                  <a:t>, la frequenza assoluta della modalità s di X è indicata con </a:t>
                </a:r>
                <a:r>
                  <a:rPr lang="it-IT" sz="1800" dirty="0" err="1" smtClean="0">
                    <a:latin typeface="Dotum" panose="020B0600000101010101" pitchFamily="34" charset="-127"/>
                    <a:ea typeface="Dotum" panose="020B0600000101010101" pitchFamily="34" charset="-127"/>
                    <a:cs typeface="Times New Roman" charset="0"/>
                  </a:rPr>
                  <a:t>f</a:t>
                </a:r>
                <a:r>
                  <a:rPr lang="it-IT" sz="1800" baseline="-25000" dirty="0" err="1" smtClean="0">
                    <a:latin typeface="Dotum" panose="020B0600000101010101" pitchFamily="34" charset="-127"/>
                    <a:ea typeface="Dotum" panose="020B0600000101010101" pitchFamily="34" charset="-127"/>
                    <a:cs typeface="Times New Roman" charset="0"/>
                  </a:rPr>
                  <a:t>s</a:t>
                </a:r>
                <a:r>
                  <a:rPr lang="it-IT" sz="1800" baseline="-25000" dirty="0" smtClean="0">
                    <a:latin typeface="Dotum" panose="020B0600000101010101" pitchFamily="34" charset="-127"/>
                    <a:ea typeface="Dotum" panose="020B0600000101010101" pitchFamily="34" charset="-127"/>
                    <a:cs typeface="Times New Roman" charset="0"/>
                  </a:rPr>
                  <a:t>.</a:t>
                </a:r>
                <a:r>
                  <a:rPr lang="it-IT" sz="1800" dirty="0" smtClean="0">
                    <a:latin typeface="Dotum" panose="020B0600000101010101" pitchFamily="34" charset="-127"/>
                    <a:ea typeface="Dotum" panose="020B0600000101010101" pitchFamily="34" charset="-127"/>
                  </a:rPr>
                  <a:t> </a:t>
                </a:r>
                <a:r>
                  <a:rPr lang="it-IT" sz="1800" dirty="0">
                    <a:latin typeface="Dotum" panose="020B0600000101010101" pitchFamily="34" charset="-127"/>
                    <a:ea typeface="Dotum" panose="020B0600000101010101" pitchFamily="34" charset="-127"/>
                  </a:rPr>
                  <a:t>e </a:t>
                </a:r>
                <a:r>
                  <a:rPr lang="it-IT" sz="1800" dirty="0" smtClean="0">
                    <a:latin typeface="Dotum" panose="020B0600000101010101" pitchFamily="34" charset="-127"/>
                    <a:ea typeface="Dotum" panose="020B0600000101010101" pitchFamily="34" charset="-127"/>
                  </a:rPr>
                  <a:t>quella della modalità m di Y con </a:t>
                </a:r>
                <a:r>
                  <a:rPr lang="it-IT" sz="1800" dirty="0" smtClean="0">
                    <a:latin typeface="Dotum" panose="020B0600000101010101" pitchFamily="34" charset="-127"/>
                    <a:ea typeface="Dotum" panose="020B0600000101010101" pitchFamily="34" charset="-127"/>
                    <a:cs typeface="Times New Roman" charset="0"/>
                  </a:rPr>
                  <a:t>f</a:t>
                </a:r>
                <a:r>
                  <a:rPr lang="it-IT" sz="1800" baseline="-25000" dirty="0" smtClean="0">
                    <a:latin typeface="Dotum" panose="020B0600000101010101" pitchFamily="34" charset="-127"/>
                    <a:ea typeface="Dotum" panose="020B0600000101010101" pitchFamily="34" charset="-127"/>
                    <a:cs typeface="Times New Roman" charset="0"/>
                  </a:rPr>
                  <a:t>.m</a:t>
                </a:r>
                <a:r>
                  <a:rPr lang="it-IT" sz="1800" dirty="0">
                    <a:latin typeface="Dotum" panose="020B0600000101010101" pitchFamily="34" charset="-127"/>
                    <a:ea typeface="Dotum" panose="020B0600000101010101" pitchFamily="34" charset="-127"/>
                  </a:rPr>
                  <a:t>.</a:t>
                </a:r>
                <a:r>
                  <a:rPr lang="it-IT" sz="1800" dirty="0" smtClean="0">
                    <a:latin typeface="Dotum" panose="020B0600000101010101" pitchFamily="34" charset="-127"/>
                    <a:ea typeface="Dotum" panose="020B0600000101010101" pitchFamily="34" charset="-127"/>
                  </a:rPr>
                  <a:t> Analogamente, per le frequenze relative </a:t>
                </a:r>
                <a:r>
                  <a:rPr lang="it-IT" sz="1800" dirty="0" err="1" smtClean="0">
                    <a:latin typeface="Dotum" panose="020B0600000101010101" pitchFamily="34" charset="-127"/>
                    <a:ea typeface="Dotum" panose="020B0600000101010101" pitchFamily="34" charset="-127"/>
                    <a:cs typeface="Times New Roman" charset="0"/>
                  </a:rPr>
                  <a:t>p</a:t>
                </a:r>
                <a:r>
                  <a:rPr lang="it-IT" sz="1800" baseline="-25000" dirty="0" err="1" smtClean="0">
                    <a:latin typeface="Dotum" panose="020B0600000101010101" pitchFamily="34" charset="-127"/>
                    <a:ea typeface="Dotum" panose="020B0600000101010101" pitchFamily="34" charset="-127"/>
                    <a:cs typeface="Times New Roman" charset="0"/>
                  </a:rPr>
                  <a:t>s</a:t>
                </a:r>
                <a:r>
                  <a:rPr lang="it-IT" sz="1800" baseline="-25000" dirty="0" smtClean="0">
                    <a:latin typeface="Dotum" panose="020B0600000101010101" pitchFamily="34" charset="-127"/>
                    <a:ea typeface="Dotum" panose="020B0600000101010101" pitchFamily="34" charset="-127"/>
                    <a:cs typeface="Times New Roman" charset="0"/>
                  </a:rPr>
                  <a:t>.</a:t>
                </a:r>
                <a:r>
                  <a:rPr lang="it-IT" sz="1800" dirty="0" smtClean="0">
                    <a:latin typeface="Dotum" panose="020B0600000101010101" pitchFamily="34" charset="-127"/>
                    <a:ea typeface="Dotum" panose="020B0600000101010101" pitchFamily="34" charset="-127"/>
                  </a:rPr>
                  <a:t> </a:t>
                </a:r>
                <a:r>
                  <a:rPr lang="it-IT" sz="1800" dirty="0">
                    <a:latin typeface="Dotum" panose="020B0600000101010101" pitchFamily="34" charset="-127"/>
                    <a:ea typeface="Dotum" panose="020B0600000101010101" pitchFamily="34" charset="-127"/>
                  </a:rPr>
                  <a:t>e</a:t>
                </a:r>
                <a:r>
                  <a:rPr lang="it-IT" sz="1800" dirty="0" smtClean="0">
                    <a:latin typeface="Dotum" panose="020B0600000101010101" pitchFamily="34" charset="-127"/>
                    <a:ea typeface="Dotum" panose="020B0600000101010101" pitchFamily="34" charset="-127"/>
                  </a:rPr>
                  <a:t> </a:t>
                </a:r>
                <a:r>
                  <a:rPr lang="it-IT" sz="1800" dirty="0" smtClean="0">
                    <a:latin typeface="Dotum" panose="020B0600000101010101" pitchFamily="34" charset="-127"/>
                    <a:ea typeface="Dotum" panose="020B0600000101010101" pitchFamily="34" charset="-127"/>
                    <a:cs typeface="Times New Roman" charset="0"/>
                  </a:rPr>
                  <a:t>p</a:t>
                </a:r>
                <a:r>
                  <a:rPr lang="it-IT" sz="1800" baseline="-25000" dirty="0" smtClean="0">
                    <a:latin typeface="Dotum" panose="020B0600000101010101" pitchFamily="34" charset="-127"/>
                    <a:ea typeface="Dotum" panose="020B0600000101010101" pitchFamily="34" charset="-127"/>
                    <a:cs typeface="Times New Roman" charset="0"/>
                  </a:rPr>
                  <a:t>.m</a:t>
                </a:r>
                <a:r>
                  <a:rPr lang="it-IT" sz="1800" dirty="0" smtClean="0">
                    <a:latin typeface="Dotum" panose="020B0600000101010101" pitchFamily="34" charset="-127"/>
                    <a:ea typeface="Dotum" panose="020B0600000101010101" pitchFamily="34" charset="-127"/>
                  </a:rPr>
                  <a:t>. Esse sono dette frequenze (assolute o relative) marginali, di X e di Y rispettivamente. Il legame tra frequenze congiunte e marginali è dato da:</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14:m>
                  <m:oMath xmlns:m="http://schemas.openxmlformats.org/officeDocument/2006/math">
                    <m:sSub>
                      <m:sSubPr>
                        <m:ctrlPr>
                          <a:rPr lang="it-IT" sz="1600" i="1" smtClean="0">
                            <a:latin typeface="Cambria Math"/>
                          </a:rPr>
                        </m:ctrlPr>
                      </m:sSubPr>
                      <m:e>
                        <m:r>
                          <m:rPr>
                            <m:sty m:val="p"/>
                          </m:rPr>
                          <a:rPr lang="it-IT" sz="1600" b="0" i="0" smtClean="0">
                            <a:latin typeface="Cambria Math"/>
                          </a:rPr>
                          <m:t>f</m:t>
                        </m:r>
                      </m:e>
                      <m:sub>
                        <m:r>
                          <m:rPr>
                            <m:sty m:val="p"/>
                          </m:rPr>
                          <a:rPr lang="it-IT" sz="1600" b="0" i="0" smtClean="0">
                            <a:latin typeface="Cambria Math"/>
                          </a:rPr>
                          <m:t>s</m:t>
                        </m:r>
                        <m:r>
                          <a:rPr lang="it-IT" sz="1600" b="0" i="0" smtClean="0">
                            <a:latin typeface="Cambria Math"/>
                          </a:rPr>
                          <m:t>.</m:t>
                        </m:r>
                      </m:sub>
                    </m:sSub>
                    <m:r>
                      <a:rPr lang="it-IT" sz="1600" b="0" i="0" smtClean="0">
                        <a:latin typeface="Cambria Math"/>
                      </a:rPr>
                      <m:t>=</m:t>
                    </m:r>
                    <m:sSub>
                      <m:sSubPr>
                        <m:ctrlPr>
                          <a:rPr lang="it-IT" sz="1600" b="0" i="1" smtClean="0">
                            <a:latin typeface="Cambria Math"/>
                          </a:rPr>
                        </m:ctrlPr>
                      </m:sSubPr>
                      <m:e>
                        <m:r>
                          <m:rPr>
                            <m:sty m:val="p"/>
                          </m:rPr>
                          <a:rPr lang="it-IT" sz="1600" b="0" i="0" smtClean="0">
                            <a:latin typeface="Cambria Math"/>
                          </a:rPr>
                          <m:t>f</m:t>
                        </m:r>
                      </m:e>
                      <m:sub>
                        <m:r>
                          <m:rPr>
                            <m:sty m:val="p"/>
                          </m:rPr>
                          <a:rPr lang="it-IT" sz="1600" b="0" i="0" smtClean="0">
                            <a:latin typeface="Cambria Math"/>
                          </a:rPr>
                          <m:t>s</m:t>
                        </m:r>
                        <m:r>
                          <a:rPr lang="it-IT" sz="1600" b="0" i="0" smtClean="0">
                            <a:latin typeface="Cambria Math"/>
                          </a:rPr>
                          <m:t>1</m:t>
                        </m:r>
                      </m:sub>
                    </m:sSub>
                    <m:r>
                      <a:rPr lang="it-IT" sz="1600" b="0" i="0" smtClean="0">
                        <a:latin typeface="Cambria Math"/>
                      </a:rPr>
                      <m:t>+</m:t>
                    </m:r>
                    <m:r>
                      <a:rPr lang="it-IT" sz="1600" b="0" i="0" smtClean="0">
                        <a:latin typeface="Cambria Math"/>
                        <a:ea typeface="Cambria Math"/>
                      </a:rPr>
                      <m:t>⋯+</m:t>
                    </m:r>
                    <m:sSub>
                      <m:sSubPr>
                        <m:ctrlPr>
                          <a:rPr lang="it-IT" sz="1600" b="0" i="1" smtClean="0">
                            <a:latin typeface="Cambria Math"/>
                            <a:ea typeface="Cambria Math"/>
                          </a:rPr>
                        </m:ctrlPr>
                      </m:sSubPr>
                      <m:e>
                        <m:r>
                          <m:rPr>
                            <m:sty m:val="p"/>
                          </m:rPr>
                          <a:rPr lang="it-IT" sz="1600" b="0" i="0" smtClean="0">
                            <a:latin typeface="Cambria Math"/>
                            <a:ea typeface="Cambria Math"/>
                          </a:rPr>
                          <m:t>f</m:t>
                        </m:r>
                      </m:e>
                      <m:sub>
                        <m:r>
                          <m:rPr>
                            <m:sty m:val="p"/>
                          </m:rPr>
                          <a:rPr lang="it-IT" sz="1600" b="0" i="0" smtClean="0">
                            <a:latin typeface="Cambria Math"/>
                            <a:ea typeface="Cambria Math"/>
                          </a:rPr>
                          <m:t>sk</m:t>
                        </m:r>
                      </m:sub>
                    </m:sSub>
                    <m:r>
                      <a:rPr lang="it-IT" sz="1600" b="0" i="0" smtClean="0">
                        <a:latin typeface="Cambria Math"/>
                        <a:ea typeface="Cambria Math"/>
                      </a:rPr>
                      <m:t>;  </m:t>
                    </m:r>
                    <m:sSub>
                      <m:sSubPr>
                        <m:ctrlPr>
                          <a:rPr lang="it-IT" sz="1600" i="1">
                            <a:latin typeface="Cambria Math"/>
                          </a:rPr>
                        </m:ctrlPr>
                      </m:sSubPr>
                      <m:e>
                        <m:r>
                          <m:rPr>
                            <m:sty m:val="p"/>
                          </m:rPr>
                          <a:rPr lang="it-IT" sz="1600" b="0" i="0" smtClean="0">
                            <a:latin typeface="Cambria Math"/>
                          </a:rPr>
                          <m:t>p</m:t>
                        </m:r>
                      </m:e>
                      <m:sub>
                        <m:r>
                          <m:rPr>
                            <m:sty m:val="p"/>
                          </m:rPr>
                          <a:rPr lang="it-IT" sz="1600" i="0">
                            <a:latin typeface="Cambria Math"/>
                          </a:rPr>
                          <m:t>s</m:t>
                        </m:r>
                        <m:r>
                          <a:rPr lang="it-IT" sz="1600" i="0">
                            <a:latin typeface="Cambria Math"/>
                          </a:rPr>
                          <m:t>.</m:t>
                        </m:r>
                      </m:sub>
                    </m:sSub>
                    <m:r>
                      <a:rPr lang="it-IT" sz="1600" i="0">
                        <a:latin typeface="Cambria Math"/>
                      </a:rPr>
                      <m:t>=</m:t>
                    </m:r>
                    <m:sSub>
                      <m:sSubPr>
                        <m:ctrlPr>
                          <a:rPr lang="it-IT" sz="1600" i="1">
                            <a:latin typeface="Cambria Math"/>
                            <a:ea typeface="Cambria Math"/>
                          </a:rPr>
                        </m:ctrlPr>
                      </m:sSubPr>
                      <m:e>
                        <m:r>
                          <m:rPr>
                            <m:sty m:val="p"/>
                          </m:rPr>
                          <a:rPr lang="it-IT" sz="1600" i="0">
                            <a:latin typeface="Cambria Math"/>
                            <a:ea typeface="Cambria Math"/>
                          </a:rPr>
                          <m:t>p</m:t>
                        </m:r>
                      </m:e>
                      <m:sub>
                        <m:r>
                          <m:rPr>
                            <m:sty m:val="p"/>
                          </m:rPr>
                          <a:rPr lang="it-IT" sz="1600" b="0" i="0" smtClean="0">
                            <a:latin typeface="Cambria Math"/>
                            <a:ea typeface="Cambria Math"/>
                          </a:rPr>
                          <m:t>s</m:t>
                        </m:r>
                        <m:r>
                          <a:rPr lang="it-IT" sz="1600" b="0" i="0" smtClean="0">
                            <a:latin typeface="Cambria Math"/>
                            <a:ea typeface="Cambria Math"/>
                          </a:rPr>
                          <m:t>1</m:t>
                        </m:r>
                      </m:sub>
                    </m:sSub>
                    <m:r>
                      <a:rPr lang="it-IT" sz="1600" i="0">
                        <a:latin typeface="Cambria Math"/>
                      </a:rPr>
                      <m:t>+</m:t>
                    </m:r>
                    <m:r>
                      <a:rPr lang="it-IT" sz="1600" i="0">
                        <a:latin typeface="Cambria Math"/>
                        <a:ea typeface="Cambria Math"/>
                      </a:rPr>
                      <m:t>⋯+</m:t>
                    </m:r>
                    <m:sSub>
                      <m:sSubPr>
                        <m:ctrlPr>
                          <a:rPr lang="it-IT" sz="1600" i="1">
                            <a:latin typeface="Cambria Math"/>
                            <a:ea typeface="Cambria Math"/>
                          </a:rPr>
                        </m:ctrlPr>
                      </m:sSubPr>
                      <m:e>
                        <m:r>
                          <m:rPr>
                            <m:sty m:val="p"/>
                          </m:rPr>
                          <a:rPr lang="it-IT" sz="1600" b="0" i="0" smtClean="0">
                            <a:latin typeface="Cambria Math"/>
                            <a:ea typeface="Cambria Math"/>
                          </a:rPr>
                          <m:t>p</m:t>
                        </m:r>
                      </m:e>
                      <m:sub>
                        <m:r>
                          <m:rPr>
                            <m:sty m:val="p"/>
                          </m:rPr>
                          <a:rPr lang="it-IT" sz="1600" i="0">
                            <a:latin typeface="Cambria Math"/>
                            <a:ea typeface="Cambria Math"/>
                          </a:rPr>
                          <m:t>sk</m:t>
                        </m:r>
                      </m:sub>
                    </m:sSub>
                    <m:r>
                      <a:rPr lang="it-IT" sz="1600" b="0" i="0" smtClean="0">
                        <a:latin typeface="Cambria Math"/>
                        <a:ea typeface="Cambria Math"/>
                      </a:rPr>
                      <m:t>; </m:t>
                    </m:r>
                    <m:sSub>
                      <m:sSubPr>
                        <m:ctrlPr>
                          <a:rPr lang="it-IT" sz="1600" i="1">
                            <a:latin typeface="Cambria Math"/>
                          </a:rPr>
                        </m:ctrlPr>
                      </m:sSubPr>
                      <m:e>
                        <m:r>
                          <m:rPr>
                            <m:sty m:val="p"/>
                          </m:rPr>
                          <a:rPr lang="it-IT" sz="1600" i="0">
                            <a:latin typeface="Cambria Math"/>
                          </a:rPr>
                          <m:t>f</m:t>
                        </m:r>
                      </m:e>
                      <m:sub>
                        <m:r>
                          <a:rPr lang="it-IT" sz="1600" b="0" i="0" smtClean="0">
                            <a:latin typeface="Cambria Math"/>
                          </a:rPr>
                          <m:t>.</m:t>
                        </m:r>
                        <m:r>
                          <m:rPr>
                            <m:sty m:val="p"/>
                          </m:rPr>
                          <a:rPr lang="it-IT" sz="1600" b="0" i="0" smtClean="0">
                            <a:latin typeface="Cambria Math"/>
                          </a:rPr>
                          <m:t>m</m:t>
                        </m:r>
                      </m:sub>
                    </m:sSub>
                    <m:r>
                      <a:rPr lang="it-IT" sz="1600" i="0">
                        <a:latin typeface="Cambria Math"/>
                      </a:rPr>
                      <m:t>=</m:t>
                    </m:r>
                    <m:sSub>
                      <m:sSubPr>
                        <m:ctrlPr>
                          <a:rPr lang="it-IT" sz="1600" i="1">
                            <a:latin typeface="Cambria Math"/>
                          </a:rPr>
                        </m:ctrlPr>
                      </m:sSubPr>
                      <m:e>
                        <m:r>
                          <m:rPr>
                            <m:sty m:val="p"/>
                          </m:rPr>
                          <a:rPr lang="it-IT" sz="1600" i="0">
                            <a:latin typeface="Cambria Math"/>
                          </a:rPr>
                          <m:t>f</m:t>
                        </m:r>
                      </m:e>
                      <m:sub>
                        <m:r>
                          <a:rPr lang="it-IT" sz="1600" b="0" i="0" smtClean="0">
                            <a:latin typeface="Cambria Math"/>
                          </a:rPr>
                          <m:t>1</m:t>
                        </m:r>
                        <m:r>
                          <m:rPr>
                            <m:sty m:val="p"/>
                          </m:rPr>
                          <a:rPr lang="it-IT" sz="1600" b="0" i="0" smtClean="0">
                            <a:latin typeface="Cambria Math"/>
                          </a:rPr>
                          <m:t>m</m:t>
                        </m:r>
                      </m:sub>
                    </m:sSub>
                    <m:r>
                      <a:rPr lang="it-IT" sz="1600" i="0">
                        <a:latin typeface="Cambria Math"/>
                      </a:rPr>
                      <m:t>+</m:t>
                    </m:r>
                    <m:r>
                      <a:rPr lang="it-IT" sz="1600" i="0">
                        <a:latin typeface="Cambria Math"/>
                        <a:ea typeface="Cambria Math"/>
                      </a:rPr>
                      <m:t>⋯+</m:t>
                    </m:r>
                    <m:sSub>
                      <m:sSubPr>
                        <m:ctrlPr>
                          <a:rPr lang="it-IT" sz="1600" i="1">
                            <a:latin typeface="Cambria Math"/>
                            <a:ea typeface="Cambria Math"/>
                          </a:rPr>
                        </m:ctrlPr>
                      </m:sSubPr>
                      <m:e>
                        <m:r>
                          <m:rPr>
                            <m:sty m:val="p"/>
                          </m:rPr>
                          <a:rPr lang="it-IT" sz="1600" i="0">
                            <a:latin typeface="Cambria Math"/>
                            <a:ea typeface="Cambria Math"/>
                          </a:rPr>
                          <m:t>f</m:t>
                        </m:r>
                      </m:e>
                      <m:sub>
                        <m:r>
                          <m:rPr>
                            <m:sty m:val="p"/>
                          </m:rPr>
                          <a:rPr lang="it-IT" sz="1600" b="0" i="0" smtClean="0">
                            <a:latin typeface="Cambria Math"/>
                            <a:ea typeface="Cambria Math"/>
                          </a:rPr>
                          <m:t>hm</m:t>
                        </m:r>
                      </m:sub>
                    </m:sSub>
                    <m:r>
                      <a:rPr lang="it-IT" sz="1600" i="0">
                        <a:latin typeface="Cambria Math"/>
                        <a:ea typeface="Cambria Math"/>
                      </a:rPr>
                      <m:t>;  </m:t>
                    </m:r>
                    <m:sSub>
                      <m:sSubPr>
                        <m:ctrlPr>
                          <a:rPr lang="it-IT" sz="1600" i="1">
                            <a:latin typeface="Cambria Math"/>
                          </a:rPr>
                        </m:ctrlPr>
                      </m:sSubPr>
                      <m:e>
                        <m:r>
                          <m:rPr>
                            <m:sty m:val="p"/>
                          </m:rPr>
                          <a:rPr lang="it-IT" sz="1600" i="0">
                            <a:latin typeface="Cambria Math"/>
                          </a:rPr>
                          <m:t>p</m:t>
                        </m:r>
                      </m:e>
                      <m:sub>
                        <m:r>
                          <a:rPr lang="it-IT" sz="1600" b="0" i="0" smtClean="0">
                            <a:latin typeface="Cambria Math"/>
                          </a:rPr>
                          <m:t>.</m:t>
                        </m:r>
                        <m:r>
                          <m:rPr>
                            <m:sty m:val="p"/>
                          </m:rPr>
                          <a:rPr lang="it-IT" sz="1600" b="0" i="0" smtClean="0">
                            <a:latin typeface="Cambria Math"/>
                          </a:rPr>
                          <m:t>m</m:t>
                        </m:r>
                      </m:sub>
                    </m:sSub>
                    <m:r>
                      <a:rPr lang="it-IT" sz="1600" i="0">
                        <a:latin typeface="Cambria Math"/>
                      </a:rPr>
                      <m:t>=</m:t>
                    </m:r>
                    <m:sSub>
                      <m:sSubPr>
                        <m:ctrlPr>
                          <a:rPr lang="it-IT" sz="1600" i="1">
                            <a:latin typeface="Cambria Math"/>
                            <a:ea typeface="Cambria Math"/>
                          </a:rPr>
                        </m:ctrlPr>
                      </m:sSubPr>
                      <m:e>
                        <m:r>
                          <m:rPr>
                            <m:sty m:val="p"/>
                          </m:rPr>
                          <a:rPr lang="it-IT" sz="1600" i="0">
                            <a:latin typeface="Cambria Math"/>
                            <a:ea typeface="Cambria Math"/>
                          </a:rPr>
                          <m:t>p</m:t>
                        </m:r>
                      </m:e>
                      <m:sub>
                        <m:r>
                          <a:rPr lang="it-IT" sz="1600" b="0" i="0" smtClean="0">
                            <a:latin typeface="Cambria Math"/>
                            <a:ea typeface="Cambria Math"/>
                          </a:rPr>
                          <m:t>1</m:t>
                        </m:r>
                        <m:r>
                          <m:rPr>
                            <m:sty m:val="p"/>
                          </m:rPr>
                          <a:rPr lang="it-IT" sz="1600" i="0">
                            <a:latin typeface="Cambria Math"/>
                            <a:ea typeface="Cambria Math"/>
                          </a:rPr>
                          <m:t>m</m:t>
                        </m:r>
                      </m:sub>
                    </m:sSub>
                    <m:r>
                      <a:rPr lang="it-IT" sz="1600" i="0">
                        <a:latin typeface="Cambria Math"/>
                      </a:rPr>
                      <m:t>+</m:t>
                    </m:r>
                    <m:r>
                      <a:rPr lang="it-IT" sz="1600" i="0">
                        <a:latin typeface="Cambria Math"/>
                        <a:ea typeface="Cambria Math"/>
                      </a:rPr>
                      <m:t>⋯+</m:t>
                    </m:r>
                    <m:sSub>
                      <m:sSubPr>
                        <m:ctrlPr>
                          <a:rPr lang="it-IT" sz="1600" i="1">
                            <a:latin typeface="Cambria Math"/>
                            <a:ea typeface="Cambria Math"/>
                          </a:rPr>
                        </m:ctrlPr>
                      </m:sSubPr>
                      <m:e>
                        <m:r>
                          <m:rPr>
                            <m:sty m:val="p"/>
                          </m:rPr>
                          <a:rPr lang="it-IT" sz="1600" i="0">
                            <a:latin typeface="Cambria Math"/>
                            <a:ea typeface="Cambria Math"/>
                          </a:rPr>
                          <m:t>p</m:t>
                        </m:r>
                      </m:e>
                      <m:sub>
                        <m:r>
                          <m:rPr>
                            <m:sty m:val="p"/>
                          </m:rPr>
                          <a:rPr lang="it-IT" sz="1600" b="0" i="0" smtClean="0">
                            <a:latin typeface="Cambria Math"/>
                            <a:ea typeface="Cambria Math"/>
                          </a:rPr>
                          <m:t>hm</m:t>
                        </m:r>
                      </m:sub>
                    </m:sSub>
                  </m:oMath>
                </a14:m>
                <a:r>
                  <a:rPr lang="it-IT" sz="1800" dirty="0" smtClean="0">
                    <a:latin typeface="Dotum" panose="020B0600000101010101" pitchFamily="34" charset="-127"/>
                    <a:ea typeface="Dotum" panose="020B0600000101010101" pitchFamily="34" charset="-127"/>
                  </a:rPr>
                  <a:t>.</a:t>
                </a: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Per esempio, il numero delle unità statistiche con capelli biondi (frequenza assoluta marginale) è pari alla somma del numero di unità statistiche con capelli biondi e occhi azzurri, con capelli biondi e occhi verdi, con capelli biondi e occhi marroni e così via, fino ad esaurire i possibili colori degli occhi (frequenze congiunte).</a:t>
                </a:r>
              </a:p>
              <a:p>
                <a:pPr algn="just" eaLnBrk="1" hangingPunct="1"/>
                <a:endParaRPr lang="it-IT" sz="1800" b="1" dirty="0">
                  <a:latin typeface="Dotum" panose="020B0600000101010101" pitchFamily="34" charset="-127"/>
                  <a:ea typeface="Dotum" panose="020B0600000101010101" pitchFamily="34" charset="-127"/>
                </a:endParaRPr>
              </a:p>
              <a:p>
                <a:pPr algn="just" eaLnBrk="1" hangingPunct="1"/>
                <a:endParaRPr lang="it-IT" sz="1800" b="1" dirty="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p:txBody>
          </p:sp>
        </mc:Choice>
        <mc:Fallback xmlns="">
          <p:sp>
            <p:nvSpPr>
              <p:cNvPr id="16388" name="Text Box 3"/>
              <p:cNvSpPr txBox="1">
                <a:spLocks noRot="1" noChangeAspect="1" noMove="1" noResize="1" noEditPoints="1" noAdjustHandles="1" noChangeArrowheads="1" noChangeShapeType="1" noTextEdit="1"/>
              </p:cNvSpPr>
              <p:nvPr/>
            </p:nvSpPr>
            <p:spPr bwMode="auto">
              <a:xfrm>
                <a:off x="675928" y="1268760"/>
                <a:ext cx="7772400" cy="5078313"/>
              </a:xfrm>
              <a:prstGeom prst="rect">
                <a:avLst/>
              </a:prstGeom>
              <a:blipFill rotWithShape="1">
                <a:blip r:embed="rId3"/>
                <a:stretch>
                  <a:fillRect l="-706" t="-600" r="-62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6" name="Titolo 1"/>
          <p:cNvSpPr txBox="1">
            <a:spLocks/>
          </p:cNvSpPr>
          <p:nvPr/>
        </p:nvSpPr>
        <p:spPr>
          <a:xfrm>
            <a:off x="806896"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Rilevazione dei dati e frequenze</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201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7749" name="Group 69"/>
          <p:cNvGraphicFramePr>
            <a:graphicFrameLocks noGrp="1"/>
          </p:cNvGraphicFramePr>
          <p:nvPr>
            <p:extLst>
              <p:ext uri="{D42A27DB-BD31-4B8C-83A1-F6EECF244321}">
                <p14:modId xmlns:p14="http://schemas.microsoft.com/office/powerpoint/2010/main" val="2368730777"/>
              </p:ext>
            </p:extLst>
          </p:nvPr>
        </p:nvGraphicFramePr>
        <p:xfrm>
          <a:off x="4800600" y="3891309"/>
          <a:ext cx="3524250" cy="2473324"/>
        </p:xfrm>
        <a:graphic>
          <a:graphicData uri="http://schemas.openxmlformats.org/drawingml/2006/table">
            <a:tbl>
              <a:tblPr/>
              <a:tblGrid>
                <a:gridCol w="704850"/>
                <a:gridCol w="704850"/>
                <a:gridCol w="704850"/>
                <a:gridCol w="704850"/>
                <a:gridCol w="704850"/>
              </a:tblGrid>
              <a:tr h="48271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dirty="0" smtClean="0">
                        <a:ln>
                          <a:noFill/>
                        </a:ln>
                        <a:solidFill>
                          <a:schemeClr val="tx1"/>
                        </a:solidFill>
                        <a:effectLst/>
                        <a:latin typeface="Tahoma" pitchFamily="34" charset="0"/>
                      </a:endParaRPr>
                    </a:p>
                  </a:txBody>
                  <a:tcPr marT="45731" marB="45731"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y</a:t>
                      </a:r>
                      <a:r>
                        <a:rPr kumimoji="0" lang="it-IT" sz="1800" b="0" i="0" u="none" strike="noStrike" cap="none" normalizeH="0" baseline="-25000" smtClean="0">
                          <a:ln>
                            <a:noFill/>
                          </a:ln>
                          <a:solidFill>
                            <a:schemeClr val="tx1"/>
                          </a:solidFill>
                          <a:effectLst/>
                          <a:latin typeface="Arial" charset="0"/>
                          <a:cs typeface="Times New Roman" charset="0"/>
                        </a:rPr>
                        <a:t>1</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600" b="0" i="0" u="none" strike="noStrike" cap="none" normalizeH="0" baseline="0" smtClean="0">
                          <a:ln>
                            <a:noFill/>
                          </a:ln>
                          <a:solidFill>
                            <a:schemeClr val="tx1"/>
                          </a:solidFill>
                          <a:effectLst/>
                          <a:latin typeface="Tahoma" pitchFamily="34" charset="0"/>
                        </a:rPr>
                        <a:t>…</a:t>
                      </a:r>
                      <a:endParaRPr kumimoji="0" lang="en-GB"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y</a:t>
                      </a:r>
                      <a:r>
                        <a:rPr kumimoji="0" lang="it-IT" sz="1800" b="0" i="0" u="none" strike="noStrike" cap="none" normalizeH="0" baseline="-25000" smtClean="0">
                          <a:ln>
                            <a:noFill/>
                          </a:ln>
                          <a:solidFill>
                            <a:schemeClr val="tx1"/>
                          </a:solidFill>
                          <a:effectLst/>
                          <a:latin typeface="Arial" charset="0"/>
                          <a:cs typeface="Times New Roman" charset="0"/>
                        </a:rPr>
                        <a:t>k</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r h="481124">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x</a:t>
                      </a:r>
                      <a:r>
                        <a:rPr kumimoji="0" lang="it-IT" sz="1800" b="0" i="0" u="none" strike="noStrike" cap="none" normalizeH="0" baseline="-25000" smtClean="0">
                          <a:ln>
                            <a:noFill/>
                          </a:ln>
                          <a:solidFill>
                            <a:schemeClr val="tx1"/>
                          </a:solidFill>
                          <a:effectLst/>
                          <a:latin typeface="Arial" charset="0"/>
                          <a:cs typeface="Times New Roman" charset="0"/>
                        </a:rPr>
                        <a:t>1</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cap="flat">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p</a:t>
                      </a:r>
                      <a:r>
                        <a:rPr kumimoji="0" lang="it-IT" sz="1800" b="0" i="0" u="none" strike="noStrike" cap="none" normalizeH="0" baseline="-25000" smtClean="0">
                          <a:ln>
                            <a:noFill/>
                          </a:ln>
                          <a:solidFill>
                            <a:schemeClr val="tx1"/>
                          </a:solidFill>
                          <a:effectLst/>
                          <a:latin typeface="Arial" charset="0"/>
                          <a:cs typeface="Times New Roman" charset="0"/>
                        </a:rPr>
                        <a:t>11</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p</a:t>
                      </a:r>
                      <a:r>
                        <a:rPr kumimoji="0" lang="it-IT" sz="1800" b="0" i="0" u="none" strike="noStrike" cap="none" normalizeH="0" baseline="-25000" smtClean="0">
                          <a:ln>
                            <a:noFill/>
                          </a:ln>
                          <a:solidFill>
                            <a:schemeClr val="tx1"/>
                          </a:solidFill>
                          <a:effectLst/>
                          <a:latin typeface="Arial" charset="0"/>
                          <a:cs typeface="Times New Roman" charset="0"/>
                        </a:rPr>
                        <a:t>1k</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p</a:t>
                      </a:r>
                      <a:r>
                        <a:rPr kumimoji="0" lang="it-IT" sz="1800" b="0" i="0" u="none" strike="noStrike" cap="none" normalizeH="0" baseline="-25000" smtClean="0">
                          <a:ln>
                            <a:noFill/>
                          </a:ln>
                          <a:solidFill>
                            <a:schemeClr val="tx1"/>
                          </a:solidFill>
                          <a:effectLst/>
                          <a:latin typeface="Arial" charset="0"/>
                          <a:cs typeface="Times New Roman" charset="0"/>
                        </a:rPr>
                        <a:t>1.</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28575"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142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cap="flat">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28575"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8271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x</a:t>
                      </a:r>
                      <a:r>
                        <a:rPr kumimoji="0" lang="it-IT" sz="1800" b="0" i="0" u="none" strike="noStrike" cap="none" normalizeH="0" baseline="-25000" smtClean="0">
                          <a:ln>
                            <a:noFill/>
                          </a:ln>
                          <a:solidFill>
                            <a:schemeClr val="tx1"/>
                          </a:solidFill>
                          <a:effectLst/>
                          <a:latin typeface="Arial" charset="0"/>
                          <a:cs typeface="Times New Roman" charset="0"/>
                        </a:rPr>
                        <a:t>h</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cap="flat">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dirty="0" smtClean="0">
                          <a:ln>
                            <a:noFill/>
                          </a:ln>
                          <a:solidFill>
                            <a:schemeClr val="tx1"/>
                          </a:solidFill>
                          <a:effectLst/>
                          <a:latin typeface="Arial" charset="0"/>
                          <a:cs typeface="Times New Roman" charset="0"/>
                        </a:rPr>
                        <a:t>p</a:t>
                      </a:r>
                      <a:r>
                        <a:rPr kumimoji="0" lang="it-IT" sz="1800" b="0" i="0" u="none" strike="noStrike" cap="none" normalizeH="0" baseline="-25000" dirty="0" smtClean="0">
                          <a:ln>
                            <a:noFill/>
                          </a:ln>
                          <a:solidFill>
                            <a:schemeClr val="tx1"/>
                          </a:solidFill>
                          <a:effectLst/>
                          <a:latin typeface="Arial" charset="0"/>
                          <a:cs typeface="Times New Roman" charset="0"/>
                        </a:rPr>
                        <a:t>h1</a:t>
                      </a:r>
                      <a:endParaRPr kumimoji="0" lang="en-GB" sz="1800" b="0" i="0" u="none" strike="noStrike" cap="none" normalizeH="0" baseline="-25000" dirty="0" smtClean="0">
                        <a:ln>
                          <a:noFill/>
                        </a:ln>
                        <a:solidFill>
                          <a:schemeClr val="tx1"/>
                        </a:solidFill>
                        <a:effectLst/>
                        <a:latin typeface="Arial" charset="0"/>
                        <a:cs typeface="Times New Roman" charset="0"/>
                      </a:endParaRPr>
                    </a:p>
                  </a:txBody>
                  <a:tcPr marT="45731" marB="4573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dirty="0" err="1" smtClean="0">
                          <a:ln>
                            <a:noFill/>
                          </a:ln>
                          <a:solidFill>
                            <a:schemeClr val="tx1"/>
                          </a:solidFill>
                          <a:effectLst/>
                          <a:latin typeface="Arial" charset="0"/>
                          <a:cs typeface="Times New Roman" charset="0"/>
                        </a:rPr>
                        <a:t>p</a:t>
                      </a:r>
                      <a:r>
                        <a:rPr kumimoji="0" lang="it-IT" sz="1800" b="0" i="0" u="none" strike="noStrike" cap="none" normalizeH="0" baseline="-25000" dirty="0" err="1" smtClean="0">
                          <a:ln>
                            <a:noFill/>
                          </a:ln>
                          <a:solidFill>
                            <a:schemeClr val="tx1"/>
                          </a:solidFill>
                          <a:effectLst/>
                          <a:latin typeface="Arial" charset="0"/>
                          <a:cs typeface="Times New Roman" charset="0"/>
                        </a:rPr>
                        <a:t>hk</a:t>
                      </a:r>
                      <a:endParaRPr kumimoji="0" lang="en-GB" sz="1800" b="0" i="0" u="none" strike="noStrike" cap="none" normalizeH="0" baseline="-25000" dirty="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p</a:t>
                      </a:r>
                      <a:r>
                        <a:rPr kumimoji="0" lang="it-IT" sz="1800" b="0" i="0" u="none" strike="noStrike" cap="none" normalizeH="0" baseline="-25000" smtClean="0">
                          <a:ln>
                            <a:noFill/>
                          </a:ln>
                          <a:solidFill>
                            <a:schemeClr val="tx1"/>
                          </a:solidFill>
                          <a:effectLst/>
                          <a:latin typeface="Arial" charset="0"/>
                          <a:cs typeface="Times New Roman" charset="0"/>
                        </a:rPr>
                        <a:t>h.</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28575"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2">
                        <a:lumMod val="75000"/>
                      </a:schemeClr>
                    </a:solidFill>
                  </a:tcPr>
                </a:tc>
              </a:tr>
              <a:tr h="58535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800" b="0" i="0" u="none" strike="noStrike" cap="none" normalizeH="0" baseline="-25000" dirty="0" smtClean="0">
                        <a:ln>
                          <a:noFill/>
                        </a:ln>
                        <a:solidFill>
                          <a:schemeClr val="tx1"/>
                        </a:solidFill>
                        <a:effectLst/>
                        <a:latin typeface="Arial" charset="0"/>
                        <a:cs typeface="Times New Roman" charset="0"/>
                      </a:endParaRPr>
                    </a:p>
                  </a:txBody>
                  <a:tcPr marT="45731" marB="45731"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dirty="0" smtClean="0">
                          <a:ln>
                            <a:noFill/>
                          </a:ln>
                          <a:solidFill>
                            <a:schemeClr val="tx1"/>
                          </a:solidFill>
                          <a:effectLst/>
                          <a:latin typeface="Arial" charset="0"/>
                          <a:cs typeface="Times New Roman" charset="0"/>
                        </a:rPr>
                        <a:t>p</a:t>
                      </a:r>
                      <a:r>
                        <a:rPr kumimoji="0" lang="it-IT" sz="1800" b="0" i="0" u="none" strike="noStrike" cap="none" normalizeH="0" baseline="-25000" dirty="0" smtClean="0">
                          <a:ln>
                            <a:noFill/>
                          </a:ln>
                          <a:solidFill>
                            <a:schemeClr val="tx1"/>
                          </a:solidFill>
                          <a:effectLst/>
                          <a:latin typeface="Arial" charset="0"/>
                          <a:cs typeface="Times New Roman" charset="0"/>
                        </a:rPr>
                        <a:t>.1</a:t>
                      </a:r>
                      <a:endParaRPr kumimoji="0" lang="en-GB" sz="1800" b="0" i="0" u="none" strike="noStrike" cap="none" normalizeH="0" baseline="-25000" dirty="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p</a:t>
                      </a:r>
                      <a:r>
                        <a:rPr kumimoji="0" lang="it-IT" sz="1800" b="0" i="0" u="none" strike="noStrike" cap="none" normalizeH="0" baseline="-25000" smtClean="0">
                          <a:ln>
                            <a:noFill/>
                          </a:ln>
                          <a:solidFill>
                            <a:schemeClr val="tx1"/>
                          </a:solidFill>
                          <a:effectLst/>
                          <a:latin typeface="Arial" charset="0"/>
                          <a:cs typeface="Times New Roman" charset="0"/>
                        </a:rPr>
                        <a:t>.k</a:t>
                      </a:r>
                      <a:endParaRPr kumimoji="0" lang="en-GB" sz="1800" b="0" i="0" u="none" strike="noStrike" cap="none" normalizeH="0" baseline="-25000" smtClean="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cap="flat">
                      <a:noFill/>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25000" dirty="0" smtClean="0">
                          <a:ln>
                            <a:noFill/>
                          </a:ln>
                          <a:solidFill>
                            <a:schemeClr val="tx1"/>
                          </a:solidFill>
                          <a:effectLst/>
                          <a:latin typeface="Arial" charset="0"/>
                          <a:cs typeface="Times New Roman" charset="0"/>
                        </a:rPr>
                        <a:t>1</a:t>
                      </a:r>
                      <a:endParaRPr kumimoji="0" lang="en-GB" sz="1800" b="0" i="0" u="none" strike="noStrike" cap="none" normalizeH="0" baseline="-25000" dirty="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cap="flat">
                      <a:noFill/>
                    </a:lnB>
                    <a:lnTlToBr>
                      <a:noFill/>
                    </a:lnTlToBr>
                    <a:lnBlToTr>
                      <a:noFill/>
                    </a:lnBlToTr>
                    <a:solidFill>
                      <a:schemeClr val="bg2">
                        <a:lumMod val="75000"/>
                      </a:schemeClr>
                    </a:solidFill>
                  </a:tcPr>
                </a:tc>
              </a:tr>
            </a:tbl>
          </a:graphicData>
        </a:graphic>
      </p:graphicFrame>
      <p:sp>
        <p:nvSpPr>
          <p:cNvPr id="18435" name="AutoShape 2"/>
          <p:cNvSpPr>
            <a:spLocks noChangeArrowheads="1"/>
          </p:cNvSpPr>
          <p:nvPr/>
        </p:nvSpPr>
        <p:spPr bwMode="auto">
          <a:xfrm rot="-2845409">
            <a:off x="3695700" y="4140128"/>
            <a:ext cx="838200" cy="2133600"/>
          </a:xfrm>
          <a:prstGeom prst="curvedRightArrow">
            <a:avLst>
              <a:gd name="adj1" fmla="val 50909"/>
              <a:gd name="adj2" fmla="val 101818"/>
              <a:gd name="adj3" fmla="val 33333"/>
            </a:avLst>
          </a:prstGeom>
          <a:solidFill>
            <a:schemeClr val="bg2">
              <a:lumMod val="75000"/>
            </a:schemeClr>
          </a:solidFill>
          <a:ln w="9525">
            <a:solidFill>
              <a:schemeClr val="tx1"/>
            </a:solidFill>
            <a:miter lim="800000"/>
            <a:headEnd/>
            <a:tailEnd/>
          </a:ln>
        </p:spPr>
        <p:txBody>
          <a:bodyPr wrap="none" anchor="ctr"/>
          <a:lstStyle/>
          <a:p>
            <a:endParaRPr lang="it-IT" sz="1400">
              <a:latin typeface="Dotum" panose="020B0600000101010101" pitchFamily="34" charset="-127"/>
              <a:ea typeface="Dotum" panose="020B0600000101010101" pitchFamily="34" charset="-127"/>
            </a:endParaRPr>
          </a:p>
        </p:txBody>
      </p:sp>
      <p:graphicFrame>
        <p:nvGraphicFramePr>
          <p:cNvPr id="967685" name="Group 5"/>
          <p:cNvGraphicFramePr>
            <a:graphicFrameLocks noGrp="1"/>
          </p:cNvGraphicFramePr>
          <p:nvPr>
            <p:extLst>
              <p:ext uri="{D42A27DB-BD31-4B8C-83A1-F6EECF244321}">
                <p14:modId xmlns:p14="http://schemas.microsoft.com/office/powerpoint/2010/main" val="2157121411"/>
              </p:ext>
            </p:extLst>
          </p:nvPr>
        </p:nvGraphicFramePr>
        <p:xfrm>
          <a:off x="685800" y="2672109"/>
          <a:ext cx="3524250" cy="2473324"/>
        </p:xfrm>
        <a:graphic>
          <a:graphicData uri="http://schemas.openxmlformats.org/drawingml/2006/table">
            <a:tbl>
              <a:tblPr/>
              <a:tblGrid>
                <a:gridCol w="704850"/>
                <a:gridCol w="704850"/>
                <a:gridCol w="704850"/>
                <a:gridCol w="704850"/>
                <a:gridCol w="704850"/>
              </a:tblGrid>
              <a:tr h="48271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dirty="0" smtClean="0">
                        <a:ln>
                          <a:noFill/>
                        </a:ln>
                        <a:solidFill>
                          <a:schemeClr val="tx1"/>
                        </a:solidFill>
                        <a:effectLst/>
                        <a:latin typeface="Tahoma" pitchFamily="34" charset="0"/>
                      </a:endParaRPr>
                    </a:p>
                  </a:txBody>
                  <a:tcPr marT="45731" marB="45731"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y</a:t>
                      </a:r>
                      <a:r>
                        <a:rPr kumimoji="0" lang="it-IT" sz="1800" b="0" i="0" u="none" strike="noStrike" cap="none" normalizeH="0" baseline="-25000" smtClean="0">
                          <a:ln>
                            <a:noFill/>
                          </a:ln>
                          <a:solidFill>
                            <a:schemeClr val="tx1"/>
                          </a:solidFill>
                          <a:effectLst/>
                          <a:latin typeface="Arial" charset="0"/>
                          <a:cs typeface="Times New Roman" charset="0"/>
                        </a:rPr>
                        <a:t>1</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600" b="0" i="0" u="none" strike="noStrike" cap="none" normalizeH="0" baseline="0" smtClean="0">
                          <a:ln>
                            <a:noFill/>
                          </a:ln>
                          <a:solidFill>
                            <a:schemeClr val="tx1"/>
                          </a:solidFill>
                          <a:effectLst/>
                          <a:latin typeface="Tahoma" pitchFamily="34" charset="0"/>
                        </a:rPr>
                        <a:t>…</a:t>
                      </a:r>
                      <a:endParaRPr kumimoji="0" lang="en-GB"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y</a:t>
                      </a:r>
                      <a:r>
                        <a:rPr kumimoji="0" lang="it-IT" sz="1800" b="0" i="0" u="none" strike="noStrike" cap="none" normalizeH="0" baseline="-25000" smtClean="0">
                          <a:ln>
                            <a:noFill/>
                          </a:ln>
                          <a:solidFill>
                            <a:schemeClr val="tx1"/>
                          </a:solidFill>
                          <a:effectLst/>
                          <a:latin typeface="Arial" charset="0"/>
                          <a:cs typeface="Times New Roman" charset="0"/>
                        </a:rPr>
                        <a:t>k</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r h="481124">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x</a:t>
                      </a:r>
                      <a:r>
                        <a:rPr kumimoji="0" lang="it-IT" sz="1800" b="0" i="0" u="none" strike="noStrike" cap="none" normalizeH="0" baseline="-25000" smtClean="0">
                          <a:ln>
                            <a:noFill/>
                          </a:ln>
                          <a:solidFill>
                            <a:schemeClr val="tx1"/>
                          </a:solidFill>
                          <a:effectLst/>
                          <a:latin typeface="Arial" charset="0"/>
                          <a:cs typeface="Times New Roman" charset="0"/>
                        </a:rPr>
                        <a:t>1</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cap="flat">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f</a:t>
                      </a:r>
                      <a:r>
                        <a:rPr kumimoji="0" lang="it-IT" sz="1800" b="0" i="0" u="none" strike="noStrike" cap="none" normalizeH="0" baseline="-25000" smtClean="0">
                          <a:ln>
                            <a:noFill/>
                          </a:ln>
                          <a:solidFill>
                            <a:schemeClr val="tx1"/>
                          </a:solidFill>
                          <a:effectLst/>
                          <a:latin typeface="Arial" charset="0"/>
                          <a:cs typeface="Times New Roman" charset="0"/>
                        </a:rPr>
                        <a:t>11</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f</a:t>
                      </a:r>
                      <a:r>
                        <a:rPr kumimoji="0" lang="it-IT" sz="1800" b="0" i="0" u="none" strike="noStrike" cap="none" normalizeH="0" baseline="-25000" smtClean="0">
                          <a:ln>
                            <a:noFill/>
                          </a:ln>
                          <a:solidFill>
                            <a:schemeClr val="tx1"/>
                          </a:solidFill>
                          <a:effectLst/>
                          <a:latin typeface="Arial" charset="0"/>
                          <a:cs typeface="Times New Roman" charset="0"/>
                        </a:rPr>
                        <a:t>1k</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dirty="0" smtClean="0">
                          <a:ln>
                            <a:noFill/>
                          </a:ln>
                          <a:solidFill>
                            <a:schemeClr val="tx1"/>
                          </a:solidFill>
                          <a:effectLst/>
                          <a:latin typeface="Arial" charset="0"/>
                          <a:cs typeface="Times New Roman" charset="0"/>
                        </a:rPr>
                        <a:t>f</a:t>
                      </a:r>
                      <a:r>
                        <a:rPr kumimoji="0" lang="it-IT" sz="1800" b="0" i="0" u="none" strike="noStrike" cap="none" normalizeH="0" baseline="-25000" dirty="0" smtClean="0">
                          <a:ln>
                            <a:noFill/>
                          </a:ln>
                          <a:solidFill>
                            <a:schemeClr val="tx1"/>
                          </a:solidFill>
                          <a:effectLst/>
                          <a:latin typeface="Arial" charset="0"/>
                          <a:cs typeface="Times New Roman" charset="0"/>
                        </a:rPr>
                        <a:t>1.</a:t>
                      </a:r>
                      <a:endParaRPr kumimoji="0" lang="en-GB" sz="1800" b="0" i="0" u="none" strike="noStrike" cap="none" normalizeH="0" baseline="-25000" dirty="0" smtClean="0">
                        <a:ln>
                          <a:noFill/>
                        </a:ln>
                        <a:solidFill>
                          <a:schemeClr val="tx1"/>
                        </a:solidFill>
                        <a:effectLst/>
                        <a:latin typeface="Arial" charset="0"/>
                        <a:cs typeface="Times New Roman" charset="0"/>
                      </a:endParaRPr>
                    </a:p>
                  </a:txBody>
                  <a:tcPr marT="45731" marB="45731" horzOverflow="overflow">
                    <a:lnL w="28575"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142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cap="flat">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28575"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8271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x</a:t>
                      </a:r>
                      <a:r>
                        <a:rPr kumimoji="0" lang="it-IT" sz="1800" b="0" i="0" u="none" strike="noStrike" cap="none" normalizeH="0" baseline="-25000" smtClean="0">
                          <a:ln>
                            <a:noFill/>
                          </a:ln>
                          <a:solidFill>
                            <a:schemeClr val="tx1"/>
                          </a:solidFill>
                          <a:effectLst/>
                          <a:latin typeface="Arial" charset="0"/>
                          <a:cs typeface="Times New Roman" charset="0"/>
                        </a:rPr>
                        <a:t>h</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cap="flat">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f</a:t>
                      </a:r>
                      <a:r>
                        <a:rPr kumimoji="0" lang="it-IT" sz="1800" b="0" i="0" u="none" strike="noStrike" cap="none" normalizeH="0" baseline="-25000" smtClean="0">
                          <a:ln>
                            <a:noFill/>
                          </a:ln>
                          <a:solidFill>
                            <a:schemeClr val="tx1"/>
                          </a:solidFill>
                          <a:effectLst/>
                          <a:latin typeface="Arial" charset="0"/>
                          <a:cs typeface="Times New Roman" charset="0"/>
                        </a:rPr>
                        <a:t>h1</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dirty="0" err="1" smtClean="0">
                          <a:ln>
                            <a:noFill/>
                          </a:ln>
                          <a:solidFill>
                            <a:schemeClr val="tx1"/>
                          </a:solidFill>
                          <a:effectLst/>
                          <a:latin typeface="Arial" charset="0"/>
                          <a:cs typeface="Times New Roman" charset="0"/>
                        </a:rPr>
                        <a:t>f</a:t>
                      </a:r>
                      <a:r>
                        <a:rPr kumimoji="0" lang="it-IT" sz="1800" b="0" i="0" u="none" strike="noStrike" cap="none" normalizeH="0" baseline="-25000" dirty="0" err="1" smtClean="0">
                          <a:ln>
                            <a:noFill/>
                          </a:ln>
                          <a:solidFill>
                            <a:schemeClr val="tx1"/>
                          </a:solidFill>
                          <a:effectLst/>
                          <a:latin typeface="Arial" charset="0"/>
                          <a:cs typeface="Times New Roman" charset="0"/>
                        </a:rPr>
                        <a:t>hk</a:t>
                      </a:r>
                      <a:endParaRPr kumimoji="0" lang="en-GB" sz="1800" b="0" i="0" u="none" strike="noStrike" cap="none" normalizeH="0" baseline="-25000" dirty="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f</a:t>
                      </a:r>
                      <a:r>
                        <a:rPr kumimoji="0" lang="it-IT" sz="1800" b="0" i="0" u="none" strike="noStrike" cap="none" normalizeH="0" baseline="-25000" smtClean="0">
                          <a:ln>
                            <a:noFill/>
                          </a:ln>
                          <a:solidFill>
                            <a:schemeClr val="tx1"/>
                          </a:solidFill>
                          <a:effectLst/>
                          <a:latin typeface="Arial" charset="0"/>
                          <a:cs typeface="Times New Roman" charset="0"/>
                        </a:rPr>
                        <a:t>h.</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28575"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2">
                        <a:lumMod val="75000"/>
                      </a:schemeClr>
                    </a:solidFill>
                  </a:tcPr>
                </a:tc>
              </a:tr>
              <a:tr h="58535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f</a:t>
                      </a:r>
                      <a:r>
                        <a:rPr kumimoji="0" lang="it-IT" sz="1800" b="0" i="0" u="none" strike="noStrike" cap="none" normalizeH="0" baseline="-25000" smtClean="0">
                          <a:ln>
                            <a:noFill/>
                          </a:ln>
                          <a:solidFill>
                            <a:schemeClr val="tx1"/>
                          </a:solidFill>
                          <a:effectLst/>
                          <a:latin typeface="Arial" charset="0"/>
                          <a:cs typeface="Times New Roman" charset="0"/>
                        </a:rPr>
                        <a:t>.1</a:t>
                      </a: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it-IT" sz="1600" b="0" i="0" u="none" strike="noStrike" cap="none" normalizeH="0" baseline="0" dirty="0" smtClean="0">
                        <a:ln>
                          <a:noFill/>
                        </a:ln>
                        <a:solidFill>
                          <a:schemeClr val="tx1"/>
                        </a:solidFill>
                        <a:effectLst/>
                        <a:latin typeface="Tahoma"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0" smtClean="0">
                          <a:ln>
                            <a:noFill/>
                          </a:ln>
                          <a:solidFill>
                            <a:schemeClr val="tx1"/>
                          </a:solidFill>
                          <a:effectLst/>
                          <a:latin typeface="Arial" charset="0"/>
                          <a:cs typeface="Times New Roman" charset="0"/>
                        </a:rPr>
                        <a:t>f</a:t>
                      </a:r>
                      <a:r>
                        <a:rPr kumimoji="0" lang="it-IT" sz="1800" b="0" i="0" u="none" strike="noStrike" cap="none" normalizeH="0" baseline="-25000" smtClean="0">
                          <a:ln>
                            <a:noFill/>
                          </a:ln>
                          <a:solidFill>
                            <a:schemeClr val="tx1"/>
                          </a:solidFill>
                          <a:effectLst/>
                          <a:latin typeface="Arial" charset="0"/>
                          <a:cs typeface="Times New Roman" charset="0"/>
                        </a:rPr>
                        <a:t>.k</a:t>
                      </a:r>
                      <a:endParaRPr kumimoji="0" lang="en-GB" sz="1800" b="0" i="0" u="none" strike="noStrike" cap="none" normalizeH="0" baseline="-25000" smtClean="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GB" sz="1800" b="0" i="0" u="none" strike="noStrike" cap="none" normalizeH="0" baseline="-2500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cap="flat">
                      <a:noFill/>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it-IT" sz="1800" b="0" i="0" u="none" strike="noStrike" cap="none" normalizeH="0" baseline="-25000" dirty="0" smtClean="0">
                          <a:ln>
                            <a:noFill/>
                          </a:ln>
                          <a:solidFill>
                            <a:schemeClr val="tx1"/>
                          </a:solidFill>
                          <a:effectLst/>
                          <a:latin typeface="Arial" charset="0"/>
                          <a:cs typeface="Times New Roman" charset="0"/>
                        </a:rPr>
                        <a:t>n</a:t>
                      </a:r>
                      <a:endParaRPr kumimoji="0" lang="en-GB" sz="1800" b="0" i="0" u="none" strike="noStrike" cap="none" normalizeH="0" baseline="-25000" dirty="0" smtClean="0">
                        <a:ln>
                          <a:noFill/>
                        </a:ln>
                        <a:solidFill>
                          <a:schemeClr val="tx1"/>
                        </a:solidFill>
                        <a:effectLst/>
                        <a:latin typeface="Arial" charset="0"/>
                        <a:cs typeface="Times New Roman" charset="0"/>
                      </a:endParaRPr>
                    </a:p>
                  </a:txBody>
                  <a:tcPr marT="45731" marB="45731"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cap="flat">
                      <a:noFill/>
                    </a:lnB>
                    <a:lnTlToBr>
                      <a:noFill/>
                    </a:lnTlToBr>
                    <a:lnBlToTr>
                      <a:noFill/>
                    </a:lnBlToTr>
                    <a:solidFill>
                      <a:schemeClr val="bg2">
                        <a:lumMod val="75000"/>
                      </a:schemeClr>
                    </a:solidFill>
                  </a:tcPr>
                </a:tc>
              </a:tr>
            </a:tbl>
          </a:graphicData>
        </a:graphic>
      </p:graphicFrame>
      <p:sp>
        <p:nvSpPr>
          <p:cNvPr id="18437" name="Text Box 4"/>
          <p:cNvSpPr txBox="1">
            <a:spLocks noChangeArrowheads="1"/>
          </p:cNvSpPr>
          <p:nvPr/>
        </p:nvSpPr>
        <p:spPr bwMode="auto">
          <a:xfrm>
            <a:off x="685800" y="980728"/>
            <a:ext cx="7772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Le frequenze congiunte e marginali (assolute e relative) e le relazioni che le legano fra loro possono essere rappresentate mediante </a:t>
            </a:r>
            <a:r>
              <a:rPr lang="it-IT" sz="1800" b="1" dirty="0" smtClean="0">
                <a:latin typeface="Dotum" panose="020B0600000101010101" pitchFamily="34" charset="-127"/>
                <a:ea typeface="Dotum" panose="020B0600000101010101" pitchFamily="34" charset="-127"/>
              </a:rPr>
              <a:t>tabelle a doppia entrata</a:t>
            </a:r>
            <a:r>
              <a:rPr lang="it-IT" sz="1800" dirty="0" smtClean="0">
                <a:latin typeface="Dotum" panose="020B0600000101010101" pitchFamily="34" charset="-127"/>
                <a:ea typeface="Dotum" panose="020B0600000101010101" pitchFamily="34" charset="-127"/>
              </a:rPr>
              <a:t>, in cui le righe e le colonne della tabella sono intestate alle modalità di X e di Y rispettivamente:</a:t>
            </a:r>
            <a:endParaRPr lang="it-IT" sz="1800" b="1" dirty="0">
              <a:latin typeface="Dotum" panose="020B0600000101010101" pitchFamily="34" charset="-127"/>
              <a:ea typeface="Dotum" panose="020B0600000101010101" pitchFamily="34" charset="-127"/>
            </a:endParaRPr>
          </a:p>
        </p:txBody>
      </p:sp>
      <p:sp>
        <p:nvSpPr>
          <p:cNvPr id="18522" name="Text Box 133"/>
          <p:cNvSpPr txBox="1">
            <a:spLocks noChangeArrowheads="1"/>
          </p:cNvSpPr>
          <p:nvPr/>
        </p:nvSpPr>
        <p:spPr bwMode="auto">
          <a:xfrm>
            <a:off x="1143000" y="6145559"/>
            <a:ext cx="187583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it-IT" sz="1400" dirty="0">
                <a:latin typeface="Dotum" panose="020B0600000101010101" pitchFamily="34" charset="-127"/>
                <a:ea typeface="Dotum" panose="020B0600000101010101" pitchFamily="34" charset="-127"/>
              </a:rPr>
              <a:t>Frequenze marginali</a:t>
            </a:r>
            <a:endParaRPr lang="en-GB" sz="1400" dirty="0">
              <a:latin typeface="Dotum" panose="020B0600000101010101" pitchFamily="34" charset="-127"/>
              <a:ea typeface="Dotum" panose="020B0600000101010101" pitchFamily="34" charset="-127"/>
            </a:endParaRPr>
          </a:p>
        </p:txBody>
      </p:sp>
      <p:sp>
        <p:nvSpPr>
          <p:cNvPr id="18523" name="Text Box 134"/>
          <p:cNvSpPr txBox="1">
            <a:spLocks noChangeArrowheads="1"/>
          </p:cNvSpPr>
          <p:nvPr/>
        </p:nvSpPr>
        <p:spPr bwMode="auto">
          <a:xfrm>
            <a:off x="5410200" y="2900709"/>
            <a:ext cx="187583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it-IT" sz="1400" dirty="0">
                <a:latin typeface="Dotum" panose="020B0600000101010101" pitchFamily="34" charset="-127"/>
                <a:ea typeface="Dotum" panose="020B0600000101010101" pitchFamily="34" charset="-127"/>
              </a:rPr>
              <a:t>Frequenze marginali</a:t>
            </a:r>
            <a:endParaRPr lang="en-GB" sz="1400" dirty="0">
              <a:latin typeface="Dotum" panose="020B0600000101010101" pitchFamily="34" charset="-127"/>
              <a:ea typeface="Dotum" panose="020B0600000101010101" pitchFamily="34" charset="-127"/>
            </a:endParaRPr>
          </a:p>
        </p:txBody>
      </p:sp>
      <p:sp>
        <p:nvSpPr>
          <p:cNvPr id="18524" name="Oval 135"/>
          <p:cNvSpPr>
            <a:spLocks noChangeArrowheads="1"/>
          </p:cNvSpPr>
          <p:nvPr/>
        </p:nvSpPr>
        <p:spPr bwMode="auto">
          <a:xfrm>
            <a:off x="3581400" y="3053109"/>
            <a:ext cx="533400" cy="15240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sz="1400">
              <a:latin typeface="Dotum" panose="020B0600000101010101" pitchFamily="34" charset="-127"/>
              <a:ea typeface="Dotum" panose="020B0600000101010101" pitchFamily="34" charset="-127"/>
            </a:endParaRPr>
          </a:p>
        </p:txBody>
      </p:sp>
      <p:sp>
        <p:nvSpPr>
          <p:cNvPr id="18525" name="Oval 136"/>
          <p:cNvSpPr>
            <a:spLocks noChangeArrowheads="1"/>
          </p:cNvSpPr>
          <p:nvPr/>
        </p:nvSpPr>
        <p:spPr bwMode="auto">
          <a:xfrm>
            <a:off x="7696200" y="4272309"/>
            <a:ext cx="533400" cy="15240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sz="1400">
              <a:latin typeface="Dotum" panose="020B0600000101010101" pitchFamily="34" charset="-127"/>
              <a:ea typeface="Dotum" panose="020B0600000101010101" pitchFamily="34" charset="-127"/>
            </a:endParaRPr>
          </a:p>
        </p:txBody>
      </p:sp>
      <p:sp>
        <p:nvSpPr>
          <p:cNvPr id="18526" name="Oval 137"/>
          <p:cNvSpPr>
            <a:spLocks noChangeArrowheads="1"/>
          </p:cNvSpPr>
          <p:nvPr/>
        </p:nvSpPr>
        <p:spPr bwMode="auto">
          <a:xfrm rot="5400000">
            <a:off x="2209800" y="3815109"/>
            <a:ext cx="457200" cy="19812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sz="1400">
              <a:latin typeface="Dotum" panose="020B0600000101010101" pitchFamily="34" charset="-127"/>
              <a:ea typeface="Dotum" panose="020B0600000101010101" pitchFamily="34" charset="-127"/>
            </a:endParaRPr>
          </a:p>
        </p:txBody>
      </p:sp>
      <p:sp>
        <p:nvSpPr>
          <p:cNvPr id="18527" name="Oval 138"/>
          <p:cNvSpPr>
            <a:spLocks noChangeArrowheads="1"/>
          </p:cNvSpPr>
          <p:nvPr/>
        </p:nvSpPr>
        <p:spPr bwMode="auto">
          <a:xfrm rot="5400000">
            <a:off x="6324600" y="5034309"/>
            <a:ext cx="457200" cy="19812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sz="1400">
              <a:latin typeface="Dotum" panose="020B0600000101010101" pitchFamily="34" charset="-127"/>
              <a:ea typeface="Dotum" panose="020B0600000101010101" pitchFamily="34" charset="-127"/>
            </a:endParaRPr>
          </a:p>
        </p:txBody>
      </p:sp>
      <p:sp>
        <p:nvSpPr>
          <p:cNvPr id="18528" name="Line 139"/>
          <p:cNvSpPr>
            <a:spLocks noChangeShapeType="1"/>
          </p:cNvSpPr>
          <p:nvPr/>
        </p:nvSpPr>
        <p:spPr bwMode="auto">
          <a:xfrm flipH="1">
            <a:off x="4343400" y="3129309"/>
            <a:ext cx="990600" cy="381000"/>
          </a:xfrm>
          <a:prstGeom prst="line">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sz="1400">
              <a:latin typeface="Dotum" panose="020B0600000101010101" pitchFamily="34" charset="-127"/>
              <a:ea typeface="Dotum" panose="020B0600000101010101" pitchFamily="34" charset="-127"/>
            </a:endParaRPr>
          </a:p>
        </p:txBody>
      </p:sp>
      <p:sp>
        <p:nvSpPr>
          <p:cNvPr id="18529" name="Line 140"/>
          <p:cNvSpPr>
            <a:spLocks noChangeShapeType="1"/>
          </p:cNvSpPr>
          <p:nvPr/>
        </p:nvSpPr>
        <p:spPr bwMode="auto">
          <a:xfrm>
            <a:off x="7239000" y="3205509"/>
            <a:ext cx="609600" cy="990600"/>
          </a:xfrm>
          <a:prstGeom prst="line">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sz="1400">
              <a:latin typeface="Dotum" panose="020B0600000101010101" pitchFamily="34" charset="-127"/>
              <a:ea typeface="Dotum" panose="020B0600000101010101" pitchFamily="34" charset="-127"/>
            </a:endParaRPr>
          </a:p>
        </p:txBody>
      </p:sp>
      <p:sp>
        <p:nvSpPr>
          <p:cNvPr id="18530" name="Line 141"/>
          <p:cNvSpPr>
            <a:spLocks noChangeShapeType="1"/>
          </p:cNvSpPr>
          <p:nvPr/>
        </p:nvSpPr>
        <p:spPr bwMode="auto">
          <a:xfrm flipV="1">
            <a:off x="1905000" y="5186709"/>
            <a:ext cx="381000" cy="8382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sz="1400">
              <a:latin typeface="Dotum" panose="020B0600000101010101" pitchFamily="34" charset="-127"/>
              <a:ea typeface="Dotum" panose="020B0600000101010101" pitchFamily="34" charset="-127"/>
            </a:endParaRPr>
          </a:p>
        </p:txBody>
      </p:sp>
      <p:sp>
        <p:nvSpPr>
          <p:cNvPr id="18531" name="Line 142"/>
          <p:cNvSpPr>
            <a:spLocks noChangeShapeType="1"/>
          </p:cNvSpPr>
          <p:nvPr/>
        </p:nvSpPr>
        <p:spPr bwMode="auto">
          <a:xfrm flipV="1">
            <a:off x="3200400" y="6177309"/>
            <a:ext cx="2209800" cy="1524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sz="1400">
              <a:latin typeface="Dotum" panose="020B0600000101010101" pitchFamily="34" charset="-127"/>
              <a:ea typeface="Dotum" panose="020B0600000101010101" pitchFamily="34" charset="-127"/>
            </a:endParaRPr>
          </a:p>
        </p:txBody>
      </p:sp>
      <p:sp>
        <p:nvSpPr>
          <p:cNvPr id="18532" name="Oval 143"/>
          <p:cNvSpPr>
            <a:spLocks noChangeArrowheads="1"/>
          </p:cNvSpPr>
          <p:nvPr/>
        </p:nvSpPr>
        <p:spPr bwMode="auto">
          <a:xfrm rot="5400000">
            <a:off x="1562100" y="2557809"/>
            <a:ext cx="1600200" cy="24384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sz="1400">
              <a:latin typeface="Dotum" panose="020B0600000101010101" pitchFamily="34" charset="-127"/>
              <a:ea typeface="Dotum" panose="020B0600000101010101" pitchFamily="34" charset="-127"/>
            </a:endParaRPr>
          </a:p>
        </p:txBody>
      </p:sp>
      <p:sp>
        <p:nvSpPr>
          <p:cNvPr id="18533" name="Oval 144"/>
          <p:cNvSpPr>
            <a:spLocks noChangeArrowheads="1"/>
          </p:cNvSpPr>
          <p:nvPr/>
        </p:nvSpPr>
        <p:spPr bwMode="auto">
          <a:xfrm rot="5400000">
            <a:off x="5753100" y="3853209"/>
            <a:ext cx="1600200" cy="24384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sz="1400">
              <a:latin typeface="Dotum" panose="020B0600000101010101" pitchFamily="34" charset="-127"/>
              <a:ea typeface="Dotum" panose="020B0600000101010101" pitchFamily="34" charset="-127"/>
            </a:endParaRPr>
          </a:p>
        </p:txBody>
      </p:sp>
      <p:sp>
        <p:nvSpPr>
          <p:cNvPr id="18534" name="Text Box 145"/>
          <p:cNvSpPr txBox="1">
            <a:spLocks noChangeArrowheads="1"/>
          </p:cNvSpPr>
          <p:nvPr/>
        </p:nvSpPr>
        <p:spPr bwMode="auto">
          <a:xfrm>
            <a:off x="3505200" y="2367309"/>
            <a:ext cx="26837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it-IT" sz="1400" dirty="0" smtClean="0">
                <a:latin typeface="Dotum" panose="020B0600000101010101" pitchFamily="34" charset="-127"/>
                <a:ea typeface="Dotum" panose="020B0600000101010101" pitchFamily="34" charset="-127"/>
              </a:rPr>
              <a:t>Frequenze assolute </a:t>
            </a:r>
            <a:r>
              <a:rPr lang="it-IT" sz="1400" dirty="0">
                <a:latin typeface="Dotum" panose="020B0600000101010101" pitchFamily="34" charset="-127"/>
                <a:ea typeface="Dotum" panose="020B0600000101010101" pitchFamily="34" charset="-127"/>
              </a:rPr>
              <a:t>congiunte</a:t>
            </a:r>
            <a:endParaRPr lang="en-GB" sz="1400" dirty="0">
              <a:latin typeface="Dotum" panose="020B0600000101010101" pitchFamily="34" charset="-127"/>
              <a:ea typeface="Dotum" panose="020B0600000101010101" pitchFamily="34" charset="-127"/>
            </a:endParaRPr>
          </a:p>
        </p:txBody>
      </p:sp>
      <p:sp>
        <p:nvSpPr>
          <p:cNvPr id="18535" name="Text Box 146"/>
          <p:cNvSpPr txBox="1">
            <a:spLocks noChangeArrowheads="1"/>
          </p:cNvSpPr>
          <p:nvPr/>
        </p:nvSpPr>
        <p:spPr bwMode="auto">
          <a:xfrm>
            <a:off x="4800600" y="3357909"/>
            <a:ext cx="25763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it-IT" sz="1400" dirty="0" smtClean="0">
                <a:latin typeface="Dotum" panose="020B0600000101010101" pitchFamily="34" charset="-127"/>
                <a:ea typeface="Dotum" panose="020B0600000101010101" pitchFamily="34" charset="-127"/>
              </a:rPr>
              <a:t>Frequenze relative </a:t>
            </a:r>
            <a:r>
              <a:rPr lang="it-IT" sz="1400" dirty="0">
                <a:latin typeface="Dotum" panose="020B0600000101010101" pitchFamily="34" charset="-127"/>
                <a:ea typeface="Dotum" panose="020B0600000101010101" pitchFamily="34" charset="-127"/>
              </a:rPr>
              <a:t>congiunte</a:t>
            </a:r>
            <a:endParaRPr lang="en-GB" sz="1400" dirty="0">
              <a:latin typeface="Dotum" panose="020B0600000101010101" pitchFamily="34" charset="-127"/>
              <a:ea typeface="Dotum" panose="020B0600000101010101" pitchFamily="34" charset="-127"/>
            </a:endParaRPr>
          </a:p>
        </p:txBody>
      </p:sp>
      <p:sp>
        <p:nvSpPr>
          <p:cNvPr id="18536" name="Line 147"/>
          <p:cNvSpPr>
            <a:spLocks noChangeShapeType="1"/>
          </p:cNvSpPr>
          <p:nvPr/>
        </p:nvSpPr>
        <p:spPr bwMode="auto">
          <a:xfrm flipH="1">
            <a:off x="3352800" y="2672109"/>
            <a:ext cx="1143000" cy="6096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sz="1400">
              <a:latin typeface="Dotum" panose="020B0600000101010101" pitchFamily="34" charset="-127"/>
              <a:ea typeface="Dotum" panose="020B0600000101010101" pitchFamily="34" charset="-127"/>
            </a:endParaRPr>
          </a:p>
        </p:txBody>
      </p:sp>
      <p:sp>
        <p:nvSpPr>
          <p:cNvPr id="18537" name="Line 148"/>
          <p:cNvSpPr>
            <a:spLocks noChangeShapeType="1"/>
          </p:cNvSpPr>
          <p:nvPr/>
        </p:nvSpPr>
        <p:spPr bwMode="auto">
          <a:xfrm>
            <a:off x="5791200" y="3662709"/>
            <a:ext cx="304800" cy="6096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sz="1400">
              <a:latin typeface="Dotum" panose="020B0600000101010101" pitchFamily="34" charset="-127"/>
              <a:ea typeface="Dotum" panose="020B0600000101010101" pitchFamily="34" charset="-127"/>
            </a:endParaRPr>
          </a:p>
        </p:txBody>
      </p:sp>
      <p:sp>
        <p:nvSpPr>
          <p:cNvPr id="24" name="Titolo 1"/>
          <p:cNvSpPr txBox="1">
            <a:spLocks/>
          </p:cNvSpPr>
          <p:nvPr/>
        </p:nvSpPr>
        <p:spPr>
          <a:xfrm>
            <a:off x="806896"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Tabelle a doppia entrata</a:t>
            </a:r>
            <a:endParaRPr lang="it-IT" sz="2800" dirty="0">
              <a:latin typeface="Dotum" panose="020B0600000101010101" pitchFamily="34" charset="-127"/>
              <a:ea typeface="Dotum" panose="020B0600000101010101" pitchFamily="34" charset="-127"/>
            </a:endParaRPr>
          </a:p>
        </p:txBody>
      </p:sp>
      <p:cxnSp>
        <p:nvCxnSpPr>
          <p:cNvPr id="25" name="Connettore 1 24"/>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949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1" name="Text Box 23"/>
          <p:cNvSpPr txBox="1">
            <a:spLocks noChangeArrowheads="1"/>
          </p:cNvSpPr>
          <p:nvPr/>
        </p:nvSpPr>
        <p:spPr bwMode="auto">
          <a:xfrm>
            <a:off x="6948264" y="5037900"/>
            <a:ext cx="2160850" cy="369332"/>
          </a:xfrm>
          <a:prstGeom prst="rect">
            <a:avLst/>
          </a:prstGeom>
          <a:solidFill>
            <a:schemeClr val="bg2">
              <a:lumMod val="75000"/>
            </a:schemeClr>
          </a:solidFill>
          <a:ln>
            <a:noFill/>
          </a:ln>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a:latin typeface="Dotum" panose="020B0600000101010101" pitchFamily="34" charset="-127"/>
                <a:ea typeface="Dotum" panose="020B0600000101010101" pitchFamily="34" charset="-127"/>
              </a:rPr>
              <a:t>Frequenze relative</a:t>
            </a:r>
          </a:p>
        </p:txBody>
      </p:sp>
      <p:sp>
        <p:nvSpPr>
          <p:cNvPr id="33802" name="Text Box 24"/>
          <p:cNvSpPr txBox="1">
            <a:spLocks noChangeArrowheads="1"/>
          </p:cNvSpPr>
          <p:nvPr/>
        </p:nvSpPr>
        <p:spPr bwMode="auto">
          <a:xfrm>
            <a:off x="6468008" y="2062030"/>
            <a:ext cx="23762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a:latin typeface="Dotum" panose="020B0600000101010101" pitchFamily="34" charset="-127"/>
                <a:ea typeface="Dotum" panose="020B0600000101010101" pitchFamily="34" charset="-127"/>
              </a:rPr>
              <a:t>Frequenze assolute</a:t>
            </a:r>
          </a:p>
        </p:txBody>
      </p:sp>
      <p:sp>
        <p:nvSpPr>
          <p:cNvPr id="14" name="Titolo 1"/>
          <p:cNvSpPr txBox="1">
            <a:spLocks/>
          </p:cNvSpPr>
          <p:nvPr/>
        </p:nvSpPr>
        <p:spPr>
          <a:xfrm>
            <a:off x="734888" y="188640"/>
            <a:ext cx="8229600" cy="63408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Frequenze congiunte e marginali - esempio</a:t>
            </a:r>
            <a:endParaRPr lang="it-IT" sz="2800" dirty="0">
              <a:latin typeface="Dotum" panose="020B0600000101010101" pitchFamily="34" charset="-127"/>
              <a:ea typeface="Dotum" panose="020B0600000101010101" pitchFamily="34" charset="-127"/>
            </a:endParaRPr>
          </a:p>
        </p:txBody>
      </p:sp>
      <p:pic>
        <p:nvPicPr>
          <p:cNvPr id="5271" name="Picture 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340768"/>
            <a:ext cx="4566947" cy="1667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73" name="Picture 1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418" y="4164825"/>
            <a:ext cx="5014264" cy="1662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 Box 134"/>
          <p:cNvSpPr txBox="1">
            <a:spLocks noChangeArrowheads="1"/>
          </p:cNvSpPr>
          <p:nvPr/>
        </p:nvSpPr>
        <p:spPr bwMode="auto">
          <a:xfrm>
            <a:off x="2473342" y="3647925"/>
            <a:ext cx="23503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it-IT" sz="1800" dirty="0">
                <a:latin typeface="Dotum" panose="020B0600000101010101" pitchFamily="34" charset="-127"/>
                <a:ea typeface="Dotum" panose="020B0600000101010101" pitchFamily="34" charset="-127"/>
              </a:rPr>
              <a:t>Frequenze marginali</a:t>
            </a:r>
            <a:endParaRPr lang="en-GB" sz="1800" dirty="0">
              <a:latin typeface="Dotum" panose="020B0600000101010101" pitchFamily="34" charset="-127"/>
              <a:ea typeface="Dotum" panose="020B0600000101010101" pitchFamily="34" charset="-127"/>
            </a:endParaRPr>
          </a:p>
        </p:txBody>
      </p:sp>
      <p:sp>
        <p:nvSpPr>
          <p:cNvPr id="16" name="Line 139"/>
          <p:cNvSpPr>
            <a:spLocks noChangeShapeType="1"/>
          </p:cNvSpPr>
          <p:nvPr/>
        </p:nvSpPr>
        <p:spPr bwMode="auto">
          <a:xfrm flipV="1">
            <a:off x="3101049" y="3126255"/>
            <a:ext cx="436546" cy="521668"/>
          </a:xfrm>
          <a:prstGeom prst="line">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sz="1400"/>
          </a:p>
        </p:txBody>
      </p:sp>
      <p:sp>
        <p:nvSpPr>
          <p:cNvPr id="17" name="Line 139"/>
          <p:cNvSpPr>
            <a:spLocks noChangeShapeType="1"/>
          </p:cNvSpPr>
          <p:nvPr/>
        </p:nvSpPr>
        <p:spPr bwMode="auto">
          <a:xfrm flipV="1">
            <a:off x="4018793" y="2604587"/>
            <a:ext cx="1777343" cy="1043338"/>
          </a:xfrm>
          <a:prstGeom prst="line">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sz="1400"/>
          </a:p>
        </p:txBody>
      </p:sp>
      <p:sp>
        <p:nvSpPr>
          <p:cNvPr id="18" name="Text Box 134"/>
          <p:cNvSpPr txBox="1">
            <a:spLocks noChangeArrowheads="1"/>
          </p:cNvSpPr>
          <p:nvPr/>
        </p:nvSpPr>
        <p:spPr bwMode="auto">
          <a:xfrm>
            <a:off x="4087412" y="6298867"/>
            <a:ext cx="23503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it-IT" sz="1800" dirty="0">
                <a:latin typeface="Dotum" panose="020B0600000101010101" pitchFamily="34" charset="-127"/>
                <a:ea typeface="Dotum" panose="020B0600000101010101" pitchFamily="34" charset="-127"/>
              </a:rPr>
              <a:t>Frequenze marginali</a:t>
            </a:r>
            <a:endParaRPr lang="en-GB" sz="1800" dirty="0">
              <a:latin typeface="Dotum" panose="020B0600000101010101" pitchFamily="34" charset="-127"/>
              <a:ea typeface="Dotum" panose="020B0600000101010101" pitchFamily="34" charset="-127"/>
            </a:endParaRPr>
          </a:p>
        </p:txBody>
      </p:sp>
      <p:sp>
        <p:nvSpPr>
          <p:cNvPr id="19" name="Line 139"/>
          <p:cNvSpPr>
            <a:spLocks noChangeShapeType="1"/>
          </p:cNvSpPr>
          <p:nvPr/>
        </p:nvSpPr>
        <p:spPr bwMode="auto">
          <a:xfrm flipV="1">
            <a:off x="4788025" y="5929534"/>
            <a:ext cx="0" cy="369331"/>
          </a:xfrm>
          <a:prstGeom prst="line">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sz="1400"/>
          </a:p>
        </p:txBody>
      </p:sp>
      <p:sp>
        <p:nvSpPr>
          <p:cNvPr id="20" name="Line 139"/>
          <p:cNvSpPr>
            <a:spLocks noChangeShapeType="1"/>
          </p:cNvSpPr>
          <p:nvPr/>
        </p:nvSpPr>
        <p:spPr bwMode="auto">
          <a:xfrm flipV="1">
            <a:off x="5796137" y="5407231"/>
            <a:ext cx="390482" cy="891633"/>
          </a:xfrm>
          <a:prstGeom prst="line">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it-IT" sz="1400"/>
          </a:p>
        </p:txBody>
      </p:sp>
      <p:cxnSp>
        <p:nvCxnSpPr>
          <p:cNvPr id="22" name="Connettore 1 21"/>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5882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3"/>
          <p:cNvSpPr txBox="1">
            <a:spLocks noChangeArrowheads="1"/>
          </p:cNvSpPr>
          <p:nvPr/>
        </p:nvSpPr>
        <p:spPr bwMode="auto">
          <a:xfrm>
            <a:off x="685800" y="1268760"/>
            <a:ext cx="7772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Si consideri, ancora una volta, </a:t>
            </a:r>
            <a:r>
              <a:rPr lang="it-IT" sz="1800" dirty="0">
                <a:latin typeface="Dotum" panose="020B0600000101010101" pitchFamily="34" charset="-127"/>
                <a:ea typeface="Dotum" panose="020B0600000101010101" pitchFamily="34" charset="-127"/>
              </a:rPr>
              <a:t>una popolazione P di n </a:t>
            </a:r>
            <a:r>
              <a:rPr lang="it-IT" sz="1800" dirty="0" smtClean="0">
                <a:latin typeface="Dotum" panose="020B0600000101010101" pitchFamily="34" charset="-127"/>
                <a:ea typeface="Dotum" panose="020B0600000101010101" pitchFamily="34" charset="-127"/>
              </a:rPr>
              <a:t>unità statistiche, </a:t>
            </a:r>
            <a:r>
              <a:rPr lang="it-IT" sz="1800" dirty="0">
                <a:latin typeface="Dotum" panose="020B0600000101010101" pitchFamily="34" charset="-127"/>
                <a:ea typeface="Dotum" panose="020B0600000101010101" pitchFamily="34" charset="-127"/>
              </a:rPr>
              <a:t>su cui si rilevano congiuntamente due fenomeni X e Y, articolati su h e k modalità </a:t>
            </a:r>
            <a:r>
              <a:rPr lang="it-IT" sz="1800" dirty="0" smtClean="0">
                <a:latin typeface="Dotum" panose="020B0600000101010101" pitchFamily="34" charset="-127"/>
                <a:ea typeface="Dotum" panose="020B0600000101010101" pitchFamily="34" charset="-127"/>
              </a:rPr>
              <a:t>rispettivamente.</a:t>
            </a:r>
          </a:p>
          <a:p>
            <a:pPr algn="just" eaLnBrk="1" hangingPunct="1"/>
            <a:endParaRPr lang="it-IT" sz="1800" dirty="0" smtClean="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Oltre a considerare le frequenze congiunte e marginali, ci si può chiedere come si distribuisca X, sulla sottopopolazione su cui Y si manifesta con modalità m o, simmetricamente, come si distribuisce Y sulla sottopopolazione su cui X si manifesta con modalità s. Tecnicamente, si dice che si considera la distribuzione di X condizionata a Y=m o, viceversa, la distribuzione condizionata di Y dato X=s.</a:t>
            </a:r>
          </a:p>
          <a:p>
            <a:pPr eaLnBrk="1" hangingPunct="1"/>
            <a:endParaRPr lang="it-IT" sz="1200" dirty="0">
              <a:latin typeface="+mn-lt"/>
            </a:endParaRPr>
          </a:p>
          <a:p>
            <a:pPr eaLnBrk="1" hangingPunct="1"/>
            <a:endParaRPr lang="it-IT" sz="1200" dirty="0" smtClean="0">
              <a:latin typeface="+mn-lt"/>
            </a:endParaRPr>
          </a:p>
          <a:p>
            <a:pPr eaLnBrk="1" hangingPunct="1"/>
            <a:endParaRPr lang="it-IT" sz="1200" dirty="0">
              <a:latin typeface="+mn-lt"/>
            </a:endParaRPr>
          </a:p>
          <a:p>
            <a:pPr algn="just" eaLnBrk="1" hangingPunct="1"/>
            <a:endParaRPr lang="it-IT" sz="1200" b="1" dirty="0">
              <a:latin typeface="+mn-lt"/>
            </a:endParaRPr>
          </a:p>
          <a:p>
            <a:pPr algn="just" eaLnBrk="1" hangingPunct="1"/>
            <a:endParaRPr lang="it-IT" sz="1200" b="1" dirty="0">
              <a:latin typeface="+mn-lt"/>
            </a:endParaRPr>
          </a:p>
          <a:p>
            <a:pPr eaLnBrk="1" hangingPunct="1"/>
            <a:endParaRPr lang="it-IT" sz="1200" dirty="0">
              <a:latin typeface="+mn-lt"/>
            </a:endParaRPr>
          </a:p>
        </p:txBody>
      </p:sp>
      <p:sp>
        <p:nvSpPr>
          <p:cNvPr id="6" name="Titolo 1"/>
          <p:cNvSpPr txBox="1">
            <a:spLocks/>
          </p:cNvSpPr>
          <p:nvPr/>
        </p:nvSpPr>
        <p:spPr>
          <a:xfrm>
            <a:off x="734888"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Frequenze condizionate</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241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6388" name="Text Box 3"/>
              <p:cNvSpPr txBox="1">
                <a:spLocks noChangeArrowheads="1"/>
              </p:cNvSpPr>
              <p:nvPr/>
            </p:nvSpPr>
            <p:spPr bwMode="auto">
              <a:xfrm>
                <a:off x="685800" y="1268760"/>
                <a:ext cx="7772400" cy="572611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it-IT" sz="1800" dirty="0" smtClean="0">
                    <a:latin typeface="Dotum" panose="020B0600000101010101" pitchFamily="34" charset="-127"/>
                    <a:ea typeface="Dotum" panose="020B0600000101010101" pitchFamily="34" charset="-127"/>
                  </a:rPr>
                  <a:t>Per fissare le idee, consideriamo le distribuzioni di X condizionate a Y. Per ogni modalità di Y rispetto a cui si condiziona (cioè, fissata la modalità di Y), ci si riduce a considerare un fenomeno </a:t>
                </a:r>
                <a:r>
                  <a:rPr lang="it-IT" sz="1800" dirty="0" err="1" smtClean="0">
                    <a:latin typeface="Dotum" panose="020B0600000101010101" pitchFamily="34" charset="-127"/>
                    <a:ea typeface="Dotum" panose="020B0600000101010101" pitchFamily="34" charset="-127"/>
                  </a:rPr>
                  <a:t>univariato</a:t>
                </a:r>
                <a:r>
                  <a:rPr lang="it-IT" sz="1800" dirty="0" smtClean="0">
                    <a:latin typeface="Dotum" panose="020B0600000101010101" pitchFamily="34" charset="-127"/>
                    <a:ea typeface="Dotum" panose="020B0600000101010101" pitchFamily="34" charset="-127"/>
                  </a:rPr>
                  <a:t> (il fenomeno X sulla sottopopolazione avente Y fissato). Come in tutti i fenomeni </a:t>
                </a:r>
                <a:r>
                  <a:rPr lang="it-IT" sz="1800" dirty="0" err="1" smtClean="0">
                    <a:latin typeface="Dotum" panose="020B0600000101010101" pitchFamily="34" charset="-127"/>
                    <a:ea typeface="Dotum" panose="020B0600000101010101" pitchFamily="34" charset="-127"/>
                  </a:rPr>
                  <a:t>univariati</a:t>
                </a:r>
                <a:r>
                  <a:rPr lang="it-IT" sz="1800" dirty="0" smtClean="0">
                    <a:latin typeface="Dotum" panose="020B0600000101010101" pitchFamily="34" charset="-127"/>
                    <a:ea typeface="Dotum" panose="020B0600000101010101" pitchFamily="34" charset="-127"/>
                  </a:rPr>
                  <a:t>, possiamo considerare le frequenze assolute e relative che, in questo contesto, vengono dette </a:t>
                </a:r>
                <a:r>
                  <a:rPr lang="it-IT" sz="1800" b="1" dirty="0" smtClean="0">
                    <a:latin typeface="Dotum" panose="020B0600000101010101" pitchFamily="34" charset="-127"/>
                    <a:ea typeface="Dotum" panose="020B0600000101010101" pitchFamily="34" charset="-127"/>
                  </a:rPr>
                  <a:t>frequenze assolute condizionate </a:t>
                </a:r>
                <a:r>
                  <a:rPr lang="it-IT" sz="1800" dirty="0" smtClean="0">
                    <a:latin typeface="Dotum" panose="020B0600000101010101" pitchFamily="34" charset="-127"/>
                    <a:ea typeface="Dotum" panose="020B0600000101010101" pitchFamily="34" charset="-127"/>
                  </a:rPr>
                  <a:t>e </a:t>
                </a:r>
                <a:r>
                  <a:rPr lang="it-IT" sz="1800" b="1" dirty="0" smtClean="0">
                    <a:latin typeface="Dotum" panose="020B0600000101010101" pitchFamily="34" charset="-127"/>
                    <a:ea typeface="Dotum" panose="020B0600000101010101" pitchFamily="34" charset="-127"/>
                  </a:rPr>
                  <a:t>frequenze relative condizionate</a:t>
                </a:r>
                <a:r>
                  <a:rPr lang="it-IT" sz="1800" dirty="0" smtClean="0">
                    <a:latin typeface="Dotum" panose="020B0600000101010101" pitchFamily="34" charset="-127"/>
                    <a:ea typeface="Dotum" panose="020B0600000101010101" pitchFamily="34" charset="-127"/>
                  </a:rPr>
                  <a:t>. Le frequenze assolute condizionate </a:t>
                </a:r>
                <a14:m>
                  <m:oMath xmlns:m="http://schemas.openxmlformats.org/officeDocument/2006/math">
                    <m:sSub>
                      <m:sSubPr>
                        <m:ctrlPr>
                          <a:rPr lang="it-IT" sz="1800" i="1" smtClean="0">
                            <a:latin typeface="Cambria Math"/>
                          </a:rPr>
                        </m:ctrlPr>
                      </m:sSubPr>
                      <m:e>
                        <m:r>
                          <a:rPr lang="it-IT" sz="1800" i="1">
                            <a:latin typeface="Cambria Math"/>
                          </a:rPr>
                          <m:t>𝑓</m:t>
                        </m:r>
                      </m:e>
                      <m:sub>
                        <m:r>
                          <a:rPr lang="it-IT" sz="1800" b="0" i="1" smtClean="0">
                            <a:latin typeface="Cambria Math"/>
                          </a:rPr>
                          <m:t>𝑋</m:t>
                        </m:r>
                        <m:r>
                          <a:rPr lang="it-IT" sz="1800" b="0" i="1" smtClean="0">
                            <a:latin typeface="Cambria Math"/>
                          </a:rPr>
                          <m:t>|</m:t>
                        </m:r>
                        <m:r>
                          <a:rPr lang="it-IT" sz="1800" b="0" i="1" smtClean="0">
                            <a:latin typeface="Cambria Math"/>
                          </a:rPr>
                          <m:t>𝑌</m:t>
                        </m:r>
                        <m:r>
                          <a:rPr lang="it-IT" sz="1800" b="0" i="1" smtClean="0">
                            <a:latin typeface="Cambria Math"/>
                          </a:rPr>
                          <m:t>=</m:t>
                        </m:r>
                        <m:r>
                          <a:rPr lang="it-IT" sz="1800" b="0" i="1" smtClean="0">
                            <a:latin typeface="Cambria Math"/>
                          </a:rPr>
                          <m:t>𝑚</m:t>
                        </m:r>
                      </m:sub>
                    </m:sSub>
                  </m:oMath>
                </a14:m>
                <a:r>
                  <a:rPr lang="it-IT" sz="1800" dirty="0" smtClean="0">
                    <a:latin typeface="Dotum" panose="020B0600000101010101" pitchFamily="34" charset="-127"/>
                    <a:ea typeface="Dotum" panose="020B0600000101010101" pitchFamily="34" charset="-127"/>
                  </a:rPr>
                  <a:t> sono semplicemente le numerosità degli individui che, avendo Y=m, hanno X=1 </a:t>
                </a:r>
                <a14:m>
                  <m:oMath xmlns:m="http://schemas.openxmlformats.org/officeDocument/2006/math">
                    <m:r>
                      <a:rPr lang="it-IT" sz="1800" b="0" i="0" smtClean="0">
                        <a:latin typeface="Cambria Math"/>
                      </a:rPr>
                      <m:t>(</m:t>
                    </m:r>
                    <m:sSub>
                      <m:sSubPr>
                        <m:ctrlPr>
                          <a:rPr lang="it-IT" sz="1800" i="1">
                            <a:latin typeface="Cambria Math"/>
                          </a:rPr>
                        </m:ctrlPr>
                      </m:sSubPr>
                      <m:e>
                        <m:r>
                          <a:rPr lang="it-IT" sz="1800" i="1">
                            <a:latin typeface="Cambria Math"/>
                          </a:rPr>
                          <m:t>𝑓</m:t>
                        </m:r>
                      </m:e>
                      <m:sub>
                        <m:r>
                          <a:rPr lang="it-IT" sz="1800" i="1">
                            <a:latin typeface="Cambria Math"/>
                          </a:rPr>
                          <m:t>𝑋</m:t>
                        </m:r>
                        <m:r>
                          <a:rPr lang="it-IT" sz="1800" b="0" i="1" smtClean="0">
                            <a:latin typeface="Cambria Math"/>
                          </a:rPr>
                          <m:t>=1</m:t>
                        </m:r>
                        <m:r>
                          <a:rPr lang="it-IT" sz="1800" i="1">
                            <a:latin typeface="Cambria Math"/>
                          </a:rPr>
                          <m:t>|</m:t>
                        </m:r>
                        <m:r>
                          <a:rPr lang="it-IT" sz="1800" i="1">
                            <a:latin typeface="Cambria Math"/>
                          </a:rPr>
                          <m:t>𝑌</m:t>
                        </m:r>
                        <m:r>
                          <a:rPr lang="it-IT" sz="1800" i="1">
                            <a:latin typeface="Cambria Math"/>
                          </a:rPr>
                          <m:t>=</m:t>
                        </m:r>
                        <m:r>
                          <a:rPr lang="it-IT" sz="1800" i="1">
                            <a:latin typeface="Cambria Math"/>
                          </a:rPr>
                          <m:t>𝑚</m:t>
                        </m:r>
                      </m:sub>
                    </m:sSub>
                  </m:oMath>
                </a14:m>
                <a:r>
                  <a:rPr lang="it-IT" sz="1800" dirty="0" smtClean="0">
                    <a:latin typeface="Dotum" panose="020B0600000101010101" pitchFamily="34" charset="-127"/>
                    <a:ea typeface="Dotum" panose="020B0600000101010101" pitchFamily="34" charset="-127"/>
                  </a:rPr>
                  <a:t>), X=2 </a:t>
                </a:r>
                <a14:m>
                  <m:oMath xmlns:m="http://schemas.openxmlformats.org/officeDocument/2006/math">
                    <m:r>
                      <a:rPr lang="it-IT" sz="1800">
                        <a:latin typeface="Cambria Math"/>
                      </a:rPr>
                      <m:t>(</m:t>
                    </m:r>
                    <m:sSub>
                      <m:sSubPr>
                        <m:ctrlPr>
                          <a:rPr lang="it-IT" sz="1800" i="1">
                            <a:latin typeface="Cambria Math"/>
                          </a:rPr>
                        </m:ctrlPr>
                      </m:sSubPr>
                      <m:e>
                        <m:r>
                          <a:rPr lang="it-IT" sz="1800" i="1">
                            <a:latin typeface="Cambria Math"/>
                          </a:rPr>
                          <m:t>𝑓</m:t>
                        </m:r>
                      </m:e>
                      <m:sub>
                        <m:r>
                          <a:rPr lang="it-IT" sz="1800" i="1">
                            <a:latin typeface="Cambria Math"/>
                          </a:rPr>
                          <m:t>𝑋</m:t>
                        </m:r>
                        <m:r>
                          <a:rPr lang="it-IT" sz="1800" i="1">
                            <a:latin typeface="Cambria Math"/>
                          </a:rPr>
                          <m:t>=2|</m:t>
                        </m:r>
                        <m:r>
                          <a:rPr lang="it-IT" sz="1800" i="1">
                            <a:latin typeface="Cambria Math"/>
                          </a:rPr>
                          <m:t>𝑌</m:t>
                        </m:r>
                        <m:r>
                          <a:rPr lang="it-IT" sz="1800" i="1">
                            <a:latin typeface="Cambria Math"/>
                          </a:rPr>
                          <m:t>=</m:t>
                        </m:r>
                        <m:r>
                          <a:rPr lang="it-IT" sz="1800" i="1">
                            <a:latin typeface="Cambria Math"/>
                          </a:rPr>
                          <m:t>𝑚</m:t>
                        </m:r>
                      </m:sub>
                    </m:sSub>
                  </m:oMath>
                </a14:m>
                <a:r>
                  <a:rPr lang="it-IT" sz="1800" dirty="0">
                    <a:latin typeface="Dotum" panose="020B0600000101010101" pitchFamily="34" charset="-127"/>
                    <a:ea typeface="Dotum" panose="020B0600000101010101" pitchFamily="34" charset="-127"/>
                  </a:rPr>
                  <a:t>)</a:t>
                </a:r>
                <a:r>
                  <a:rPr lang="it-IT" sz="1800" dirty="0" smtClean="0">
                    <a:latin typeface="Dotum" panose="020B0600000101010101" pitchFamily="34" charset="-127"/>
                    <a:ea typeface="Dotum" panose="020B0600000101010101" pitchFamily="34" charset="-127"/>
                  </a:rPr>
                  <a:t>,..., X=s </a:t>
                </a:r>
                <a14:m>
                  <m:oMath xmlns:m="http://schemas.openxmlformats.org/officeDocument/2006/math">
                    <m:r>
                      <a:rPr lang="it-IT" sz="1800">
                        <a:latin typeface="Cambria Math"/>
                      </a:rPr>
                      <m:t>(</m:t>
                    </m:r>
                    <m:sSub>
                      <m:sSubPr>
                        <m:ctrlPr>
                          <a:rPr lang="it-IT" sz="1800" i="1">
                            <a:latin typeface="Cambria Math"/>
                          </a:rPr>
                        </m:ctrlPr>
                      </m:sSubPr>
                      <m:e>
                        <m:r>
                          <a:rPr lang="it-IT" sz="1800" i="1">
                            <a:latin typeface="Cambria Math"/>
                          </a:rPr>
                          <m:t>𝑓</m:t>
                        </m:r>
                      </m:e>
                      <m:sub>
                        <m:r>
                          <a:rPr lang="it-IT" sz="1800" i="1">
                            <a:latin typeface="Cambria Math"/>
                          </a:rPr>
                          <m:t>𝑋</m:t>
                        </m:r>
                        <m:r>
                          <a:rPr lang="it-IT" sz="1800" i="1">
                            <a:latin typeface="Cambria Math"/>
                          </a:rPr>
                          <m:t>=</m:t>
                        </m:r>
                        <m:r>
                          <a:rPr lang="it-IT" sz="1800" b="0" i="1" smtClean="0">
                            <a:latin typeface="Cambria Math"/>
                          </a:rPr>
                          <m:t>𝑠</m:t>
                        </m:r>
                        <m:r>
                          <a:rPr lang="it-IT" sz="1800" i="1">
                            <a:latin typeface="Cambria Math"/>
                          </a:rPr>
                          <m:t>|</m:t>
                        </m:r>
                        <m:r>
                          <a:rPr lang="it-IT" sz="1800" i="1">
                            <a:latin typeface="Cambria Math"/>
                          </a:rPr>
                          <m:t>𝑌</m:t>
                        </m:r>
                        <m:r>
                          <a:rPr lang="it-IT" sz="1800" i="1">
                            <a:latin typeface="Cambria Math"/>
                          </a:rPr>
                          <m:t>=</m:t>
                        </m:r>
                        <m:r>
                          <a:rPr lang="it-IT" sz="1800" i="1">
                            <a:latin typeface="Cambria Math"/>
                          </a:rPr>
                          <m:t>𝑚</m:t>
                        </m:r>
                      </m:sub>
                    </m:sSub>
                  </m:oMath>
                </a14:m>
                <a:r>
                  <a:rPr lang="it-IT" sz="1800" dirty="0">
                    <a:latin typeface="Dotum" panose="020B0600000101010101" pitchFamily="34" charset="-127"/>
                    <a:ea typeface="Dotum" panose="020B0600000101010101" pitchFamily="34" charset="-127"/>
                  </a:rPr>
                  <a:t>), </a:t>
                </a:r>
                <a:r>
                  <a:rPr lang="it-IT" sz="1800" dirty="0" smtClean="0">
                    <a:latin typeface="Dotum" panose="020B0600000101010101" pitchFamily="34" charset="-127"/>
                    <a:ea typeface="Dotum" panose="020B0600000101010101" pitchFamily="34" charset="-127"/>
                  </a:rPr>
                  <a:t>... X=h </a:t>
                </a:r>
                <a14:m>
                  <m:oMath xmlns:m="http://schemas.openxmlformats.org/officeDocument/2006/math">
                    <m:r>
                      <a:rPr lang="it-IT" sz="1800">
                        <a:latin typeface="Cambria Math"/>
                      </a:rPr>
                      <m:t>(</m:t>
                    </m:r>
                    <m:sSub>
                      <m:sSubPr>
                        <m:ctrlPr>
                          <a:rPr lang="it-IT" sz="1800" i="1">
                            <a:latin typeface="Cambria Math"/>
                          </a:rPr>
                        </m:ctrlPr>
                      </m:sSubPr>
                      <m:e>
                        <m:r>
                          <a:rPr lang="it-IT" sz="1800" i="1">
                            <a:latin typeface="Cambria Math"/>
                          </a:rPr>
                          <m:t>𝑓</m:t>
                        </m:r>
                      </m:e>
                      <m:sub>
                        <m:r>
                          <a:rPr lang="it-IT" sz="1800" i="1">
                            <a:latin typeface="Cambria Math"/>
                          </a:rPr>
                          <m:t>𝑋</m:t>
                        </m:r>
                        <m:r>
                          <a:rPr lang="it-IT" sz="1800" i="1">
                            <a:latin typeface="Cambria Math"/>
                          </a:rPr>
                          <m:t>=</m:t>
                        </m:r>
                        <m:r>
                          <a:rPr lang="it-IT" sz="1800" b="0" i="1" smtClean="0">
                            <a:latin typeface="Cambria Math"/>
                          </a:rPr>
                          <m:t>h</m:t>
                        </m:r>
                        <m:r>
                          <a:rPr lang="it-IT" sz="1800" i="1">
                            <a:latin typeface="Cambria Math"/>
                          </a:rPr>
                          <m:t>|</m:t>
                        </m:r>
                        <m:r>
                          <a:rPr lang="it-IT" sz="1800" i="1">
                            <a:latin typeface="Cambria Math"/>
                          </a:rPr>
                          <m:t>𝑌</m:t>
                        </m:r>
                        <m:r>
                          <a:rPr lang="it-IT" sz="1800" i="1">
                            <a:latin typeface="Cambria Math"/>
                          </a:rPr>
                          <m:t>=</m:t>
                        </m:r>
                        <m:r>
                          <a:rPr lang="it-IT" sz="1800" i="1">
                            <a:latin typeface="Cambria Math"/>
                          </a:rPr>
                          <m:t>𝑚</m:t>
                        </m:r>
                      </m:sub>
                    </m:sSub>
                  </m:oMath>
                </a14:m>
                <a:r>
                  <a:rPr lang="it-IT" sz="1800" dirty="0">
                    <a:latin typeface="Dotum" panose="020B0600000101010101" pitchFamily="34" charset="-127"/>
                    <a:ea typeface="Dotum" panose="020B0600000101010101" pitchFamily="34" charset="-127"/>
                  </a:rPr>
                  <a:t>)</a:t>
                </a:r>
                <a:r>
                  <a:rPr lang="it-IT" sz="1800" dirty="0" smtClean="0">
                    <a:latin typeface="Dotum" panose="020B0600000101010101" pitchFamily="34" charset="-127"/>
                    <a:ea typeface="Dotum" panose="020B0600000101010101" pitchFamily="34" charset="-127"/>
                  </a:rPr>
                  <a:t>. In pratica, esse sono gli elementi della colonna «m» della tabella delle frequenze assolute congiunte. Le frequenze relative condizionate sono le quote di individui aventi X=1, X=2,..., X=h, sul totale degli individui aventi Y=m (quindi, esse NON sono gli elementi della colonna «m» della tabella delle frequenze relative congiunte). Esplicitamente:</a:t>
                </a:r>
              </a:p>
              <a:p>
                <a:pPr eaLnBrk="1" hangingPunct="1"/>
                <a:endParaRPr lang="it-IT" sz="1800" dirty="0">
                  <a:latin typeface="Dotum" panose="020B0600000101010101" pitchFamily="34" charset="-127"/>
                  <a:ea typeface="Dotum" panose="020B0600000101010101" pitchFamily="34" charset="-127"/>
                </a:endParaRPr>
              </a:p>
              <a:p>
                <a:pPr eaLnBrk="1" hangingPunct="1"/>
                <a14:m>
                  <m:oMathPara xmlns:m="http://schemas.openxmlformats.org/officeDocument/2006/math">
                    <m:oMathParaPr>
                      <m:jc m:val="centerGroup"/>
                    </m:oMathParaPr>
                    <m:oMath xmlns:m="http://schemas.openxmlformats.org/officeDocument/2006/math">
                      <m:sSub>
                        <m:sSubPr>
                          <m:ctrlPr>
                            <a:rPr lang="it-IT" sz="1800" i="1">
                              <a:latin typeface="Cambria Math"/>
                            </a:rPr>
                          </m:ctrlPr>
                        </m:sSubPr>
                        <m:e>
                          <m:r>
                            <m:rPr>
                              <m:sty m:val="p"/>
                            </m:rPr>
                            <a:rPr lang="it-IT" sz="1800" i="0">
                              <a:latin typeface="Cambria Math"/>
                            </a:rPr>
                            <m:t>p</m:t>
                          </m:r>
                        </m:e>
                        <m:sub>
                          <m:r>
                            <m:rPr>
                              <m:sty m:val="p"/>
                            </m:rPr>
                            <a:rPr lang="it-IT" sz="1800" b="0" i="0" smtClean="0">
                              <a:latin typeface="Cambria Math"/>
                            </a:rPr>
                            <m:t>X</m:t>
                          </m:r>
                          <m:r>
                            <a:rPr lang="it-IT" sz="1800" b="0" i="0" smtClean="0">
                              <a:latin typeface="Cambria Math"/>
                            </a:rPr>
                            <m:t>=</m:t>
                          </m:r>
                          <m:r>
                            <m:rPr>
                              <m:sty m:val="p"/>
                            </m:rPr>
                            <a:rPr lang="it-IT" sz="1800" i="0">
                              <a:latin typeface="Cambria Math"/>
                            </a:rPr>
                            <m:t>s</m:t>
                          </m:r>
                          <m:r>
                            <a:rPr lang="it-IT" sz="1800" b="0" i="0" smtClean="0">
                              <a:latin typeface="Cambria Math"/>
                            </a:rPr>
                            <m:t>|</m:t>
                          </m:r>
                          <m:r>
                            <m:rPr>
                              <m:sty m:val="p"/>
                            </m:rPr>
                            <a:rPr lang="it-IT" sz="1800" b="0" i="0" smtClean="0">
                              <a:latin typeface="Cambria Math"/>
                            </a:rPr>
                            <m:t>Y</m:t>
                          </m:r>
                          <m:r>
                            <a:rPr lang="it-IT" sz="1800" b="0" i="0" smtClean="0">
                              <a:latin typeface="Cambria Math"/>
                            </a:rPr>
                            <m:t>=</m:t>
                          </m:r>
                          <m:r>
                            <m:rPr>
                              <m:sty m:val="p"/>
                            </m:rPr>
                            <a:rPr lang="it-IT" sz="1800" b="0" i="0" smtClean="0">
                              <a:latin typeface="Cambria Math"/>
                            </a:rPr>
                            <m:t>m</m:t>
                          </m:r>
                        </m:sub>
                      </m:sSub>
                      <m:r>
                        <a:rPr lang="it-IT" sz="1800" i="0">
                          <a:latin typeface="Cambria Math"/>
                        </a:rPr>
                        <m:t>=</m:t>
                      </m:r>
                      <m:f>
                        <m:fPr>
                          <m:ctrlPr>
                            <a:rPr lang="it-IT" sz="1800" i="1">
                              <a:latin typeface="Cambria Math"/>
                            </a:rPr>
                          </m:ctrlPr>
                        </m:fPr>
                        <m:num>
                          <m:sSub>
                            <m:sSubPr>
                              <m:ctrlPr>
                                <a:rPr lang="it-IT" sz="1800" i="1">
                                  <a:latin typeface="Cambria Math"/>
                                  <a:ea typeface="Cambria Math"/>
                                </a:rPr>
                              </m:ctrlPr>
                            </m:sSubPr>
                            <m:e>
                              <m:r>
                                <m:rPr>
                                  <m:sty m:val="p"/>
                                </m:rPr>
                                <a:rPr lang="it-IT" sz="1800" b="0" i="0" smtClean="0">
                                  <a:latin typeface="Cambria Math"/>
                                  <a:ea typeface="Cambria Math"/>
                                </a:rPr>
                                <m:t>f</m:t>
                              </m:r>
                            </m:e>
                            <m:sub>
                              <m:r>
                                <m:rPr>
                                  <m:sty m:val="p"/>
                                </m:rPr>
                                <a:rPr lang="it-IT" sz="1800">
                                  <a:latin typeface="Cambria Math"/>
                                  <a:ea typeface="Cambria Math"/>
                                </a:rPr>
                                <m:t>sm</m:t>
                              </m:r>
                            </m:sub>
                          </m:sSub>
                        </m:num>
                        <m:den>
                          <m:sSub>
                            <m:sSubPr>
                              <m:ctrlPr>
                                <a:rPr lang="it-IT" sz="1800" i="1">
                                  <a:latin typeface="Cambria Math"/>
                                  <a:ea typeface="Cambria Math"/>
                                </a:rPr>
                              </m:ctrlPr>
                            </m:sSubPr>
                            <m:e>
                              <m:r>
                                <m:rPr>
                                  <m:sty m:val="p"/>
                                </m:rPr>
                                <a:rPr lang="it-IT" sz="1800" b="0" i="0" smtClean="0">
                                  <a:latin typeface="Cambria Math"/>
                                  <a:ea typeface="Cambria Math"/>
                                </a:rPr>
                                <m:t>f</m:t>
                              </m:r>
                            </m:e>
                            <m:sub>
                              <m:r>
                                <a:rPr lang="it-IT" sz="1800">
                                  <a:latin typeface="Cambria Math"/>
                                  <a:ea typeface="Cambria Math"/>
                                </a:rPr>
                                <m:t>.</m:t>
                              </m:r>
                              <m:r>
                                <m:rPr>
                                  <m:sty m:val="p"/>
                                </m:rPr>
                                <a:rPr lang="it-IT" sz="1800">
                                  <a:latin typeface="Cambria Math"/>
                                  <a:ea typeface="Cambria Math"/>
                                </a:rPr>
                                <m:t>m</m:t>
                              </m:r>
                            </m:sub>
                          </m:sSub>
                        </m:den>
                      </m:f>
                      <m:r>
                        <a:rPr lang="it-IT" sz="1800" b="0" i="0" smtClean="0">
                          <a:latin typeface="Cambria Math"/>
                          <a:ea typeface="Cambria Math"/>
                        </a:rPr>
                        <m:t>=</m:t>
                      </m:r>
                      <m:f>
                        <m:fPr>
                          <m:ctrlPr>
                            <a:rPr lang="it-IT" sz="1800" i="1" smtClean="0">
                              <a:latin typeface="Cambria Math"/>
                            </a:rPr>
                          </m:ctrlPr>
                        </m:fPr>
                        <m:num>
                          <m:sSub>
                            <m:sSubPr>
                              <m:ctrlPr>
                                <a:rPr lang="it-IT" sz="1800" i="1">
                                  <a:latin typeface="Cambria Math"/>
                                  <a:ea typeface="Cambria Math"/>
                                </a:rPr>
                              </m:ctrlPr>
                            </m:sSubPr>
                            <m:e>
                              <m:r>
                                <m:rPr>
                                  <m:sty m:val="p"/>
                                </m:rPr>
                                <a:rPr lang="it-IT" sz="1800" i="0">
                                  <a:latin typeface="Cambria Math"/>
                                  <a:ea typeface="Cambria Math"/>
                                </a:rPr>
                                <m:t>p</m:t>
                              </m:r>
                            </m:e>
                            <m:sub>
                              <m:r>
                                <m:rPr>
                                  <m:sty m:val="p"/>
                                </m:rPr>
                                <a:rPr lang="it-IT" sz="1800" i="0">
                                  <a:latin typeface="Cambria Math"/>
                                  <a:ea typeface="Cambria Math"/>
                                </a:rPr>
                                <m:t>s</m:t>
                              </m:r>
                              <m:r>
                                <m:rPr>
                                  <m:sty m:val="p"/>
                                </m:rPr>
                                <a:rPr lang="it-IT" sz="1800" b="0" i="0" smtClean="0">
                                  <a:latin typeface="Cambria Math"/>
                                  <a:ea typeface="Cambria Math"/>
                                </a:rPr>
                                <m:t>m</m:t>
                              </m:r>
                            </m:sub>
                          </m:sSub>
                        </m:num>
                        <m:den>
                          <m:sSub>
                            <m:sSubPr>
                              <m:ctrlPr>
                                <a:rPr lang="it-IT" sz="1800" i="1">
                                  <a:latin typeface="Cambria Math"/>
                                  <a:ea typeface="Cambria Math"/>
                                </a:rPr>
                              </m:ctrlPr>
                            </m:sSubPr>
                            <m:e>
                              <m:r>
                                <m:rPr>
                                  <m:sty m:val="p"/>
                                </m:rPr>
                                <a:rPr lang="it-IT" sz="1800" i="0">
                                  <a:latin typeface="Cambria Math"/>
                                  <a:ea typeface="Cambria Math"/>
                                </a:rPr>
                                <m:t>p</m:t>
                              </m:r>
                            </m:e>
                            <m:sub>
                              <m:r>
                                <a:rPr lang="it-IT" sz="1800" b="0" i="0" smtClean="0">
                                  <a:latin typeface="Cambria Math"/>
                                  <a:ea typeface="Cambria Math"/>
                                </a:rPr>
                                <m:t>.</m:t>
                              </m:r>
                              <m:r>
                                <m:rPr>
                                  <m:sty m:val="p"/>
                                </m:rPr>
                                <a:rPr lang="it-IT" sz="1800" b="0" i="0" smtClean="0">
                                  <a:latin typeface="Cambria Math"/>
                                  <a:ea typeface="Cambria Math"/>
                                </a:rPr>
                                <m:t>m</m:t>
                              </m:r>
                            </m:sub>
                          </m:sSub>
                        </m:den>
                      </m:f>
                      <m:r>
                        <a:rPr lang="it-IT" sz="1800" b="0" i="0" smtClean="0">
                          <a:latin typeface="Cambria Math"/>
                        </a:rPr>
                        <m:t>.</m:t>
                      </m:r>
                    </m:oMath>
                  </m:oMathPara>
                </a14:m>
                <a:endParaRPr lang="it-IT" sz="1800" dirty="0" smtClean="0">
                  <a:latin typeface="Dotum" panose="020B0600000101010101" pitchFamily="34" charset="-127"/>
                  <a:ea typeface="Dotum" panose="020B0600000101010101" pitchFamily="34" charset="-127"/>
                </a:endParaRPr>
              </a:p>
              <a:p>
                <a:pPr algn="just" eaLnBrk="1" hangingPunct="1"/>
                <a:endParaRPr lang="it-IT" sz="1800" dirty="0">
                  <a:latin typeface="Dotum" panose="020B0600000101010101" pitchFamily="34" charset="-127"/>
                  <a:ea typeface="Dotum" panose="020B0600000101010101" pitchFamily="34" charset="-127"/>
                </a:endParaRPr>
              </a:p>
              <a:p>
                <a:pPr algn="just" eaLnBrk="1" hangingPunct="1"/>
                <a:r>
                  <a:rPr lang="it-IT" sz="1800" dirty="0" smtClean="0">
                    <a:latin typeface="Dotum" panose="020B0600000101010101" pitchFamily="34" charset="-127"/>
                    <a:ea typeface="Dotum" panose="020B0600000101010101" pitchFamily="34" charset="-127"/>
                  </a:rPr>
                  <a:t>.</a:t>
                </a:r>
              </a:p>
            </p:txBody>
          </p:sp>
        </mc:Choice>
        <mc:Fallback xmlns="">
          <p:sp>
            <p:nvSpPr>
              <p:cNvPr id="16388" name="Text Box 3"/>
              <p:cNvSpPr txBox="1">
                <a:spLocks noRot="1" noChangeAspect="1" noMove="1" noResize="1" noEditPoints="1" noAdjustHandles="1" noChangeArrowheads="1" noChangeShapeType="1" noTextEdit="1"/>
              </p:cNvSpPr>
              <p:nvPr/>
            </p:nvSpPr>
            <p:spPr bwMode="auto">
              <a:xfrm>
                <a:off x="685800" y="1268760"/>
                <a:ext cx="7772400" cy="5726119"/>
              </a:xfrm>
              <a:prstGeom prst="rect">
                <a:avLst/>
              </a:prstGeom>
              <a:blipFill rotWithShape="1">
                <a:blip r:embed="rId3"/>
                <a:stretch>
                  <a:fillRect l="-706" t="-532" r="-627" b="-74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noFill/>
                  </a:rPr>
                  <a:t> </a:t>
                </a:r>
              </a:p>
            </p:txBody>
          </p:sp>
        </mc:Fallback>
      </mc:AlternateContent>
      <p:sp>
        <p:nvSpPr>
          <p:cNvPr id="6" name="Titolo 1"/>
          <p:cNvSpPr txBox="1">
            <a:spLocks/>
          </p:cNvSpPr>
          <p:nvPr/>
        </p:nvSpPr>
        <p:spPr>
          <a:xfrm>
            <a:off x="806896" y="188640"/>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it-IT" sz="2800" dirty="0" smtClean="0">
                <a:latin typeface="Dotum" panose="020B0600000101010101" pitchFamily="34" charset="-127"/>
                <a:ea typeface="Dotum" panose="020B0600000101010101" pitchFamily="34" charset="-127"/>
              </a:rPr>
              <a:t>Frequenze condizionate</a:t>
            </a:r>
            <a:endParaRPr lang="it-IT" sz="2800" dirty="0">
              <a:latin typeface="Dotum" panose="020B0600000101010101" pitchFamily="34" charset="-127"/>
              <a:ea typeface="Dotum" panose="020B0600000101010101" pitchFamily="34" charset="-127"/>
            </a:endParaRPr>
          </a:p>
        </p:txBody>
      </p:sp>
      <p:cxnSp>
        <p:nvCxnSpPr>
          <p:cNvPr id="7" name="Connettore 1 6"/>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667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
          <p:cNvSpPr>
            <a:spLocks noGrp="1"/>
          </p:cNvSpPr>
          <p:nvPr>
            <p:ph type="title"/>
          </p:nvPr>
        </p:nvSpPr>
        <p:spPr>
          <a:xfrm>
            <a:off x="806896" y="188640"/>
            <a:ext cx="8229600" cy="634082"/>
          </a:xfrm>
        </p:spPr>
        <p:txBody>
          <a:bodyPr>
            <a:normAutofit/>
          </a:bodyPr>
          <a:lstStyle/>
          <a:p>
            <a:pPr algn="r"/>
            <a:r>
              <a:rPr lang="it-IT" sz="2800" dirty="0" smtClean="0">
                <a:latin typeface="Dotum" panose="020B0600000101010101" pitchFamily="34" charset="-127"/>
                <a:ea typeface="Dotum" panose="020B0600000101010101" pitchFamily="34" charset="-127"/>
              </a:rPr>
              <a:t>Frequenze condizionate: esempio</a:t>
            </a:r>
            <a:endParaRPr lang="it-IT" sz="2800" dirty="0">
              <a:latin typeface="Dotum" panose="020B0600000101010101" pitchFamily="34" charset="-127"/>
              <a:ea typeface="Dotum" panose="020B0600000101010101" pitchFamily="34" charset="-127"/>
            </a:endParaRPr>
          </a:p>
        </p:txBody>
      </p:sp>
      <p:sp>
        <p:nvSpPr>
          <p:cNvPr id="4" name="CasellaDiTesto 3"/>
          <p:cNvSpPr txBox="1"/>
          <p:nvPr/>
        </p:nvSpPr>
        <p:spPr>
          <a:xfrm>
            <a:off x="2487295" y="5004465"/>
            <a:ext cx="4172937" cy="584775"/>
          </a:xfrm>
          <a:prstGeom prst="rect">
            <a:avLst/>
          </a:prstGeom>
          <a:noFill/>
        </p:spPr>
        <p:txBody>
          <a:bodyPr wrap="none" rtlCol="0">
            <a:spAutoFit/>
          </a:bodyPr>
          <a:lstStyle/>
          <a:p>
            <a:r>
              <a:rPr lang="it-IT" sz="1600" dirty="0" smtClean="0">
                <a:latin typeface="Dotum" panose="020B0600000101010101" pitchFamily="34" charset="-127"/>
                <a:ea typeface="Dotum" panose="020B0600000101010101" pitchFamily="34" charset="-127"/>
              </a:rPr>
              <a:t>Frequenze assolute del colore dei capelli,</a:t>
            </a:r>
          </a:p>
          <a:p>
            <a:r>
              <a:rPr lang="it-IT" sz="1600" dirty="0">
                <a:latin typeface="Dotum" panose="020B0600000101010101" pitchFamily="34" charset="-127"/>
                <a:ea typeface="Dotum" panose="020B0600000101010101" pitchFamily="34" charset="-127"/>
              </a:rPr>
              <a:t>c</a:t>
            </a:r>
            <a:r>
              <a:rPr lang="it-IT" sz="1600" dirty="0" smtClean="0">
                <a:latin typeface="Dotum" panose="020B0600000101010101" pitchFamily="34" charset="-127"/>
                <a:ea typeface="Dotum" panose="020B0600000101010101" pitchFamily="34" charset="-127"/>
              </a:rPr>
              <a:t>ondizionate a «colore occhi = verde»</a:t>
            </a:r>
            <a:endParaRPr lang="it-IT" sz="1600" dirty="0">
              <a:latin typeface="Dotum" panose="020B0600000101010101" pitchFamily="34" charset="-127"/>
              <a:ea typeface="Dotum" panose="020B0600000101010101" pitchFamily="34" charset="-127"/>
            </a:endParaRPr>
          </a:p>
        </p:txBody>
      </p:sp>
      <p:cxnSp>
        <p:nvCxnSpPr>
          <p:cNvPr id="7" name="Connettore 2 6"/>
          <p:cNvCxnSpPr>
            <a:stCxn id="4" idx="0"/>
          </p:cNvCxnSpPr>
          <p:nvPr/>
        </p:nvCxnSpPr>
        <p:spPr>
          <a:xfrm flipH="1" flipV="1">
            <a:off x="4573763" y="4208022"/>
            <a:ext cx="1" cy="7964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a:off x="179512" y="836712"/>
            <a:ext cx="8784976"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8" name="Tabella 17"/>
          <p:cNvGraphicFramePr>
            <a:graphicFrameLocks noGrp="1"/>
          </p:cNvGraphicFramePr>
          <p:nvPr>
            <p:extLst>
              <p:ext uri="{D42A27DB-BD31-4B8C-83A1-F6EECF244321}">
                <p14:modId xmlns:p14="http://schemas.microsoft.com/office/powerpoint/2010/main" val="1609732067"/>
              </p:ext>
            </p:extLst>
          </p:nvPr>
        </p:nvGraphicFramePr>
        <p:xfrm>
          <a:off x="1524000" y="1829048"/>
          <a:ext cx="6096000" cy="222504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endParaRPr lang="it-IT" dirty="0"/>
                    </a:p>
                  </a:txBody>
                  <a:tcPr/>
                </a:tc>
                <a:tc>
                  <a:txBody>
                    <a:bodyPr/>
                    <a:lstStyle/>
                    <a:p>
                      <a:pPr algn="ctr"/>
                      <a:r>
                        <a:rPr lang="it-IT" dirty="0" smtClean="0"/>
                        <a:t>Marroni</a:t>
                      </a:r>
                      <a:endParaRPr lang="it-IT" dirty="0"/>
                    </a:p>
                  </a:txBody>
                  <a:tcPr/>
                </a:tc>
                <a:tc>
                  <a:txBody>
                    <a:bodyPr/>
                    <a:lstStyle/>
                    <a:p>
                      <a:pPr algn="ctr"/>
                      <a:r>
                        <a:rPr lang="it-IT" dirty="0" smtClean="0"/>
                        <a:t>Verdi</a:t>
                      </a:r>
                      <a:endParaRPr lang="it-IT" dirty="0"/>
                    </a:p>
                  </a:txBody>
                  <a:tcPr/>
                </a:tc>
                <a:tc>
                  <a:txBody>
                    <a:bodyPr/>
                    <a:lstStyle/>
                    <a:p>
                      <a:pPr algn="ctr"/>
                      <a:r>
                        <a:rPr lang="it-IT" dirty="0" smtClean="0"/>
                        <a:t>Azzurri</a:t>
                      </a:r>
                      <a:endParaRPr lang="it-IT" dirty="0"/>
                    </a:p>
                  </a:txBody>
                  <a:tcPr/>
                </a:tc>
                <a:tc>
                  <a:txBody>
                    <a:bodyPr/>
                    <a:lstStyle/>
                    <a:p>
                      <a:endParaRPr lang="it-IT"/>
                    </a:p>
                  </a:txBody>
                  <a:tcPr/>
                </a:tc>
              </a:tr>
              <a:tr h="370840">
                <a:tc>
                  <a:txBody>
                    <a:bodyPr/>
                    <a:lstStyle/>
                    <a:p>
                      <a:pPr algn="r"/>
                      <a:r>
                        <a:rPr lang="it-IT" dirty="0" smtClean="0"/>
                        <a:t>Biondi</a:t>
                      </a:r>
                      <a:endParaRPr lang="it-IT" dirty="0"/>
                    </a:p>
                  </a:txBody>
                  <a:tcPr/>
                </a:tc>
                <a:tc>
                  <a:txBody>
                    <a:bodyPr/>
                    <a:lstStyle/>
                    <a:p>
                      <a:pPr algn="r"/>
                      <a:r>
                        <a:rPr lang="it-IT" dirty="0" smtClean="0"/>
                        <a:t>10</a:t>
                      </a:r>
                      <a:endParaRPr lang="it-IT" dirty="0"/>
                    </a:p>
                  </a:txBody>
                  <a:tcPr/>
                </a:tc>
                <a:tc>
                  <a:txBody>
                    <a:bodyPr/>
                    <a:lstStyle/>
                    <a:p>
                      <a:pPr algn="r"/>
                      <a:r>
                        <a:rPr lang="it-IT" dirty="0" smtClean="0"/>
                        <a:t>100</a:t>
                      </a:r>
                      <a:endParaRPr lang="it-IT" dirty="0"/>
                    </a:p>
                  </a:txBody>
                  <a:tcPr/>
                </a:tc>
                <a:tc>
                  <a:txBody>
                    <a:bodyPr/>
                    <a:lstStyle/>
                    <a:p>
                      <a:pPr algn="r"/>
                      <a:r>
                        <a:rPr lang="it-IT" dirty="0" smtClean="0"/>
                        <a:t>500</a:t>
                      </a:r>
                      <a:endParaRPr lang="it-IT" dirty="0"/>
                    </a:p>
                  </a:txBody>
                  <a:tcPr/>
                </a:tc>
                <a:tc>
                  <a:txBody>
                    <a:bodyPr/>
                    <a:lstStyle/>
                    <a:p>
                      <a:pPr algn="r"/>
                      <a:r>
                        <a:rPr lang="it-IT" dirty="0" smtClean="0"/>
                        <a:t>610</a:t>
                      </a:r>
                      <a:endParaRPr lang="it-IT" dirty="0"/>
                    </a:p>
                  </a:txBody>
                  <a:tcPr/>
                </a:tc>
              </a:tr>
              <a:tr h="370840">
                <a:tc>
                  <a:txBody>
                    <a:bodyPr/>
                    <a:lstStyle/>
                    <a:p>
                      <a:pPr algn="r"/>
                      <a:r>
                        <a:rPr lang="it-IT" dirty="0" smtClean="0"/>
                        <a:t>Castani</a:t>
                      </a:r>
                      <a:endParaRPr lang="it-IT" dirty="0"/>
                    </a:p>
                  </a:txBody>
                  <a:tcPr/>
                </a:tc>
                <a:tc>
                  <a:txBody>
                    <a:bodyPr/>
                    <a:lstStyle/>
                    <a:p>
                      <a:pPr algn="r"/>
                      <a:r>
                        <a:rPr lang="it-IT" dirty="0" smtClean="0"/>
                        <a:t>1000</a:t>
                      </a:r>
                      <a:endParaRPr lang="it-IT" dirty="0"/>
                    </a:p>
                  </a:txBody>
                  <a:tcPr/>
                </a:tc>
                <a:tc>
                  <a:txBody>
                    <a:bodyPr/>
                    <a:lstStyle/>
                    <a:p>
                      <a:pPr algn="r"/>
                      <a:r>
                        <a:rPr lang="it-IT" dirty="0" smtClean="0"/>
                        <a:t>500</a:t>
                      </a:r>
                      <a:endParaRPr lang="it-IT" dirty="0"/>
                    </a:p>
                  </a:txBody>
                  <a:tcPr/>
                </a:tc>
                <a:tc>
                  <a:txBody>
                    <a:bodyPr/>
                    <a:lstStyle/>
                    <a:p>
                      <a:pPr algn="r"/>
                      <a:r>
                        <a:rPr lang="it-IT" dirty="0" smtClean="0"/>
                        <a:t>10</a:t>
                      </a:r>
                      <a:endParaRPr lang="it-IT" dirty="0"/>
                    </a:p>
                  </a:txBody>
                  <a:tcPr/>
                </a:tc>
                <a:tc>
                  <a:txBody>
                    <a:bodyPr/>
                    <a:lstStyle/>
                    <a:p>
                      <a:pPr algn="r"/>
                      <a:r>
                        <a:rPr lang="it-IT" dirty="0" smtClean="0"/>
                        <a:t>1510</a:t>
                      </a:r>
                      <a:endParaRPr lang="it-IT" dirty="0"/>
                    </a:p>
                  </a:txBody>
                  <a:tcPr/>
                </a:tc>
              </a:tr>
              <a:tr h="370840">
                <a:tc>
                  <a:txBody>
                    <a:bodyPr/>
                    <a:lstStyle/>
                    <a:p>
                      <a:pPr algn="r"/>
                      <a:r>
                        <a:rPr lang="it-IT" dirty="0" smtClean="0"/>
                        <a:t>Neri</a:t>
                      </a:r>
                      <a:endParaRPr lang="it-IT" dirty="0"/>
                    </a:p>
                  </a:txBody>
                  <a:tcPr/>
                </a:tc>
                <a:tc>
                  <a:txBody>
                    <a:bodyPr/>
                    <a:lstStyle/>
                    <a:p>
                      <a:pPr algn="r"/>
                      <a:r>
                        <a:rPr lang="it-IT" dirty="0" smtClean="0"/>
                        <a:t>1200</a:t>
                      </a:r>
                      <a:endParaRPr lang="it-IT" dirty="0"/>
                    </a:p>
                  </a:txBody>
                  <a:tcPr/>
                </a:tc>
                <a:tc>
                  <a:txBody>
                    <a:bodyPr/>
                    <a:lstStyle/>
                    <a:p>
                      <a:pPr algn="r"/>
                      <a:r>
                        <a:rPr lang="it-IT" dirty="0" smtClean="0"/>
                        <a:t>10</a:t>
                      </a:r>
                      <a:endParaRPr lang="it-IT" dirty="0"/>
                    </a:p>
                  </a:txBody>
                  <a:tcPr/>
                </a:tc>
                <a:tc>
                  <a:txBody>
                    <a:bodyPr/>
                    <a:lstStyle/>
                    <a:p>
                      <a:pPr algn="r"/>
                      <a:r>
                        <a:rPr lang="it-IT" dirty="0" smtClean="0"/>
                        <a:t>4</a:t>
                      </a:r>
                      <a:endParaRPr lang="it-IT" dirty="0"/>
                    </a:p>
                  </a:txBody>
                  <a:tcPr/>
                </a:tc>
                <a:tc>
                  <a:txBody>
                    <a:bodyPr/>
                    <a:lstStyle/>
                    <a:p>
                      <a:pPr algn="r"/>
                      <a:r>
                        <a:rPr lang="it-IT" dirty="0" smtClean="0"/>
                        <a:t>1214</a:t>
                      </a:r>
                      <a:endParaRPr lang="it-IT" dirty="0"/>
                    </a:p>
                  </a:txBody>
                  <a:tcPr/>
                </a:tc>
              </a:tr>
              <a:tr h="370840">
                <a:tc>
                  <a:txBody>
                    <a:bodyPr/>
                    <a:lstStyle/>
                    <a:p>
                      <a:pPr algn="r"/>
                      <a:r>
                        <a:rPr lang="it-IT" dirty="0" smtClean="0"/>
                        <a:t>Rossi</a:t>
                      </a:r>
                      <a:endParaRPr lang="it-IT" dirty="0"/>
                    </a:p>
                  </a:txBody>
                  <a:tcPr/>
                </a:tc>
                <a:tc>
                  <a:txBody>
                    <a:bodyPr/>
                    <a:lstStyle/>
                    <a:p>
                      <a:pPr algn="r"/>
                      <a:r>
                        <a:rPr lang="it-IT" dirty="0" smtClean="0"/>
                        <a:t>0</a:t>
                      </a:r>
                      <a:endParaRPr lang="it-IT" dirty="0"/>
                    </a:p>
                  </a:txBody>
                  <a:tcPr/>
                </a:tc>
                <a:tc>
                  <a:txBody>
                    <a:bodyPr/>
                    <a:lstStyle/>
                    <a:p>
                      <a:pPr algn="r"/>
                      <a:r>
                        <a:rPr lang="it-IT" dirty="0" smtClean="0"/>
                        <a:t>10</a:t>
                      </a:r>
                      <a:endParaRPr lang="it-IT" dirty="0"/>
                    </a:p>
                  </a:txBody>
                  <a:tcPr/>
                </a:tc>
                <a:tc>
                  <a:txBody>
                    <a:bodyPr/>
                    <a:lstStyle/>
                    <a:p>
                      <a:pPr algn="r"/>
                      <a:r>
                        <a:rPr lang="it-IT" dirty="0" smtClean="0"/>
                        <a:t>200</a:t>
                      </a:r>
                      <a:endParaRPr lang="it-IT" dirty="0"/>
                    </a:p>
                  </a:txBody>
                  <a:tcPr/>
                </a:tc>
                <a:tc>
                  <a:txBody>
                    <a:bodyPr/>
                    <a:lstStyle/>
                    <a:p>
                      <a:pPr algn="r"/>
                      <a:r>
                        <a:rPr lang="it-IT" dirty="0" smtClean="0"/>
                        <a:t>210</a:t>
                      </a:r>
                      <a:endParaRPr lang="it-IT" dirty="0"/>
                    </a:p>
                  </a:txBody>
                  <a:tcPr/>
                </a:tc>
              </a:tr>
              <a:tr h="370840">
                <a:tc>
                  <a:txBody>
                    <a:bodyPr/>
                    <a:lstStyle/>
                    <a:p>
                      <a:endParaRPr lang="it-IT"/>
                    </a:p>
                  </a:txBody>
                  <a:tcPr/>
                </a:tc>
                <a:tc>
                  <a:txBody>
                    <a:bodyPr/>
                    <a:lstStyle/>
                    <a:p>
                      <a:pPr algn="r"/>
                      <a:r>
                        <a:rPr lang="it-IT" dirty="0" smtClean="0"/>
                        <a:t>2210</a:t>
                      </a:r>
                      <a:endParaRPr lang="it-IT" dirty="0"/>
                    </a:p>
                  </a:txBody>
                  <a:tcPr/>
                </a:tc>
                <a:tc>
                  <a:txBody>
                    <a:bodyPr/>
                    <a:lstStyle/>
                    <a:p>
                      <a:pPr algn="r"/>
                      <a:r>
                        <a:rPr lang="it-IT" dirty="0" smtClean="0"/>
                        <a:t>620</a:t>
                      </a:r>
                      <a:endParaRPr lang="it-IT" dirty="0"/>
                    </a:p>
                  </a:txBody>
                  <a:tcPr/>
                </a:tc>
                <a:tc>
                  <a:txBody>
                    <a:bodyPr/>
                    <a:lstStyle/>
                    <a:p>
                      <a:pPr algn="r"/>
                      <a:r>
                        <a:rPr lang="it-IT" dirty="0" smtClean="0"/>
                        <a:t>714</a:t>
                      </a:r>
                      <a:endParaRPr lang="it-IT" dirty="0"/>
                    </a:p>
                  </a:txBody>
                  <a:tcPr/>
                </a:tc>
                <a:tc>
                  <a:txBody>
                    <a:bodyPr/>
                    <a:lstStyle/>
                    <a:p>
                      <a:pPr algn="r"/>
                      <a:r>
                        <a:rPr lang="it-IT" dirty="0" smtClean="0"/>
                        <a:t>3544</a:t>
                      </a:r>
                      <a:endParaRPr lang="it-IT" dirty="0"/>
                    </a:p>
                  </a:txBody>
                  <a:tcPr/>
                </a:tc>
              </a:tr>
            </a:tbl>
          </a:graphicData>
        </a:graphic>
      </p:graphicFrame>
      <p:sp>
        <p:nvSpPr>
          <p:cNvPr id="21" name="Rettangolo 20"/>
          <p:cNvSpPr/>
          <p:nvPr/>
        </p:nvSpPr>
        <p:spPr>
          <a:xfrm>
            <a:off x="3956586" y="2204864"/>
            <a:ext cx="1224136" cy="18359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54463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4714</TotalTime>
  <Words>3268</Words>
  <Application>Microsoft Office PowerPoint</Application>
  <PresentationFormat>Presentazione su schermo (4:3)</PresentationFormat>
  <Paragraphs>589</Paragraphs>
  <Slides>38</Slides>
  <Notes>26</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38</vt:i4>
      </vt:variant>
    </vt:vector>
  </HeadingPairs>
  <TitlesOfParts>
    <vt:vector size="40" baseType="lpstr">
      <vt:lpstr>Tema di Office</vt:lpstr>
      <vt:lpstr>Foglio di lavoro</vt:lpstr>
      <vt:lpstr>Presentazione standard di PowerPoint</vt:lpstr>
      <vt:lpstr>Introduzione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Frequenze condizionate: esempio</vt:lpstr>
      <vt:lpstr>Frequenze condizionate: esempio</vt:lpstr>
      <vt:lpstr>Presentazione standard di PowerPoint</vt:lpstr>
      <vt:lpstr>  Dipendenza  fra variabili statistiche qualitative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Massima dipendenza (frequenze assolute)</vt:lpstr>
      <vt:lpstr>Massima dipendenza (frequenze relative)</vt:lpstr>
      <vt:lpstr>Caso «reale»</vt:lpstr>
      <vt:lpstr>Presentazione standard di PowerPoint</vt:lpstr>
      <vt:lpstr>L’idea</vt:lpstr>
      <vt:lpstr>L’idea</vt:lpstr>
      <vt:lpstr>Presentazione standard di PowerPoint</vt:lpstr>
      <vt:lpstr>Presentazione standard di PowerPoint</vt:lpstr>
      <vt:lpstr>Se Het = Entropia (H)</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Campionamento</dc:title>
  <dc:creator>Marco Fattore</dc:creator>
  <cp:lastModifiedBy>Marco Fattore</cp:lastModifiedBy>
  <cp:revision>495</cp:revision>
  <dcterms:created xsi:type="dcterms:W3CDTF">2012-11-03T21:38:29Z</dcterms:created>
  <dcterms:modified xsi:type="dcterms:W3CDTF">2013-11-14T23:54:08Z</dcterms:modified>
</cp:coreProperties>
</file>