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4" r:id="rId2"/>
    <p:sldId id="279" r:id="rId3"/>
    <p:sldId id="285" r:id="rId4"/>
    <p:sldId id="262" r:id="rId5"/>
    <p:sldId id="260" r:id="rId6"/>
    <p:sldId id="259" r:id="rId7"/>
    <p:sldId id="282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ia milani" initials="sm" lastIdx="19" clrIdx="0">
    <p:extLst>
      <p:ext uri="{19B8F6BF-5375-455C-9EA6-DF929625EA0E}">
        <p15:presenceInfo xmlns:p15="http://schemas.microsoft.com/office/powerpoint/2012/main" userId="S-1-5-21-3411365090-3292273014-1476799447-8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6316D-89F7-48E2-B53B-8434C5B32E6F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90426-02DB-450C-B666-2FC034DFF6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89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48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58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24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20"/>
          <p:cNvGrpSpPr>
            <a:grpSpLocks/>
          </p:cNvGrpSpPr>
          <p:nvPr userDrawn="1"/>
        </p:nvGrpSpPr>
        <p:grpSpPr bwMode="auto">
          <a:xfrm>
            <a:off x="0" y="0"/>
            <a:ext cx="446856" cy="6957392"/>
            <a:chOff x="0" y="1412875"/>
            <a:chExt cx="9144000" cy="107950"/>
          </a:xfrm>
          <a:solidFill>
            <a:srgbClr val="9C102E"/>
          </a:solidFill>
        </p:grpSpPr>
        <p:sp>
          <p:nvSpPr>
            <p:cNvPr id="7" name="Rettangolo 6"/>
            <p:cNvSpPr/>
            <p:nvPr userDrawn="1"/>
          </p:nvSpPr>
          <p:spPr bwMode="auto">
            <a:xfrm>
              <a:off x="0" y="1412875"/>
              <a:ext cx="9144000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ttangolo 7"/>
            <p:cNvSpPr/>
            <p:nvPr userDrawn="1"/>
          </p:nvSpPr>
          <p:spPr bwMode="auto">
            <a:xfrm>
              <a:off x="1042988" y="1412875"/>
              <a:ext cx="504825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ttangolo 8"/>
            <p:cNvSpPr/>
            <p:nvPr userDrawn="1"/>
          </p:nvSpPr>
          <p:spPr bwMode="auto">
            <a:xfrm>
              <a:off x="1547813" y="1412875"/>
              <a:ext cx="503237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ttangolo 9"/>
            <p:cNvSpPr/>
            <p:nvPr userDrawn="1"/>
          </p:nvSpPr>
          <p:spPr bwMode="auto">
            <a:xfrm>
              <a:off x="2051050" y="1412875"/>
              <a:ext cx="504825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ttangolo 10"/>
            <p:cNvSpPr/>
            <p:nvPr userDrawn="1"/>
          </p:nvSpPr>
          <p:spPr bwMode="auto">
            <a:xfrm>
              <a:off x="2555875" y="1412875"/>
              <a:ext cx="50323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ttangolo 11"/>
            <p:cNvSpPr/>
            <p:nvPr userDrawn="1"/>
          </p:nvSpPr>
          <p:spPr bwMode="auto">
            <a:xfrm>
              <a:off x="539750" y="1412875"/>
              <a:ext cx="50323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667A9A33-321A-4BDD-8978-7620D802DC75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95444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>
            <a:lvl1pPr>
              <a:defRPr sz="3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2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86435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4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5"/>
            <a:ext cx="7715200" cy="360039"/>
          </a:xfrm>
        </p:spPr>
        <p:txBody>
          <a:bodyPr/>
          <a:lstStyle>
            <a:lvl1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22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20"/>
          <p:cNvGrpSpPr>
            <a:grpSpLocks/>
          </p:cNvGrpSpPr>
          <p:nvPr userDrawn="1"/>
        </p:nvGrpSpPr>
        <p:grpSpPr bwMode="auto">
          <a:xfrm>
            <a:off x="0" y="0"/>
            <a:ext cx="446856" cy="6957392"/>
            <a:chOff x="0" y="1412875"/>
            <a:chExt cx="9144000" cy="107950"/>
          </a:xfrm>
          <a:solidFill>
            <a:srgbClr val="9C102E"/>
          </a:solidFill>
        </p:grpSpPr>
        <p:sp>
          <p:nvSpPr>
            <p:cNvPr id="7" name="Rettangolo 6"/>
            <p:cNvSpPr/>
            <p:nvPr userDrawn="1"/>
          </p:nvSpPr>
          <p:spPr bwMode="auto">
            <a:xfrm>
              <a:off x="0" y="1412875"/>
              <a:ext cx="9144000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ttangolo 7"/>
            <p:cNvSpPr/>
            <p:nvPr userDrawn="1"/>
          </p:nvSpPr>
          <p:spPr bwMode="auto">
            <a:xfrm>
              <a:off x="1042988" y="1412875"/>
              <a:ext cx="504825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ttangolo 8"/>
            <p:cNvSpPr/>
            <p:nvPr userDrawn="1"/>
          </p:nvSpPr>
          <p:spPr bwMode="auto">
            <a:xfrm>
              <a:off x="1547813" y="1412875"/>
              <a:ext cx="503237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ttangolo 9"/>
            <p:cNvSpPr/>
            <p:nvPr userDrawn="1"/>
          </p:nvSpPr>
          <p:spPr bwMode="auto">
            <a:xfrm>
              <a:off x="2051050" y="1412875"/>
              <a:ext cx="504825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ttangolo 10"/>
            <p:cNvSpPr/>
            <p:nvPr userDrawn="1"/>
          </p:nvSpPr>
          <p:spPr bwMode="auto">
            <a:xfrm>
              <a:off x="2555875" y="1412875"/>
              <a:ext cx="50323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ttangolo 11"/>
            <p:cNvSpPr/>
            <p:nvPr userDrawn="1"/>
          </p:nvSpPr>
          <p:spPr bwMode="auto">
            <a:xfrm>
              <a:off x="539750" y="1412875"/>
              <a:ext cx="50323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667A9A33-321A-4BDD-8978-7620D802DC75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95444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>
            <a:lvl1pPr>
              <a:defRPr sz="3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2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86435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4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5"/>
            <a:ext cx="7715200" cy="360039"/>
          </a:xfrm>
        </p:spPr>
        <p:txBody>
          <a:bodyPr/>
          <a:lstStyle>
            <a:lvl1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541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58888" cy="6858000"/>
          </a:xfrm>
          <a:prstGeom prst="rect">
            <a:avLst/>
          </a:prstGeom>
          <a:solidFill>
            <a:srgbClr val="AA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9C102E"/>
              </a:solidFill>
            </a:endParaRPr>
          </a:p>
        </p:txBody>
      </p:sp>
      <p:sp>
        <p:nvSpPr>
          <p:cNvPr id="8" name="Rettangolo arrotondato 7"/>
          <p:cNvSpPr/>
          <p:nvPr userDrawn="1"/>
        </p:nvSpPr>
        <p:spPr>
          <a:xfrm>
            <a:off x="755650" y="549275"/>
            <a:ext cx="1089025" cy="1223963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01675"/>
            <a:ext cx="8826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416824" cy="1470025"/>
          </a:xfrm>
        </p:spPr>
        <p:txBody>
          <a:bodyPr/>
          <a:lstStyle>
            <a:lvl1pPr algn="l"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7416824" cy="1296144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1709739" y="107340"/>
            <a:ext cx="7182742" cy="36933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r">
              <a:buNone/>
              <a:defRPr lang="it-IT" sz="1800" kern="1200" baseline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1475656" y="4869160"/>
            <a:ext cx="7416824" cy="43246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2"/>
          </p:nvPr>
        </p:nvSpPr>
        <p:spPr>
          <a:xfrm>
            <a:off x="1475656" y="5373216"/>
            <a:ext cx="7416824" cy="7200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8412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48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09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38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67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7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7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57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7555-8A43-4BBB-9013-AF9C1830A252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68EB-6587-4196-AAFE-88874FF3A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07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nimib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nimib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nimib.it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mib.i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nimib.it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Open </a:t>
            </a:r>
            <a:r>
              <a:rPr lang="it-IT" dirty="0" err="1" smtClean="0"/>
              <a:t>day</a:t>
            </a:r>
            <a:r>
              <a:rPr lang="it-IT" dirty="0" smtClean="0"/>
              <a:t> per i genitori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i="1" dirty="0">
                <a:solidFill>
                  <a:srgbClr val="990000"/>
                </a:solidFill>
              </a:rPr>
              <a:t>Genitori e figli nel tempo delle scelte. </a:t>
            </a:r>
            <a:endParaRPr lang="it-IT" i="1" dirty="0" smtClean="0">
              <a:solidFill>
                <a:srgbClr val="990000"/>
              </a:solidFill>
            </a:endParaRPr>
          </a:p>
          <a:p>
            <a:r>
              <a:rPr lang="it-IT" i="1" dirty="0" smtClean="0">
                <a:solidFill>
                  <a:srgbClr val="990000"/>
                </a:solidFill>
              </a:rPr>
              <a:t>Dialogo </a:t>
            </a:r>
            <a:r>
              <a:rPr lang="it-IT" i="1" dirty="0">
                <a:solidFill>
                  <a:srgbClr val="990000"/>
                </a:solidFill>
              </a:rPr>
              <a:t>tra adulti nella società dell'incertezza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it-IT" sz="1600" dirty="0" smtClean="0">
                <a:solidFill>
                  <a:schemeClr val="tx1"/>
                </a:solidFill>
              </a:rPr>
              <a:t>Università degli Studi di Milano-Bicocca  -15 febbraio 2020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>
          <a:xfrm>
            <a:off x="1475656" y="5301629"/>
            <a:ext cx="7416824" cy="791667"/>
          </a:xfrm>
        </p:spPr>
        <p:txBody>
          <a:bodyPr>
            <a:normAutofit/>
          </a:bodyPr>
          <a:lstStyle/>
          <a:p>
            <a:r>
              <a:rPr lang="it-IT" sz="1600" dirty="0" smtClean="0">
                <a:solidFill>
                  <a:schemeClr val="tx1"/>
                </a:solidFill>
              </a:rPr>
              <a:t>Auditorium G. </a:t>
            </a:r>
            <a:r>
              <a:rPr lang="it-IT" sz="1600" dirty="0" err="1" smtClean="0">
                <a:solidFill>
                  <a:schemeClr val="tx1"/>
                </a:solidFill>
              </a:rPr>
              <a:t>Martinotti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43810"/>
            <a:ext cx="8517632" cy="3960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sz="1800" b="1" dirty="0">
              <a:solidFill>
                <a:schemeClr val="tx1"/>
              </a:solidFill>
              <a:ea typeface="MS PGothic"/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chemeClr val="tx1"/>
                </a:solidFill>
                <a:ea typeface="MS PGothic"/>
              </a:rPr>
              <a:t> 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457200" y="6525345"/>
            <a:ext cx="8686800" cy="360039"/>
          </a:xfrm>
        </p:spPr>
        <p:txBody>
          <a:bodyPr>
            <a:normAutofit fontScale="92500"/>
          </a:bodyPr>
          <a:lstStyle/>
          <a:p>
            <a:r>
              <a:rPr lang="it-IT" dirty="0" smtClean="0">
                <a:solidFill>
                  <a:srgbClr val="FF0000"/>
                </a:solidFill>
                <a:hlinkClick r:id="rId2"/>
              </a:rPr>
              <a:t>www.unimib.it</a:t>
            </a:r>
            <a:r>
              <a:rPr lang="it-IT" dirty="0" smtClean="0">
                <a:solidFill>
                  <a:srgbClr val="FF0000"/>
                </a:solidFill>
              </a:rPr>
              <a:t>     </a:t>
            </a:r>
            <a:r>
              <a:rPr lang="it-IT" dirty="0" smtClean="0">
                <a:solidFill>
                  <a:srgbClr val="990000"/>
                </a:solidFill>
              </a:rPr>
              <a:t>___________________________________________________________________________________________________________</a:t>
            </a:r>
            <a:endParaRPr lang="it-IT" dirty="0">
              <a:solidFill>
                <a:srgbClr val="990000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" y="97564"/>
            <a:ext cx="556038" cy="6324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1" y="545910"/>
            <a:ext cx="7021851" cy="5993259"/>
          </a:xfrm>
          <a:prstGeom prst="rect">
            <a:avLst/>
          </a:prstGeom>
        </p:spPr>
      </p:pic>
      <p:sp>
        <p:nvSpPr>
          <p:cNvPr id="9" name="Rettangolo con angoli arrotondati sullo stesso lato 8"/>
          <p:cNvSpPr/>
          <p:nvPr/>
        </p:nvSpPr>
        <p:spPr>
          <a:xfrm>
            <a:off x="654408" y="3826286"/>
            <a:ext cx="1248554" cy="858292"/>
          </a:xfrm>
          <a:prstGeom prst="round2Same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Università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0" name="Rettangolo con angoli arrotondati sullo stesso lato 9"/>
          <p:cNvSpPr/>
          <p:nvPr/>
        </p:nvSpPr>
        <p:spPr>
          <a:xfrm>
            <a:off x="7287398" y="4317524"/>
            <a:ext cx="1307994" cy="85829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Superior</a:t>
            </a:r>
            <a:r>
              <a:rPr lang="it-IT" dirty="0" smtClean="0">
                <a:solidFill>
                  <a:srgbClr val="002060"/>
                </a:solidFill>
              </a:rPr>
              <a:t>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Nuvola 10"/>
          <p:cNvSpPr/>
          <p:nvPr/>
        </p:nvSpPr>
        <p:spPr>
          <a:xfrm>
            <a:off x="5800300" y="2843810"/>
            <a:ext cx="2415652" cy="12555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1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Genitori all’università. Ma perché?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43810"/>
            <a:ext cx="8517632" cy="3960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3200" b="1" dirty="0" smtClean="0">
                <a:solidFill>
                  <a:srgbClr val="990000"/>
                </a:solidFill>
                <a:ea typeface="MS PGothic"/>
              </a:rPr>
              <a:t> Trasformazione del sistema universitario</a:t>
            </a:r>
            <a:endParaRPr lang="it-IT" sz="3200" dirty="0">
              <a:solidFill>
                <a:srgbClr val="990000"/>
              </a:solidFill>
              <a:ea typeface="MS PGothic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990000"/>
                </a:solidFill>
                <a:ea typeface="MS PGothic"/>
              </a:rPr>
              <a:t> </a:t>
            </a:r>
            <a:r>
              <a:rPr lang="it-IT" sz="3200" b="1" dirty="0" smtClean="0">
                <a:solidFill>
                  <a:srgbClr val="990000"/>
                </a:solidFill>
                <a:ea typeface="MS PGothic"/>
              </a:rPr>
              <a:t>Crisi socio-economica</a:t>
            </a:r>
            <a:endParaRPr lang="it-IT" sz="3200" dirty="0" smtClean="0">
              <a:solidFill>
                <a:srgbClr val="990000"/>
              </a:solidFill>
              <a:ea typeface="MS PGothic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b="1" dirty="0" smtClean="0">
                <a:solidFill>
                  <a:srgbClr val="990000"/>
                </a:solidFill>
                <a:ea typeface="MS PGothic"/>
              </a:rPr>
              <a:t> Incertezza</a:t>
            </a:r>
            <a:endParaRPr lang="it-IT" sz="1800" dirty="0" smtClean="0">
              <a:ea typeface="MS PGothic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1800" b="1" dirty="0">
              <a:solidFill>
                <a:schemeClr val="tx1"/>
              </a:solidFill>
              <a:ea typeface="MS PGothic"/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chemeClr val="tx1"/>
                </a:solidFill>
                <a:ea typeface="MS PGothic"/>
              </a:rPr>
              <a:t>E allora……come aiutare i propri figli a fare la  scelta giusta ?</a:t>
            </a:r>
            <a:endParaRPr lang="it-IT" sz="2400" b="1" dirty="0">
              <a:solidFill>
                <a:schemeClr val="tx1"/>
              </a:solidFill>
              <a:ea typeface="MS PGothic"/>
            </a:endParaRPr>
          </a:p>
          <a:p>
            <a:pPr marL="0" indent="0">
              <a:buNone/>
            </a:pPr>
            <a:endParaRPr lang="it-IT" sz="1800" dirty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457200" y="6525345"/>
            <a:ext cx="8686800" cy="360039"/>
          </a:xfrm>
        </p:spPr>
        <p:txBody>
          <a:bodyPr>
            <a:normAutofit fontScale="92500"/>
          </a:bodyPr>
          <a:lstStyle/>
          <a:p>
            <a:r>
              <a:rPr lang="it-IT" dirty="0" smtClean="0">
                <a:solidFill>
                  <a:srgbClr val="FF0000"/>
                </a:solidFill>
                <a:hlinkClick r:id="rId2"/>
              </a:rPr>
              <a:t>www.unimib.it</a:t>
            </a:r>
            <a:r>
              <a:rPr lang="it-IT" dirty="0" smtClean="0">
                <a:solidFill>
                  <a:srgbClr val="FF0000"/>
                </a:solidFill>
              </a:rPr>
              <a:t>     </a:t>
            </a:r>
            <a:r>
              <a:rPr lang="it-IT" dirty="0" smtClean="0">
                <a:solidFill>
                  <a:srgbClr val="990000"/>
                </a:solidFill>
              </a:rPr>
              <a:t>___________________________________________________________________________________________________________</a:t>
            </a:r>
            <a:endParaRPr lang="it-IT" dirty="0">
              <a:solidFill>
                <a:srgbClr val="99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5463" y="706389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" y="97564"/>
            <a:ext cx="556038" cy="6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hlinkClick r:id="rId2"/>
            <a:extLst>
              <a:ext uri="{FF2B5EF4-FFF2-40B4-BE49-F238E27FC236}">
                <a16:creationId xmlns:a16="http://schemas.microsoft.com/office/drawing/2014/main" id="{C77E4ECE-4D24-468D-9F17-D8CBB5335905}"/>
              </a:ext>
            </a:extLst>
          </p:cNvPr>
          <p:cNvSpPr/>
          <p:nvPr/>
        </p:nvSpPr>
        <p:spPr>
          <a:xfrm>
            <a:off x="1115736" y="6489701"/>
            <a:ext cx="979764" cy="21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21D09E1-E7BD-41E5-B6E8-E8216E4CD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2973205-3390-487F-8180-07BB5C4CD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282"/>
            <a:ext cx="9144000" cy="6854653"/>
          </a:xfrm>
          <a:prstGeom prst="rect">
            <a:avLst/>
          </a:prstGeom>
        </p:spPr>
      </p:pic>
      <p:sp>
        <p:nvSpPr>
          <p:cNvPr id="4" name="Rettangolo 3">
            <a:hlinkClick r:id="rId3"/>
            <a:extLst>
              <a:ext uri="{FF2B5EF4-FFF2-40B4-BE49-F238E27FC236}">
                <a16:creationId xmlns:a16="http://schemas.microsoft.com/office/drawing/2014/main" id="{D40C05B4-D2FA-489C-B191-1384F2422A64}"/>
              </a:ext>
            </a:extLst>
          </p:cNvPr>
          <p:cNvSpPr/>
          <p:nvPr/>
        </p:nvSpPr>
        <p:spPr>
          <a:xfrm>
            <a:off x="1115736" y="6489701"/>
            <a:ext cx="979764" cy="21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6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fotografia&#10;&#10;Descrizione generata automaticamente">
            <a:extLst>
              <a:ext uri="{FF2B5EF4-FFF2-40B4-BE49-F238E27FC236}">
                <a16:creationId xmlns:a16="http://schemas.microsoft.com/office/drawing/2014/main" id="{8BCED069-9D3C-4E91-819E-4C27710F6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568952" cy="1143000"/>
          </a:xfrm>
        </p:spPr>
        <p:txBody>
          <a:bodyPr/>
          <a:lstStyle/>
          <a:p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>Dal concorso </a:t>
            </a:r>
            <a:r>
              <a:rPr lang="it-IT" sz="2000" b="1" dirty="0"/>
              <a:t>letterario “Un giorno in Bicocca</a:t>
            </a:r>
            <a:r>
              <a:rPr lang="it-IT" sz="2000" b="1" dirty="0" smtClean="0"/>
              <a:t>…”Le voci dei nostri studenti </a:t>
            </a:r>
            <a:endParaRPr lang="it-IT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sz="1600" dirty="0"/>
          </a:p>
          <a:p>
            <a:pPr marL="0" indent="0" algn="just">
              <a:buNone/>
            </a:pPr>
            <a:r>
              <a:rPr lang="it-IT" sz="2800" b="1" dirty="0">
                <a:solidFill>
                  <a:srgbClr val="990000"/>
                </a:solidFill>
              </a:rPr>
              <a:t>Alex</a:t>
            </a: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«Per </a:t>
            </a:r>
            <a:r>
              <a:rPr lang="it-IT" sz="2800" dirty="0">
                <a:solidFill>
                  <a:schemeClr val="tx1"/>
                </a:solidFill>
              </a:rPr>
              <a:t>la scelta della scuola alle medie e alle superiori aveva sguinzagliato i miei genitori per vedere la validità della scuola, mentre ora volevo proprio controllare da solo perché sapevo che sarebbe stata una scelta che avrebbe avuto delle ripercussioni sul mio </a:t>
            </a:r>
            <a:r>
              <a:rPr lang="it-IT" sz="2800" dirty="0" smtClean="0">
                <a:solidFill>
                  <a:schemeClr val="tx1"/>
                </a:solidFill>
              </a:rPr>
              <a:t>futuro».</a:t>
            </a:r>
            <a:endParaRPr lang="it-IT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it-IT" sz="28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it-IT" sz="2800" b="1" dirty="0">
                <a:solidFill>
                  <a:srgbClr val="990000"/>
                </a:solidFill>
              </a:rPr>
              <a:t>Greta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it-IT" sz="2800" dirty="0">
                <a:solidFill>
                  <a:schemeClr val="tx1"/>
                </a:solidFill>
              </a:rPr>
              <a:t>«È stata una sorpresa per me scoprire, nel corso del primo anno, che potevo fare molto di più che limitarmi a studiare le materie oggetto d’esame. La possibilità di approfondire altre tematiche per semplice interesse si è mostrata una novità  rispetto ai percorsi scolastici </a:t>
            </a:r>
            <a:r>
              <a:rPr lang="it-IT" sz="2800" dirty="0" smtClean="0">
                <a:solidFill>
                  <a:schemeClr val="tx1"/>
                </a:solidFill>
              </a:rPr>
              <a:t>precedenti».</a:t>
            </a:r>
            <a:endParaRPr lang="it-IT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it-IT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2800" b="1" dirty="0" smtClean="0">
                <a:solidFill>
                  <a:srgbClr val="990000"/>
                </a:solidFill>
              </a:rPr>
              <a:t>Simona</a:t>
            </a:r>
            <a:endParaRPr lang="it-IT" sz="2800" b="1" dirty="0">
              <a:solidFill>
                <a:srgbClr val="990000"/>
              </a:solidFill>
            </a:endParaRPr>
          </a:p>
          <a:p>
            <a:pPr marL="0" indent="0" algn="just">
              <a:buNone/>
            </a:pPr>
            <a:r>
              <a:rPr lang="it-IT" sz="2800" dirty="0">
                <a:solidFill>
                  <a:schemeClr val="tx1"/>
                </a:solidFill>
              </a:rPr>
              <a:t>«Ricordo che esattamente un anno fa….nella mia testa si agitava un vortice di domande; mi chiedevo che cosa avrei voluto fare nella vita, che percorso universitario avrei scelto, come sarebbe stata l’esperienza dell’università……..Oggi a quelle stesse domande ho delle risposte. Sono iscritta al secondo anno di Giurisprudenza e voglio diventare magistrato».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2182465" y="86435"/>
            <a:ext cx="6481291" cy="341632"/>
          </a:xfrm>
        </p:spPr>
        <p:txBody>
          <a:bodyPr/>
          <a:lstStyle/>
          <a:p>
            <a:endParaRPr lang="it-IT" sz="18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457200" y="6525345"/>
            <a:ext cx="8579296" cy="360039"/>
          </a:xfrm>
        </p:spPr>
        <p:txBody>
          <a:bodyPr>
            <a:normAutofit/>
          </a:bodyPr>
          <a:lstStyle/>
          <a:p>
            <a:r>
              <a:rPr lang="it-IT" dirty="0" smtClean="0">
                <a:hlinkClick r:id="rId2"/>
              </a:rPr>
              <a:t>www.unimib.it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990000"/>
                </a:solidFill>
              </a:rPr>
              <a:t>_________________________________________________________________________________________________</a:t>
            </a:r>
            <a:endParaRPr lang="it-IT" dirty="0">
              <a:solidFill>
                <a:srgbClr val="990000"/>
              </a:solidFill>
            </a:endParaRPr>
          </a:p>
        </p:txBody>
      </p:sp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6" y="86435"/>
            <a:ext cx="569686" cy="6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892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661314" y="2487305"/>
            <a:ext cx="4232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800" b="1" dirty="0" smtClean="0">
                <a:solidFill>
                  <a:schemeClr val="bg1"/>
                </a:solidFill>
              </a:rPr>
              <a:t>GRAZIE!</a:t>
            </a:r>
            <a:endParaRPr lang="it-IT" sz="88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0" y="138507"/>
            <a:ext cx="556038" cy="6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256</Words>
  <Application>Microsoft Office PowerPoint</Application>
  <PresentationFormat>Presentazione su schermo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Verdana</vt:lpstr>
      <vt:lpstr>Wingdings</vt:lpstr>
      <vt:lpstr>Tema di Office</vt:lpstr>
      <vt:lpstr>Open day per i genitori</vt:lpstr>
      <vt:lpstr>   </vt:lpstr>
      <vt:lpstr>  Genitori all’università. Ma perché?  </vt:lpstr>
      <vt:lpstr>Presentazione standard di PowerPoint</vt:lpstr>
      <vt:lpstr>Presentazione standard di PowerPoint</vt:lpstr>
      <vt:lpstr>Presentazione standard di PowerPoint</vt:lpstr>
      <vt:lpstr> Dal concorso letterario “Un giorno in Bicocca…”Le voci dei nostri studenti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Arturo Bassoli</dc:creator>
  <cp:lastModifiedBy>giuseppina.dellabadia@unimib.it</cp:lastModifiedBy>
  <cp:revision>13</cp:revision>
  <dcterms:created xsi:type="dcterms:W3CDTF">2019-12-06T14:36:22Z</dcterms:created>
  <dcterms:modified xsi:type="dcterms:W3CDTF">2020-02-20T09:36:50Z</dcterms:modified>
</cp:coreProperties>
</file>