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8" r:id="rId5"/>
    <p:sldId id="257" r:id="rId6"/>
    <p:sldId id="276" r:id="rId7"/>
    <p:sldId id="278" r:id="rId8"/>
    <p:sldId id="266" r:id="rId9"/>
    <p:sldId id="274" r:id="rId10"/>
    <p:sldId id="272" r:id="rId11"/>
    <p:sldId id="273" r:id="rId12"/>
    <p:sldId id="277" r:id="rId13"/>
    <p:sldId id="275" r:id="rId14"/>
    <p:sldId id="279" r:id="rId15"/>
    <p:sldId id="280" r:id="rId16"/>
    <p:sldId id="281" r:id="rId17"/>
    <p:sldId id="283" r:id="rId18"/>
    <p:sldId id="288" r:id="rId19"/>
    <p:sldId id="284" r:id="rId20"/>
    <p:sldId id="285" r:id="rId21"/>
    <p:sldId id="287" r:id="rId2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A6"/>
    <a:srgbClr val="9C102E"/>
    <a:srgbClr val="AA0031"/>
    <a:srgbClr val="6F1B33"/>
    <a:srgbClr val="7F1F3A"/>
    <a:srgbClr val="E696AD"/>
    <a:srgbClr val="DA6486"/>
    <a:srgbClr val="B32B52"/>
    <a:srgbClr val="9B2547"/>
    <a:srgbClr val="A12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6" autoAdjust="0"/>
    <p:restoredTop sz="90875" autoAdjust="0"/>
  </p:normalViewPr>
  <p:slideViewPr>
    <p:cSldViewPr>
      <p:cViewPr varScale="1">
        <p:scale>
          <a:sx n="68" d="100"/>
          <a:sy n="68" d="100"/>
        </p:scale>
        <p:origin x="15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113C43-2BC3-4F27-8649-822B7FAAF1CA}" type="datetimeFigureOut">
              <a:rPr lang="it-IT"/>
              <a:pPr>
                <a:defRPr/>
              </a:pPr>
              <a:t>20/02/2020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DBB698-AA9D-44A9-BF55-C38984A59B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016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3EC947-F0BB-41F6-B1FB-B10D13ECCFAF}" type="datetimeFigureOut">
              <a:rPr lang="it-IT"/>
              <a:pPr>
                <a:defRPr/>
              </a:pPr>
              <a:t>20/02/2020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A3AE7AE-B380-46E7-86ED-9D38CF9B0E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913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files/2019/07/Report-Livelli-di-istruzione-e-ritorni-occupazionali_2018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3AE7AE-B380-46E7-86ED-9D38CF9B0EE5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253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3AE7AE-B380-46E7-86ED-9D38CF9B0EE5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554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3AE7AE-B380-46E7-86ED-9D38CF9B0EE5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59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3AE7AE-B380-46E7-86ED-9D38CF9B0EE5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706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3AE7AE-B380-46E7-86ED-9D38CF9B0EE5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937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3AE7AE-B380-46E7-86ED-9D38CF9B0EE5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966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hlinkClick r:id="rId3"/>
              </a:rPr>
              <a:t>https://www.istat.it/it/files/2019/07/Report-Livelli-di-istruzione-e-ritorni-occupazionali_2018.pdf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3AE7AE-B380-46E7-86ED-9D38CF9B0EE5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61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1258888" cy="6858000"/>
          </a:xfrm>
          <a:prstGeom prst="rect">
            <a:avLst/>
          </a:prstGeom>
          <a:solidFill>
            <a:srgbClr val="AA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9C102E"/>
              </a:solidFill>
            </a:endParaRPr>
          </a:p>
        </p:txBody>
      </p:sp>
      <p:sp>
        <p:nvSpPr>
          <p:cNvPr id="8" name="Rettangolo arrotondato 7"/>
          <p:cNvSpPr/>
          <p:nvPr userDrawn="1"/>
        </p:nvSpPr>
        <p:spPr>
          <a:xfrm>
            <a:off x="755650" y="549275"/>
            <a:ext cx="1089025" cy="1223963"/>
          </a:xfrm>
          <a:prstGeom prst="round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0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01675"/>
            <a:ext cx="8826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5656" y="1844824"/>
            <a:ext cx="7416824" cy="1470025"/>
          </a:xfrm>
        </p:spPr>
        <p:txBody>
          <a:bodyPr/>
          <a:lstStyle>
            <a:lvl1pPr algn="l">
              <a:defRPr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3429000"/>
            <a:ext cx="7416824" cy="1296144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1709739" y="107340"/>
            <a:ext cx="7182742" cy="369332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r">
              <a:buNone/>
              <a:defRPr lang="it-IT" sz="1800" kern="1200" baseline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1"/>
          </p:nvPr>
        </p:nvSpPr>
        <p:spPr>
          <a:xfrm>
            <a:off x="1475656" y="4869160"/>
            <a:ext cx="7416824" cy="432469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2" name="Segnaposto testo 8"/>
          <p:cNvSpPr>
            <a:spLocks noGrp="1"/>
          </p:cNvSpPr>
          <p:nvPr>
            <p:ph type="body" sz="quarter" idx="12"/>
          </p:nvPr>
        </p:nvSpPr>
        <p:spPr>
          <a:xfrm>
            <a:off x="1475656" y="5373216"/>
            <a:ext cx="7416824" cy="72008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9924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EC096DC1-3D0E-44FC-AAD6-AA393309FCC0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 algn="l"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7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1442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57200" y="6525344"/>
            <a:ext cx="7715200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3" name="Rettangolo 22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9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orizzontale late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0A6FADA8-1699-43D1-9028-96FEB1F5D7DE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465138"/>
            <a:ext cx="2057400" cy="5661025"/>
          </a:xfrm>
        </p:spPr>
        <p:txBody>
          <a:bodyPr vert="horz" anchor="t" anchorCtr="0"/>
          <a:lstStyle>
            <a:lvl1pPr algn="l">
              <a:lnSpc>
                <a:spcPts val="3700"/>
              </a:lnSpc>
              <a:defRPr sz="4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465138"/>
            <a:ext cx="6019800" cy="5700712"/>
          </a:xfrm>
        </p:spPr>
        <p:txBody>
          <a:bodyPr vert="horz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1442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57200" y="6525344"/>
            <a:ext cx="7715200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2" name="Rettangolo 21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9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20"/>
          <p:cNvGrpSpPr>
            <a:grpSpLocks/>
          </p:cNvGrpSpPr>
          <p:nvPr userDrawn="1"/>
        </p:nvGrpSpPr>
        <p:grpSpPr bwMode="auto">
          <a:xfrm>
            <a:off x="0" y="0"/>
            <a:ext cx="446856" cy="6957392"/>
            <a:chOff x="0" y="1412875"/>
            <a:chExt cx="9144000" cy="107950"/>
          </a:xfrm>
          <a:solidFill>
            <a:srgbClr val="9C102E"/>
          </a:solidFill>
        </p:grpSpPr>
        <p:sp>
          <p:nvSpPr>
            <p:cNvPr id="7" name="Rettangolo 6"/>
            <p:cNvSpPr/>
            <p:nvPr userDrawn="1"/>
          </p:nvSpPr>
          <p:spPr bwMode="auto">
            <a:xfrm>
              <a:off x="0" y="1412875"/>
              <a:ext cx="9144000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Rettangolo 7"/>
            <p:cNvSpPr/>
            <p:nvPr userDrawn="1"/>
          </p:nvSpPr>
          <p:spPr bwMode="auto">
            <a:xfrm>
              <a:off x="1042988" y="1412875"/>
              <a:ext cx="504825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ttangolo 8"/>
            <p:cNvSpPr/>
            <p:nvPr userDrawn="1"/>
          </p:nvSpPr>
          <p:spPr bwMode="auto">
            <a:xfrm>
              <a:off x="1547813" y="1412875"/>
              <a:ext cx="503237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ttangolo 9"/>
            <p:cNvSpPr/>
            <p:nvPr userDrawn="1"/>
          </p:nvSpPr>
          <p:spPr bwMode="auto">
            <a:xfrm>
              <a:off x="2051050" y="1412875"/>
              <a:ext cx="504825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ttangolo 10"/>
            <p:cNvSpPr/>
            <p:nvPr userDrawn="1"/>
          </p:nvSpPr>
          <p:spPr bwMode="auto">
            <a:xfrm>
              <a:off x="2555875" y="1412875"/>
              <a:ext cx="503238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ttangolo 11"/>
            <p:cNvSpPr/>
            <p:nvPr userDrawn="1"/>
          </p:nvSpPr>
          <p:spPr bwMode="auto">
            <a:xfrm>
              <a:off x="539750" y="1412875"/>
              <a:ext cx="503238" cy="1079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 sz="1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667A9A33-321A-4BDD-8978-7620D802DC75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95444" cy="1143000"/>
          </a:xfrm>
        </p:spPr>
        <p:txBody>
          <a:bodyPr/>
          <a:lstStyle>
            <a:lvl1pPr algn="l"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525963"/>
          </a:xfrm>
        </p:spPr>
        <p:txBody>
          <a:bodyPr/>
          <a:lstStyle>
            <a:lvl1pPr>
              <a:defRPr sz="3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2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5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86435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4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57200" y="6525345"/>
            <a:ext cx="7715200" cy="360039"/>
          </a:xfrm>
        </p:spPr>
        <p:txBody>
          <a:bodyPr/>
          <a:lstStyle>
            <a:lvl1pPr marL="0" indent="0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0250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B0A7FD86-1C8A-48FF-8C58-BDC581383A09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750" y="4406900"/>
            <a:ext cx="795496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750" y="764704"/>
            <a:ext cx="7954963" cy="337239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8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1442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9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539750" y="6525344"/>
            <a:ext cx="7992690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3" name="Rettangolo 22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5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B5FB57B2-37B7-4985-B078-774BC59E8012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 algn="l"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72208"/>
            <a:ext cx="4038600" cy="4277072"/>
          </a:xfrm>
        </p:spPr>
        <p:txBody>
          <a:bodyPr/>
          <a:lstStyle>
            <a:lvl1pPr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1442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9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57200" y="6525344"/>
            <a:ext cx="7715200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4" name="Segnaposto contenuto 2"/>
          <p:cNvSpPr>
            <a:spLocks noGrp="1"/>
          </p:cNvSpPr>
          <p:nvPr>
            <p:ph sz="half" idx="12"/>
          </p:nvPr>
        </p:nvSpPr>
        <p:spPr>
          <a:xfrm>
            <a:off x="4648200" y="1672207"/>
            <a:ext cx="4038600" cy="4277073"/>
          </a:xfrm>
        </p:spPr>
        <p:txBody>
          <a:bodyPr/>
          <a:lstStyle>
            <a:lvl1pPr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5" name="Rettangolo 24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4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255A11C7-5620-4906-85BC-0C1C5D28F26F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>
            <a:lvl1pPr algn="l">
              <a:defRPr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487760"/>
            <a:ext cx="4040188" cy="3461520"/>
          </a:xfrm>
        </p:spPr>
        <p:txBody>
          <a:bodyPr/>
          <a:lstStyle>
            <a:lvl1pPr>
              <a:defRPr sz="2200" baseline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0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1442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57200" y="6525344"/>
            <a:ext cx="7715200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6" name="Segnaposto contenuto 3"/>
          <p:cNvSpPr>
            <a:spLocks noGrp="1"/>
          </p:cNvSpPr>
          <p:nvPr>
            <p:ph sz="half" idx="12"/>
          </p:nvPr>
        </p:nvSpPr>
        <p:spPr>
          <a:xfrm>
            <a:off x="4644444" y="2487760"/>
            <a:ext cx="4040188" cy="3461520"/>
          </a:xfrm>
        </p:spPr>
        <p:txBody>
          <a:bodyPr/>
          <a:lstStyle>
            <a:lvl1pPr>
              <a:defRPr sz="2200" baseline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7" name="Rettangolo 26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2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435AB2DF-E8A0-4837-9D8E-32152FEC1923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>
            <a:lvl1pPr algn="l"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5565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57200" y="6597353"/>
            <a:ext cx="7715200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2" name="Rettangolo 21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5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16E32A6A-D7A0-453D-905F-FC9CEAA554FA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1442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7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67544" y="6525344"/>
            <a:ext cx="7776864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4" name="Rettangolo 13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9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CA4837BD-FD23-49BB-B5B0-2ED4C6A0F32E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810" y="384199"/>
            <a:ext cx="3008313" cy="10677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384199"/>
            <a:ext cx="5111750" cy="54210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628801"/>
            <a:ext cx="3008313" cy="4176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8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1442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9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42810" y="6525344"/>
            <a:ext cx="7729590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4" name="Rettangolo 23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"/>
          <p:cNvSpPr txBox="1">
            <a:spLocks/>
          </p:cNvSpPr>
          <p:nvPr userDrawn="1"/>
        </p:nvSpPr>
        <p:spPr>
          <a:xfrm>
            <a:off x="8662988" y="14586"/>
            <a:ext cx="446087" cy="24606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eaLnBrk="0" hangingPunc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1600200" indent="0" eaLnBrk="0" hangingPunct="0">
              <a:spcBef>
                <a:spcPct val="20000"/>
              </a:spcBef>
              <a:buNone/>
              <a:defRPr sz="200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fld id="{E908D883-829A-4CE8-A779-311C3ED974F5}" type="slidenum">
              <a:rPr lang="it-IT" altLang="it-I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‹N›</a:t>
            </a:fld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78486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50445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8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2182465" y="55657"/>
            <a:ext cx="6481291" cy="276999"/>
          </a:xfr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r">
              <a:buNone/>
              <a:defRPr lang="it-IT" sz="1200" kern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2pPr>
            <a:lvl3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it-IT" kern="1200" dirty="0" smtClean="0">
                <a:solidFill>
                  <a:schemeClr val="dk1"/>
                </a:solidFill>
                <a:ea typeface="+mn-ea"/>
                <a:cs typeface="+mn-cs"/>
              </a:defRPr>
            </a:lvl4pPr>
            <a:lvl5pPr marL="1600200" indent="0">
              <a:buNone/>
              <a:defRPr lang="it-IT" kern="1200" dirty="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9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467544" y="6525344"/>
            <a:ext cx="7776864" cy="26064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4" name="Rettangolo 23"/>
          <p:cNvSpPr/>
          <p:nvPr userDrawn="1"/>
        </p:nvSpPr>
        <p:spPr bwMode="auto">
          <a:xfrm>
            <a:off x="0" y="0"/>
            <a:ext cx="446856" cy="6957392"/>
          </a:xfrm>
          <a:prstGeom prst="rect">
            <a:avLst/>
          </a:prstGeom>
          <a:solidFill>
            <a:srgbClr val="9C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Primo Livello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2">
              <a:lumMod val="85000"/>
              <a:lumOff val="1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>
              <a:lumMod val="85000"/>
              <a:lumOff val="1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>
              <a:lumMod val="85000"/>
              <a:lumOff val="1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>
              <a:lumMod val="85000"/>
              <a:lumOff val="15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5656" y="2230581"/>
            <a:ext cx="7416824" cy="1470025"/>
          </a:xfrm>
        </p:spPr>
        <p:txBody>
          <a:bodyPr/>
          <a:lstStyle/>
          <a:p>
            <a:r>
              <a:rPr lang="it-IT" dirty="0"/>
              <a:t>Di che cosa parliamo quando parliamo di orientamento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1224136" y="188640"/>
            <a:ext cx="7668345" cy="369332"/>
          </a:xfrm>
        </p:spPr>
        <p:txBody>
          <a:bodyPr/>
          <a:lstStyle/>
          <a:p>
            <a:r>
              <a:rPr lang="it-IT" dirty="0"/>
              <a:t>Sabato 15 febbraio 2020			Università di Milano-Bicocca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it-IT" dirty="0"/>
              <a:t>E. Camussi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>
          <a:xfrm>
            <a:off x="1501797" y="5400012"/>
            <a:ext cx="7390683" cy="432469"/>
          </a:xfrm>
        </p:spPr>
        <p:txBody>
          <a:bodyPr/>
          <a:lstStyle/>
          <a:p>
            <a:r>
              <a:rPr lang="it-IT" dirty="0"/>
              <a:t>Dipartimento di Psicologia – Life Design Psy Lab</a:t>
            </a:r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FCD16D79-70C3-4DC0-90CA-E82383E319D6}"/>
              </a:ext>
            </a:extLst>
          </p:cNvPr>
          <p:cNvSpPr txBox="1">
            <a:spLocks/>
          </p:cNvSpPr>
          <p:nvPr/>
        </p:nvSpPr>
        <p:spPr bwMode="auto">
          <a:xfrm>
            <a:off x="3635896" y="5930864"/>
            <a:ext cx="3096344" cy="9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it-IT" sz="1600" kern="0" dirty="0" smtClean="0"/>
              <a:t>www.unimib.it/orientamento</a:t>
            </a:r>
            <a:endParaRPr lang="it-IT" sz="1600" kern="0" dirty="0"/>
          </a:p>
          <a:p>
            <a:pPr algn="ctr"/>
            <a:r>
              <a:rPr lang="it-IT" sz="1600" kern="0" dirty="0"/>
              <a:t>elisabetta.camussi@unimib.it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DA321A1-6559-4340-9751-20E6371E7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97" y="6025183"/>
            <a:ext cx="629702" cy="71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0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037"/>
            <a:ext cx="8229600" cy="566936"/>
          </a:xfrm>
        </p:spPr>
        <p:txBody>
          <a:bodyPr/>
          <a:lstStyle/>
          <a:p>
            <a:r>
              <a:rPr lang="it-IT" sz="2800" dirty="0"/>
              <a:t>Università e dati: in quanti/e si laureano in Italia?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D161DCA-6FEB-4BA7-87F5-5DB309D41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218" y="616099"/>
            <a:ext cx="6815610" cy="52611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B534F9B-1F6A-4411-AD77-88A0E830E4ED}"/>
              </a:ext>
            </a:extLst>
          </p:cNvPr>
          <p:cNvSpPr txBox="1"/>
          <p:nvPr/>
        </p:nvSpPr>
        <p:spPr>
          <a:xfrm>
            <a:off x="539552" y="5877272"/>
            <a:ext cx="45365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Media EU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 25-34 anni: 34% / 55-74 anni: 21%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C74F1F3-0D0C-4847-9AEF-D83455861B35}"/>
              </a:ext>
            </a:extLst>
          </p:cNvPr>
          <p:cNvSpPr txBox="1"/>
          <p:nvPr/>
        </p:nvSpPr>
        <p:spPr>
          <a:xfrm>
            <a:off x="1372218" y="6312832"/>
            <a:ext cx="46805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Italia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 25-34 anni: 21% / 55-74 anni: 12%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97BC2CE6-0872-4C1F-878B-25D8E0DA07D4}"/>
              </a:ext>
            </a:extLst>
          </p:cNvPr>
          <p:cNvCxnSpPr>
            <a:cxnSpLocks/>
          </p:cNvCxnSpPr>
          <p:nvPr/>
        </p:nvCxnSpPr>
        <p:spPr>
          <a:xfrm flipV="1">
            <a:off x="972146" y="5157192"/>
            <a:ext cx="575518" cy="726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2D6BC121-3EAD-4E02-AD18-6C03C915312E}"/>
              </a:ext>
            </a:extLst>
          </p:cNvPr>
          <p:cNvCxnSpPr>
            <a:cxnSpLocks/>
          </p:cNvCxnSpPr>
          <p:nvPr/>
        </p:nvCxnSpPr>
        <p:spPr>
          <a:xfrm flipV="1">
            <a:off x="6076153" y="5129240"/>
            <a:ext cx="800103" cy="14985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11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398AF2A9-451C-442D-84F7-21EA2FCC8FEA}"/>
              </a:ext>
            </a:extLst>
          </p:cNvPr>
          <p:cNvSpPr txBox="1">
            <a:spLocks/>
          </p:cNvSpPr>
          <p:nvPr/>
        </p:nvSpPr>
        <p:spPr bwMode="auto">
          <a:xfrm>
            <a:off x="643186" y="181089"/>
            <a:ext cx="781724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600" kern="0" dirty="0" smtClean="0"/>
              <a:t>Ma la </a:t>
            </a:r>
            <a:r>
              <a:rPr lang="it-IT" sz="3600" kern="0" dirty="0"/>
              <a:t>laurea serve?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E534DF2-7533-4551-A07B-A321ED04A692}"/>
              </a:ext>
            </a:extLst>
          </p:cNvPr>
          <p:cNvSpPr txBox="1"/>
          <p:nvPr/>
        </p:nvSpPr>
        <p:spPr>
          <a:xfrm>
            <a:off x="650123" y="1214498"/>
            <a:ext cx="817034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Laureati/e adulti: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+39%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di guadagno rispetto a coetanei/e con diploma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Laureati/e 25-34enni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+19%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di guadagno rispetto a coetanei/e con diploma</a:t>
            </a:r>
            <a:b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OCSE, 2019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A58068-7D96-4348-A9B6-FE375D65EDB8}"/>
              </a:ext>
            </a:extLst>
          </p:cNvPr>
          <p:cNvSpPr txBox="1"/>
          <p:nvPr/>
        </p:nvSpPr>
        <p:spPr>
          <a:xfrm>
            <a:off x="650123" y="3207637"/>
            <a:ext cx="8170347" cy="193899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Tasso di occupazione dei/delle diplomati/e 30-34enni: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69,5</a:t>
            </a:r>
            <a:r>
              <a:rPr lang="it-I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Tasso di occupazione dei/delle laureati/e 30-34enni: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78,4%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Differenziale nel tasso di occupazione dei 25-64enni con laurea e con diploma: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10,2%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 favore </a:t>
            </a:r>
            <a:r>
              <a:rPr lang="it-I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dei laureati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(per le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donne 16,7</a:t>
            </a:r>
            <a:r>
              <a:rPr lang="it-I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ISTAT,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arentesi quadra chiusa 1">
            <a:extLst>
              <a:ext uri="{FF2B5EF4-FFF2-40B4-BE49-F238E27FC236}">
                <a16:creationId xmlns:a16="http://schemas.microsoft.com/office/drawing/2014/main" id="{464BEE68-0EC7-4431-9C13-088F4C656AE6}"/>
              </a:ext>
            </a:extLst>
          </p:cNvPr>
          <p:cNvSpPr/>
          <p:nvPr/>
        </p:nvSpPr>
        <p:spPr>
          <a:xfrm>
            <a:off x="7468862" y="3232154"/>
            <a:ext cx="72008" cy="648072"/>
          </a:xfrm>
          <a:prstGeom prst="righ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1C602D0-7CCD-4B78-8A8D-02DD444B3C6D}"/>
              </a:ext>
            </a:extLst>
          </p:cNvPr>
          <p:cNvSpPr txBox="1"/>
          <p:nvPr/>
        </p:nvSpPr>
        <p:spPr>
          <a:xfrm>
            <a:off x="7744922" y="3407074"/>
            <a:ext cx="87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+</a:t>
            </a:r>
            <a:r>
              <a:rPr lang="it-IT" b="1" dirty="0" smtClean="0"/>
              <a:t>8,9%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3197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398AF2A9-451C-442D-84F7-21EA2FCC8FEA}"/>
              </a:ext>
            </a:extLst>
          </p:cNvPr>
          <p:cNvSpPr txBox="1">
            <a:spLocks/>
          </p:cNvSpPr>
          <p:nvPr/>
        </p:nvSpPr>
        <p:spPr bwMode="auto">
          <a:xfrm>
            <a:off x="642045" y="108148"/>
            <a:ext cx="796240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600" kern="0" dirty="0"/>
              <a:t>Si parte?!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4409960-A4E9-4144-929B-2E7A0B8CC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45" y="980728"/>
            <a:ext cx="6390475" cy="396044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1F9359B-88F7-429B-9ADA-C989AB4D7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5157192"/>
            <a:ext cx="591091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98AF2A9-451C-442D-84F7-21EA2FCC8FEA}"/>
              </a:ext>
            </a:extLst>
          </p:cNvPr>
          <p:cNvSpPr txBox="1">
            <a:spLocks/>
          </p:cNvSpPr>
          <p:nvPr/>
        </p:nvSpPr>
        <p:spPr bwMode="auto">
          <a:xfrm>
            <a:off x="480244" y="332656"/>
            <a:ext cx="84842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600" kern="0" dirty="0"/>
              <a:t>Una direzione globale: </a:t>
            </a:r>
            <a:r>
              <a:rPr lang="it-IT" sz="3600" b="1" kern="0" dirty="0">
                <a:solidFill>
                  <a:srgbClr val="C00000"/>
                </a:solidFill>
              </a:rPr>
              <a:t>l’Agenda 2030 </a:t>
            </a:r>
            <a:r>
              <a:rPr lang="it-IT" sz="3600" kern="0" dirty="0"/>
              <a:t>per lo sviluppo sostenibile</a:t>
            </a:r>
          </a:p>
        </p:txBody>
      </p:sp>
      <p:pic>
        <p:nvPicPr>
          <p:cNvPr id="3074" name="Picture 2" descr="Risultato immagini per obiettivo 4 agenda 2030">
            <a:extLst>
              <a:ext uri="{FF2B5EF4-FFF2-40B4-BE49-F238E27FC236}">
                <a16:creationId xmlns:a16="http://schemas.microsoft.com/office/drawing/2014/main" id="{E6636E50-23C5-4564-BFA3-F4BDB5E4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65" y="1961344"/>
            <a:ext cx="1832423" cy="183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o immagini per obiettivo 5 agenda 2030">
            <a:extLst>
              <a:ext uri="{FF2B5EF4-FFF2-40B4-BE49-F238E27FC236}">
                <a16:creationId xmlns:a16="http://schemas.microsoft.com/office/drawing/2014/main" id="{B6AEB5F8-EDFF-41D2-B37D-BA6B2A936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61343"/>
            <a:ext cx="1832423" cy="183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isultato immagini per obiettivo 8 agenda 2030">
            <a:extLst>
              <a:ext uri="{FF2B5EF4-FFF2-40B4-BE49-F238E27FC236}">
                <a16:creationId xmlns:a16="http://schemas.microsoft.com/office/drawing/2014/main" id="{013F6C0D-3513-4639-BE4F-D5E4A47CD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48" y="4282069"/>
            <a:ext cx="1832424" cy="183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2553A39-38FF-4FE3-BD16-6C4D06D633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3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398AF2A9-451C-442D-84F7-21EA2FCC8FEA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4842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600" kern="0" dirty="0"/>
              <a:t>Orientamento e sostenibilità: il </a:t>
            </a:r>
            <a:r>
              <a:rPr lang="it-IT" sz="3600" b="1" kern="0" dirty="0">
                <a:solidFill>
                  <a:srgbClr val="C00000"/>
                </a:solidFill>
              </a:rPr>
              <a:t>Life Design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6668102-A025-4ECB-A72A-0A131E351364}"/>
              </a:ext>
            </a:extLst>
          </p:cNvPr>
          <p:cNvSpPr/>
          <p:nvPr/>
        </p:nvSpPr>
        <p:spPr>
          <a:xfrm>
            <a:off x="971600" y="1484784"/>
            <a:ext cx="72008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L’approccio scientifico del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Design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l’obiettivo di identificare futuri orizzonti per la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psicologia dell’orientamento.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promosso dal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Design International Research Group, in Europa e negli USA.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BD18496-385D-4356-A982-36D7662E8F97}"/>
              </a:ext>
            </a:extLst>
          </p:cNvPr>
          <p:cNvSpPr/>
          <p:nvPr/>
        </p:nvSpPr>
        <p:spPr>
          <a:xfrm>
            <a:off x="1475656" y="2842231"/>
            <a:ext cx="619268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psicologia dell’orientamento in ottica Life Design ha identificato come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massima priorità di investimento per un futuro sostenibile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costruzione di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progettualità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personale e professionale</a:t>
            </a:r>
          </a:p>
          <a:p>
            <a:pPr marL="342900" indent="-342900">
              <a:buFontTx/>
              <a:buChar char="-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Lo sviluppo di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competenze </a:t>
            </a: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trasversali agli ambiti occupazionali</a:t>
            </a:r>
          </a:p>
          <a:p>
            <a:pPr marL="342900" indent="-342900">
              <a:buFontTx/>
              <a:buChar char="-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Lo sviluppo di 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risorse psicologiche «positive»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0F1255E-6468-45C2-B113-05075E22E1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6214661"/>
            <a:ext cx="7715200" cy="454699"/>
          </a:xfrm>
        </p:spPr>
        <p:txBody>
          <a:bodyPr/>
          <a:lstStyle/>
          <a:p>
            <a:r>
              <a:rPr lang="en-US" dirty="0"/>
              <a:t>E.G. Savickas, M. L., Nota, L., Rossier, J., </a:t>
            </a:r>
            <a:r>
              <a:rPr lang="en-US" dirty="0" err="1"/>
              <a:t>Dauwalder</a:t>
            </a:r>
            <a:r>
              <a:rPr lang="en-US" dirty="0"/>
              <a:t>, J. P., Duarte, M. E., Guichard, J., ... &amp; Van </a:t>
            </a:r>
            <a:r>
              <a:rPr lang="en-US" dirty="0" err="1"/>
              <a:t>Vianen</a:t>
            </a:r>
            <a:r>
              <a:rPr lang="en-US" dirty="0"/>
              <a:t>, A. E. (2009). Life designing: A paradigm for career construction in the 21st century. </a:t>
            </a:r>
            <a:r>
              <a:rPr lang="en-US" i="1" dirty="0"/>
              <a:t>Journal of vocational behavior</a:t>
            </a:r>
            <a:r>
              <a:rPr lang="en-US" dirty="0"/>
              <a:t>, </a:t>
            </a:r>
            <a:r>
              <a:rPr lang="en-US" i="1" dirty="0"/>
              <a:t>75</a:t>
            </a:r>
            <a:r>
              <a:rPr lang="en-US" dirty="0"/>
              <a:t>(3), 239-250.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50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398AF2A9-451C-442D-84F7-21EA2FCC8FEA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4842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600" kern="0" dirty="0"/>
              <a:t>Orientamento e sostenibilità: le </a:t>
            </a:r>
            <a:r>
              <a:rPr lang="it-IT" sz="3600" b="1" kern="0" dirty="0">
                <a:solidFill>
                  <a:srgbClr val="C00000"/>
                </a:solidFill>
              </a:rPr>
              <a:t>Smart Skills</a:t>
            </a:r>
          </a:p>
        </p:txBody>
      </p:sp>
      <p:pic>
        <p:nvPicPr>
          <p:cNvPr id="9" name="Segnaposto contenuto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F3D8805D-11CA-4199-BAA3-F0E6DD7EF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3588"/>
            <a:ext cx="6627296" cy="535539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3CF5A5-B5EF-47A2-B2CA-BF45E575FDDD}"/>
              </a:ext>
            </a:extLst>
          </p:cNvPr>
          <p:cNvSpPr txBox="1"/>
          <p:nvPr/>
        </p:nvSpPr>
        <p:spPr>
          <a:xfrm>
            <a:off x="7053589" y="2947787"/>
            <a:ext cx="17051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Nel 2030, le uniche competenze a crescere come richiesta oltre a quelle tecnologiche sono quelle Smart</a:t>
            </a:r>
          </a:p>
        </p:txBody>
      </p:sp>
      <p:sp>
        <p:nvSpPr>
          <p:cNvPr id="12" name="Parentesi quadra chiusa 11">
            <a:extLst>
              <a:ext uri="{FF2B5EF4-FFF2-40B4-BE49-F238E27FC236}">
                <a16:creationId xmlns:a16="http://schemas.microsoft.com/office/drawing/2014/main" id="{586DD558-4887-4A08-BE03-DD8EA4F5928F}"/>
              </a:ext>
            </a:extLst>
          </p:cNvPr>
          <p:cNvSpPr/>
          <p:nvPr/>
        </p:nvSpPr>
        <p:spPr>
          <a:xfrm>
            <a:off x="6732240" y="3789039"/>
            <a:ext cx="216024" cy="902821"/>
          </a:xfrm>
          <a:prstGeom prst="rightBracket">
            <a:avLst/>
          </a:prstGeom>
          <a:ln w="158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4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398AF2A9-451C-442D-84F7-21EA2FCC8FEA}"/>
              </a:ext>
            </a:extLst>
          </p:cNvPr>
          <p:cNvSpPr txBox="1">
            <a:spLocks/>
          </p:cNvSpPr>
          <p:nvPr/>
        </p:nvSpPr>
        <p:spPr bwMode="auto">
          <a:xfrm>
            <a:off x="545902" y="256867"/>
            <a:ext cx="8484244" cy="130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600" b="1" kern="0" dirty="0">
                <a:solidFill>
                  <a:srgbClr val="C00000"/>
                </a:solidFill>
              </a:rPr>
              <a:t>Life Design Psy Lab</a:t>
            </a:r>
            <a:r>
              <a:rPr lang="it-IT" sz="3600" kern="0" dirty="0"/>
              <a:t>: servizio di orientamento dell’Università di Milano Bicocca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12BD6E5-1E4C-4A74-A686-BEC81F8D25E6}"/>
              </a:ext>
            </a:extLst>
          </p:cNvPr>
          <p:cNvSpPr/>
          <p:nvPr/>
        </p:nvSpPr>
        <p:spPr>
          <a:xfrm>
            <a:off x="827584" y="2132856"/>
            <a:ext cx="7920880" cy="38164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Percorsi </a:t>
            </a:r>
            <a:r>
              <a:rPr lang="it-IT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it-IT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studenti e studentesse </a:t>
            </a:r>
            <a:r>
              <a:rPr lang="it-IT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immatricolati per</a:t>
            </a:r>
            <a:r>
              <a:rPr lang="it-IT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it-IT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Affrontare le </a:t>
            </a:r>
            <a:r>
              <a:rPr lang="it-IT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indecisioni</a:t>
            </a:r>
            <a:r>
              <a:rPr lang="it-IT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 </a:t>
            </a:r>
            <a:r>
              <a:rPr lang="it-IT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scelte</a:t>
            </a:r>
            <a:r>
              <a:rPr lang="it-IT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migliorare la propria progettualità professionale e formativa</a:t>
            </a:r>
            <a:r>
              <a:rPr lang="it-IT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Sviluppare </a:t>
            </a:r>
            <a:r>
              <a:rPr lang="it-IT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competenze </a:t>
            </a:r>
            <a:r>
              <a:rPr lang="it-IT" sz="2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  <a:r>
              <a:rPr lang="it-IT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trasversali</a:t>
            </a:r>
            <a:r>
              <a:rPr lang="it-IT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strategie di problem solving e </a:t>
            </a:r>
            <a:r>
              <a:rPr lang="it-IT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adattabilità</a:t>
            </a:r>
            <a:r>
              <a:rPr lang="it-IT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nei contesti di vita, identificando vincoli e opportunità</a:t>
            </a:r>
            <a:br>
              <a:rPr lang="it-IT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Decostruire le </a:t>
            </a:r>
            <a:r>
              <a:rPr lang="it-IT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idee irrazionali sul futuro </a:t>
            </a:r>
            <a:r>
              <a:rPr lang="it-IT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promuovere </a:t>
            </a:r>
            <a:r>
              <a:rPr lang="it-IT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coraggio</a:t>
            </a:r>
            <a:r>
              <a:rPr lang="it-IT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ottimismo realistico </a:t>
            </a:r>
            <a:r>
              <a:rPr lang="it-IT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affrontare le sfide della quotidianità</a:t>
            </a:r>
          </a:p>
        </p:txBody>
      </p:sp>
    </p:spTree>
    <p:extLst>
      <p:ext uri="{BB962C8B-B14F-4D97-AF65-F5344CB8AC3E}">
        <p14:creationId xmlns:p14="http://schemas.microsoft.com/office/powerpoint/2010/main" val="333986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398AF2A9-451C-442D-84F7-21EA2FCC8FEA}"/>
              </a:ext>
            </a:extLst>
          </p:cNvPr>
          <p:cNvSpPr txBox="1">
            <a:spLocks/>
          </p:cNvSpPr>
          <p:nvPr/>
        </p:nvSpPr>
        <p:spPr bwMode="auto">
          <a:xfrm>
            <a:off x="480244" y="461912"/>
            <a:ext cx="848424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b="1" kern="0" dirty="0">
                <a:solidFill>
                  <a:srgbClr val="C00000"/>
                </a:solidFill>
              </a:rPr>
              <a:t>Life Design Psy Lab:</a:t>
            </a:r>
            <a:r>
              <a:rPr lang="it-IT" b="1" kern="0" dirty="0"/>
              <a:t> </a:t>
            </a:r>
            <a:r>
              <a:rPr lang="it-IT" kern="0" dirty="0"/>
              <a:t>contatti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E62FE24-E417-4394-B3A7-C48DF7CFD90A}"/>
              </a:ext>
            </a:extLst>
          </p:cNvPr>
          <p:cNvSpPr/>
          <p:nvPr/>
        </p:nvSpPr>
        <p:spPr>
          <a:xfrm>
            <a:off x="1926357" y="1916832"/>
            <a:ext cx="55920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consulenza.psicosociale@unimib.it</a:t>
            </a:r>
            <a:endParaRPr lang="it-IT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BFF8404-AF67-49A8-9847-05FE3C21CCEA}"/>
              </a:ext>
            </a:extLst>
          </p:cNvPr>
          <p:cNvSpPr/>
          <p:nvPr/>
        </p:nvSpPr>
        <p:spPr>
          <a:xfrm>
            <a:off x="1602321" y="3703629"/>
            <a:ext cx="624009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it-IT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informazioni</a:t>
            </a: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it-I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www.psicologia.unimib.it/orientamento</a:t>
            </a:r>
            <a:endParaRPr lang="it-I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42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png">
            <a:extLst>
              <a:ext uri="{FF2B5EF4-FFF2-40B4-BE49-F238E27FC236}">
                <a16:creationId xmlns:a16="http://schemas.microsoft.com/office/drawing/2014/main" id="{4FAA9792-AB19-4E73-818C-FA967265F78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1067" y="980728"/>
            <a:ext cx="4761865" cy="2305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42349E2-DF57-4E41-985E-71832695B93B}"/>
              </a:ext>
            </a:extLst>
          </p:cNvPr>
          <p:cNvSpPr/>
          <p:nvPr/>
        </p:nvSpPr>
        <p:spPr>
          <a:xfrm>
            <a:off x="899592" y="4293096"/>
            <a:ext cx="7740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«Ecco a cosa serve il futuro: a costruire il presente con veri progetti di vita.» </a:t>
            </a:r>
            <a:br>
              <a:rPr lang="it-IT" sz="2400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Muriel Barbery</a:t>
            </a:r>
            <a:endParaRPr lang="it-I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4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413792"/>
            <a:ext cx="7992888" cy="565280"/>
          </a:xfrm>
        </p:spPr>
        <p:txBody>
          <a:bodyPr/>
          <a:lstStyle/>
          <a:p>
            <a:r>
              <a:rPr lang="it-IT" sz="3200" dirty="0"/>
              <a:t>Tanto tempo fa…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8FABFF7-74C0-4E0C-B71B-46076EDA81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2908" y="1101056"/>
            <a:ext cx="69781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7731FF4-BA8A-4E4C-B626-29F5F871F782}"/>
              </a:ext>
            </a:extLst>
          </p:cNvPr>
          <p:cNvSpPr txBox="1"/>
          <p:nvPr/>
        </p:nvSpPr>
        <p:spPr>
          <a:xfrm>
            <a:off x="2182465" y="5026854"/>
            <a:ext cx="47051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latin typeface="Bell MT" panose="02020503060305020303" pitchFamily="18" charset="0"/>
                <a:cs typeface="Times New Roman" panose="02020603050405020304" pitchFamily="18" charset="0"/>
              </a:rPr>
              <a:t>“Figlio mio, quando avevo io</a:t>
            </a:r>
          </a:p>
          <a:p>
            <a:pPr algn="ctr"/>
            <a:r>
              <a:rPr lang="it-IT" sz="2400" i="1" dirty="0">
                <a:latin typeface="Bell MT" panose="02020503060305020303" pitchFamily="18" charset="0"/>
                <a:cs typeface="Times New Roman" panose="02020603050405020304" pitchFamily="18" charset="0"/>
              </a:rPr>
              <a:t>la tua età… le cose erano esattamente come sono oggi.”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BE5567-E423-4862-B755-BA1D2AACE7A7}"/>
              </a:ext>
            </a:extLst>
          </p:cNvPr>
          <p:cNvSpPr txBox="1"/>
          <p:nvPr/>
        </p:nvSpPr>
        <p:spPr>
          <a:xfrm>
            <a:off x="6522951" y="5749003"/>
            <a:ext cx="16494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900" b="1" dirty="0"/>
          </a:p>
          <a:p>
            <a:r>
              <a:rPr lang="it-IT" sz="900" b="1" dirty="0"/>
              <a:t>THE NEW YORKER – CONDÉ NAST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16D5684D-6BEA-4899-9E4B-DE5421CEB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8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40035B-FD8E-480A-A2D9-28CB8CA7A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231229"/>
            <a:ext cx="8195444" cy="494928"/>
          </a:xfrm>
        </p:spPr>
        <p:txBody>
          <a:bodyPr/>
          <a:lstStyle/>
          <a:p>
            <a:r>
              <a:rPr lang="it-IT" dirty="0"/>
              <a:t> </a:t>
            </a:r>
            <a:r>
              <a:rPr lang="it-IT" dirty="0" smtClean="0"/>
              <a:t>Le narrazioni contemporanee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FD91143-EEAA-4187-BB1B-6F20B8E80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7136">
            <a:off x="1624518" y="831182"/>
            <a:ext cx="6712573" cy="2969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2CF60C9-2C35-4554-B8DF-C8EBF27ED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4287">
            <a:off x="1329864" y="3735064"/>
            <a:ext cx="7004797" cy="24022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391A34D-99E9-4739-9476-05519676C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93701">
            <a:off x="2010881" y="2711175"/>
            <a:ext cx="6172200" cy="2143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82354F4-4CB9-454D-87D6-306287C384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71156">
            <a:off x="1706947" y="1782502"/>
            <a:ext cx="5743575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8E15316-3F06-4275-801C-D5EDE1D4CF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14409">
            <a:off x="641815" y="3308433"/>
            <a:ext cx="7631366" cy="17327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B38E124-4E97-47E9-89C8-22F9B0209A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48796">
            <a:off x="1923985" y="1166546"/>
            <a:ext cx="5478857" cy="49350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1FACA31-A099-4401-80A5-B719F8FEB6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334" y="2297346"/>
            <a:ext cx="6248400" cy="2295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9254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F309A1-2385-401A-A6DA-E8355A37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78" y="195893"/>
            <a:ext cx="8195444" cy="650701"/>
          </a:xfrm>
        </p:spPr>
        <p:txBody>
          <a:bodyPr/>
          <a:lstStyle/>
          <a:p>
            <a:r>
              <a:rPr lang="it-IT" dirty="0"/>
              <a:t>«Il futuro visto da vicino»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3578C83-0EDF-43C8-8530-6DD77EC9CC32}"/>
              </a:ext>
            </a:extLst>
          </p:cNvPr>
          <p:cNvSpPr/>
          <p:nvPr/>
        </p:nvSpPr>
        <p:spPr>
          <a:xfrm>
            <a:off x="683568" y="3828143"/>
            <a:ext cx="7986154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«Per noi oggi, parlare di futuro, è un’occasione per discutere […] di come i cambiamenti tecnologici impattano sulle nuove generazioni […] 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e oggi ci spingiamo verso la ricerca e le intelligenze artificiali. Lavorare con le tecnologia è una opportunità, ma dobbiamo anche conoscere i rischi, la ricerca deve essere responsabile, ci vuole una etica delle tecnologie.»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8C1C0B0-FAE0-4255-A8C9-10B62EF57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124744"/>
            <a:ext cx="5635525" cy="245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2458616" cy="1431032"/>
          </a:xfrm>
        </p:spPr>
        <p:txBody>
          <a:bodyPr/>
          <a:lstStyle/>
          <a:p>
            <a:r>
              <a:rPr lang="it-IT" sz="3200" dirty="0"/>
              <a:t>Noi siamo qui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A2E508-8CF3-4F0F-8559-22A072DB6C26}"/>
              </a:ext>
            </a:extLst>
          </p:cNvPr>
          <p:cNvSpPr txBox="1"/>
          <p:nvPr/>
        </p:nvSpPr>
        <p:spPr>
          <a:xfrm>
            <a:off x="2915816" y="188640"/>
            <a:ext cx="5472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2012: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«Quando studiavo io era tutto diverso»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2013: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«Quando i figli si iscrivono all’università»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2014: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«Quale ruolo per i genitori?»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2015: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«Se il futuro non è più quello di una volta»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2016: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«Costruire futuro: genitori e figli tra difficoltà e speranze»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2017: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«Genitori e figli nell’età dell’incertezza»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2018: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«Così vicino, così lontano: genitori, università, futuro»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2019: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«10 cose da sapere sull' università. Bicocca incontra i genitori »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B1A4AAB-2AD8-4D4B-93D8-4D87BBFCC57C}"/>
              </a:ext>
            </a:extLst>
          </p:cNvPr>
          <p:cNvSpPr/>
          <p:nvPr/>
        </p:nvSpPr>
        <p:spPr>
          <a:xfrm>
            <a:off x="2915816" y="5923805"/>
            <a:ext cx="53285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2020: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«Genitori e figli nel tempo delle scelte.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Dialogo tra adulti nella società dell’incertezza»</a:t>
            </a:r>
          </a:p>
        </p:txBody>
      </p:sp>
    </p:spTree>
    <p:extLst>
      <p:ext uri="{BB962C8B-B14F-4D97-AF65-F5344CB8AC3E}">
        <p14:creationId xmlns:p14="http://schemas.microsoft.com/office/powerpoint/2010/main" val="1836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4081"/>
            <a:ext cx="2674564" cy="1231644"/>
          </a:xfrm>
        </p:spPr>
        <p:txBody>
          <a:bodyPr/>
          <a:lstStyle/>
          <a:p>
            <a:pPr algn="ctr"/>
            <a:r>
              <a:rPr lang="it-IT" sz="3200" dirty="0" smtClean="0"/>
              <a:t>Le ragioni</a:t>
            </a:r>
            <a:endParaRPr lang="it-IT" sz="32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A2E508-8CF3-4F0F-8559-22A072DB6C26}"/>
              </a:ext>
            </a:extLst>
          </p:cNvPr>
          <p:cNvSpPr txBox="1"/>
          <p:nvPr/>
        </p:nvSpPr>
        <p:spPr>
          <a:xfrm>
            <a:off x="3131764" y="410323"/>
            <a:ext cx="5472760" cy="70788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: «Genitori e figli nel tempo delle scelte.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Dialogo tra adulti nella società dell’incertezza»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72FF4A-49C7-4222-8BD3-78581E882E81}"/>
              </a:ext>
            </a:extLst>
          </p:cNvPr>
          <p:cNvSpPr txBox="1"/>
          <p:nvPr/>
        </p:nvSpPr>
        <p:spPr>
          <a:xfrm>
            <a:off x="2231740" y="3026449"/>
            <a:ext cx="468052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Super-diversità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(Vertovec, 2007)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6DA40B-126E-425E-AA2A-F1F33C05E455}"/>
              </a:ext>
            </a:extLst>
          </p:cNvPr>
          <p:cNvSpPr txBox="1"/>
          <p:nvPr/>
        </p:nvSpPr>
        <p:spPr>
          <a:xfrm>
            <a:off x="899592" y="2104400"/>
            <a:ext cx="49685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Modernità Liquida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(Bauman, 2000)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4C41D6-1D3B-476D-9BF7-D62C3B9D12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76" b="7699"/>
          <a:stretch/>
        </p:blipFill>
        <p:spPr>
          <a:xfrm>
            <a:off x="1002432" y="3830562"/>
            <a:ext cx="2592288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B5E8077-5B19-4353-9DCB-8BE01593AE85}"/>
              </a:ext>
            </a:extLst>
          </p:cNvPr>
          <p:cNvSpPr txBox="1"/>
          <p:nvPr/>
        </p:nvSpPr>
        <p:spPr>
          <a:xfrm>
            <a:off x="3707904" y="3803062"/>
            <a:ext cx="468052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Accelerazione dei cambiamenti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Sociali</a:t>
            </a:r>
          </a:p>
          <a:p>
            <a:pPr marL="342900" indent="-342900">
              <a:buFontTx/>
              <a:buChar char="-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Economici</a:t>
            </a:r>
          </a:p>
          <a:p>
            <a:pPr marL="342900" indent="-342900">
              <a:buFontTx/>
              <a:buChar char="-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Tecnologici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4E9C58B-DAFF-4FFC-888E-449F7A675ACF}"/>
              </a:ext>
            </a:extLst>
          </p:cNvPr>
          <p:cNvSpPr txBox="1"/>
          <p:nvPr/>
        </p:nvSpPr>
        <p:spPr>
          <a:xfrm>
            <a:off x="1547664" y="5517232"/>
            <a:ext cx="158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Ceruti,2018</a:t>
            </a:r>
          </a:p>
        </p:txBody>
      </p:sp>
    </p:spTree>
    <p:extLst>
      <p:ext uri="{BB962C8B-B14F-4D97-AF65-F5344CB8AC3E}">
        <p14:creationId xmlns:p14="http://schemas.microsoft.com/office/powerpoint/2010/main" val="7353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4925" y="79743"/>
            <a:ext cx="8229600" cy="1143000"/>
          </a:xfrm>
        </p:spPr>
        <p:txBody>
          <a:bodyPr/>
          <a:lstStyle/>
          <a:p>
            <a:r>
              <a:rPr lang="it-IT" sz="3600" dirty="0"/>
              <a:t>Università e dati: nuove immatricolazioni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457200" y="6552510"/>
            <a:ext cx="7715200" cy="260647"/>
          </a:xfrm>
        </p:spPr>
        <p:txBody>
          <a:bodyPr/>
          <a:lstStyle/>
          <a:p>
            <a:r>
              <a:rPr lang="it-IT" sz="1400" dirty="0"/>
              <a:t>Anvur, 30.12.2019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55F2B9C-B63E-4DF0-AE4A-60D99FD09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95778"/>
            <a:ext cx="8249084" cy="315922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B9FD6B2-280D-400F-9338-8343A1977157}"/>
              </a:ext>
            </a:extLst>
          </p:cNvPr>
          <p:cNvSpPr/>
          <p:nvPr/>
        </p:nvSpPr>
        <p:spPr>
          <a:xfrm>
            <a:off x="1691680" y="1447105"/>
            <a:ext cx="648072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Immatricolati alle università statali negli ultimi cinque anni.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47D6E3-9D99-4A06-817B-9E7BB21CFFC1}"/>
              </a:ext>
            </a:extLst>
          </p:cNvPr>
          <p:cNvSpPr txBox="1"/>
          <p:nvPr/>
        </p:nvSpPr>
        <p:spPr>
          <a:xfrm>
            <a:off x="1691680" y="5301208"/>
            <a:ext cx="74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250.850	          261.703	    264.448         266.532           </a:t>
            </a:r>
            <a:r>
              <a:rPr lang="it-IT" b="1" dirty="0"/>
              <a:t>264.639</a:t>
            </a:r>
            <a:r>
              <a:rPr lang="it-IT" dirty="0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1428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480244" y="6507013"/>
            <a:ext cx="7715200" cy="260647"/>
          </a:xfrm>
        </p:spPr>
        <p:txBody>
          <a:bodyPr/>
          <a:lstStyle/>
          <a:p>
            <a:r>
              <a:rPr lang="it-IT" sz="1400" dirty="0"/>
              <a:t>Anvur, 30.12.2019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98AF2A9-451C-442D-84F7-21EA2FCC8FEA}"/>
              </a:ext>
            </a:extLst>
          </p:cNvPr>
          <p:cNvSpPr txBox="1">
            <a:spLocks/>
          </p:cNvSpPr>
          <p:nvPr/>
        </p:nvSpPr>
        <p:spPr bwMode="auto">
          <a:xfrm>
            <a:off x="480244" y="332656"/>
            <a:ext cx="84842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600" kern="0" dirty="0"/>
              <a:t>Università e dati: nuove immatricolazioni (2)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C179990-1CE3-47FF-9F2B-C62BF7C41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970996"/>
            <a:ext cx="6000750" cy="28194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6668102-A025-4ECB-A72A-0A131E351364}"/>
              </a:ext>
            </a:extLst>
          </p:cNvPr>
          <p:cNvSpPr/>
          <p:nvPr/>
        </p:nvSpPr>
        <p:spPr>
          <a:xfrm>
            <a:off x="1475656" y="5085184"/>
            <a:ext cx="619268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«[…]dal 2003/04, cioè in quindici anni, gli atenei nostrani hanno perso la spaventosa cifra di </a:t>
            </a:r>
            <a:r>
              <a:rPr lang="it-IT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40mila matricole</a:t>
            </a:r>
            <a:r>
              <a:rPr lang="it-IT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una contrazione complessiva del 13%.»</a:t>
            </a:r>
            <a:endParaRPr lang="it-IT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284FD7-ED12-42EA-A4DC-5153B416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Università e dati: la spesa pubblica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ED171B-01E1-4903-ADFE-EB14CD2E6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873913-4D7B-4FE5-B3EF-FA2E83A986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6487466"/>
            <a:ext cx="7715200" cy="260647"/>
          </a:xfrm>
        </p:spPr>
        <p:txBody>
          <a:bodyPr/>
          <a:lstStyle/>
          <a:p>
            <a:r>
              <a:rPr lang="it-IT" sz="1400" dirty="0"/>
              <a:t>Dati OCSE 2017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CE0025B-AC09-4A5F-BB04-B4B856392457}"/>
              </a:ext>
            </a:extLst>
          </p:cNvPr>
          <p:cNvSpPr/>
          <p:nvPr/>
        </p:nvSpPr>
        <p:spPr>
          <a:xfrm>
            <a:off x="1475656" y="2043281"/>
            <a:ext cx="619268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Media europea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0,7% del PIL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di ogni 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Stato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destinato all’istruzione terziaria (Università)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8C4BA8C-7073-4D2E-85B7-3DC4E76C5BAF}"/>
              </a:ext>
            </a:extLst>
          </p:cNvPr>
          <p:cNvSpPr/>
          <p:nvPr/>
        </p:nvSpPr>
        <p:spPr>
          <a:xfrm>
            <a:off x="1475656" y="3216751"/>
            <a:ext cx="61926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Italia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5,5 miliardi di €, lo 0,3% del PIL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E72E362-03C6-4078-AAE1-F9CA389B3915}"/>
              </a:ext>
            </a:extLst>
          </p:cNvPr>
          <p:cNvSpPr/>
          <p:nvPr/>
        </p:nvSpPr>
        <p:spPr>
          <a:xfrm>
            <a:off x="899592" y="4020889"/>
            <a:ext cx="7787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2020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«Nello specifico, </a:t>
            </a:r>
            <a:r>
              <a:rPr lang="it-IT" sz="2000" b="1" i="1" dirty="0">
                <a:solidFill>
                  <a:srgbClr val="2020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singolo settore di spesa in istruzione più lontano dalla media Ue è quello relativo all’università</a:t>
            </a:r>
            <a:r>
              <a:rPr lang="it-IT" sz="2000" i="1" dirty="0">
                <a:solidFill>
                  <a:srgbClr val="2020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Nell’istruzione terziaria, infatti, l’Italia investe – dati relativi al 2017 – lo 0,3 per cento del Pil, contro lo 0,7 per cento della media comunitaria.»</a:t>
            </a:r>
            <a:endParaRPr lang="it-IT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758D546C2E11419F7FF898581C9A48" ma:contentTypeVersion="6" ma:contentTypeDescription="Creare un nuovo documento." ma:contentTypeScope="" ma:versionID="eac3007117216fa3ae58a02780e4ef8c">
  <xsd:schema xmlns:xsd="http://www.w3.org/2001/XMLSchema" xmlns:xs="http://www.w3.org/2001/XMLSchema" xmlns:p="http://schemas.microsoft.com/office/2006/metadata/properties" xmlns:ns2="9ec362e6-e363-4389-b15d-efb9b94cce10" xmlns:ns3="c13051c2-1425-493f-942b-c904dc3bac7f" targetNamespace="http://schemas.microsoft.com/office/2006/metadata/properties" ma:root="true" ma:fieldsID="1cd507eedd55c4e677a1175bfebf41c9" ns2:_="" ns3:_="">
    <xsd:import namespace="9ec362e6-e363-4389-b15d-efb9b94cce10"/>
    <xsd:import namespace="c13051c2-1425-493f-942b-c904dc3bac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362e6-e363-4389-b15d-efb9b94cc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051c2-1425-493f-942b-c904dc3bac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13051c2-1425-493f-942b-c904dc3bac7f">
      <UserInfo>
        <DisplayName>barbara.cavallari@unimib.it</DisplayName>
        <AccountId>13227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5D206BF-EE8D-4A2A-B2AF-35EEBD235B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c362e6-e363-4389-b15d-efb9b94cce10"/>
    <ds:schemaRef ds:uri="c13051c2-1425-493f-942b-c904dc3bac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5D67FE-D3A8-4099-879E-4F8BD027FC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3170BA-86AF-4D02-8E2E-11B5E3F8AAF3}">
  <ds:schemaRefs>
    <ds:schemaRef ds:uri="9ec362e6-e363-4389-b15d-efb9b94cce10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c13051c2-1425-493f-942b-c904dc3bac7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modelloslide-corsiBL-4.3.1 (1)</Template>
  <TotalTime>1015</TotalTime>
  <Words>899</Words>
  <Application>Microsoft Office PowerPoint</Application>
  <PresentationFormat>Presentazione su schermo (4:3)</PresentationFormat>
  <Paragraphs>93</Paragraphs>
  <Slides>18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Bell MT</vt:lpstr>
      <vt:lpstr>Calibri</vt:lpstr>
      <vt:lpstr>Times New Roman</vt:lpstr>
      <vt:lpstr>Verdana</vt:lpstr>
      <vt:lpstr>Struttura predefinita</vt:lpstr>
      <vt:lpstr>Di che cosa parliamo quando parliamo di orientamento</vt:lpstr>
      <vt:lpstr>Tanto tempo fa…</vt:lpstr>
      <vt:lpstr> Le narrazioni contemporanee</vt:lpstr>
      <vt:lpstr>«Il futuro visto da vicino»</vt:lpstr>
      <vt:lpstr>Noi siamo qui</vt:lpstr>
      <vt:lpstr>Le ragioni</vt:lpstr>
      <vt:lpstr>Università e dati: nuove immatricolazioni</vt:lpstr>
      <vt:lpstr>Presentazione standard di PowerPoint</vt:lpstr>
      <vt:lpstr>Università e dati: la spesa pubblica</vt:lpstr>
      <vt:lpstr>Università e dati: in quanti/e si laureano in Italia?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Michela</dc:creator>
  <cp:lastModifiedBy>giuseppina.dellabadia@unimib.it</cp:lastModifiedBy>
  <cp:revision>52</cp:revision>
  <dcterms:created xsi:type="dcterms:W3CDTF">2016-02-05T08:39:38Z</dcterms:created>
  <dcterms:modified xsi:type="dcterms:W3CDTF">2020-02-20T09:35:45Z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0x01010008758D546C2E11419F7FF898581C9A48</vt:lpwstr>
  </property>
</Properties>
</file>