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90" r:id="rId3"/>
    <p:sldId id="395" r:id="rId4"/>
    <p:sldId id="373" r:id="rId5"/>
    <p:sldId id="391" r:id="rId6"/>
    <p:sldId id="392" r:id="rId7"/>
    <p:sldId id="393" r:id="rId8"/>
    <p:sldId id="375" r:id="rId9"/>
    <p:sldId id="376" r:id="rId10"/>
    <p:sldId id="378" r:id="rId11"/>
    <p:sldId id="379" r:id="rId12"/>
    <p:sldId id="380" r:id="rId13"/>
    <p:sldId id="381" r:id="rId14"/>
    <p:sldId id="382" r:id="rId15"/>
    <p:sldId id="394" r:id="rId16"/>
    <p:sldId id="386" r:id="rId17"/>
    <p:sldId id="384" r:id="rId18"/>
    <p:sldId id="385" r:id="rId19"/>
    <p:sldId id="388" r:id="rId20"/>
    <p:sldId id="396" r:id="rId21"/>
    <p:sldId id="397" r:id="rId22"/>
    <p:sldId id="400" r:id="rId23"/>
    <p:sldId id="399" r:id="rId24"/>
    <p:sldId id="404" r:id="rId25"/>
    <p:sldId id="401" r:id="rId26"/>
    <p:sldId id="402" r:id="rId27"/>
    <p:sldId id="403" r:id="rId28"/>
    <p:sldId id="387" r:id="rId29"/>
    <p:sldId id="405" r:id="rId30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Stile con tema 2 - Color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EAA6813E-52DE-4054-A9E2-569E5737AEC0}" type="datetimeFigureOut">
              <a:rPr lang="it-IT" smtClean="0"/>
              <a:pPr/>
              <a:t>18/06/2021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4E8F1882-3F39-4952-86A3-6A0037A6A35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1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99586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8654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2328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70412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81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88388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9033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15077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3212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81289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4193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22433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51299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26728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22414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46875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49256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3506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3639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478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119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004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4436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5310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F1882-3F39-4952-86A3-6A0037A6A357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6073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D5D8-BCFB-4698-8B00-91F938DB48D6}" type="datetime1">
              <a:rPr lang="it-IT" smtClean="0"/>
              <a:t>18/06/2021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F7A56-B686-48BF-A237-62E016141CC0}" type="datetime1">
              <a:rPr lang="it-IT" smtClean="0"/>
              <a:t>18/06/2021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3A24-D434-4191-A6FD-D8D832972A2E}" type="datetime1">
              <a:rPr lang="it-IT" smtClean="0"/>
              <a:t>18/06/2021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E94F-FCD6-4B83-99BE-39E1E49D703C}" type="datetime1">
              <a:rPr lang="it-IT" smtClean="0"/>
              <a:t>18/06/2021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EEDB-BF41-459F-889B-8C69AF153D66}" type="datetime1">
              <a:rPr lang="it-IT" smtClean="0"/>
              <a:t>18/06/2021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16E5-3DE3-49E1-B6E9-D4A0893DEE73}" type="datetime1">
              <a:rPr lang="it-IT" smtClean="0"/>
              <a:t>18/06/2021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AA3F-A25A-4463-85CA-1DB61EF09062}" type="datetime1">
              <a:rPr lang="it-IT" smtClean="0"/>
              <a:t>18/06/2021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6D7A-5363-4938-879E-38247BDCDB47}" type="datetime1">
              <a:rPr lang="it-IT" smtClean="0"/>
              <a:t>18/06/2021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E8E7-5C44-4953-8F5B-25E5170B3B91}" type="datetime1">
              <a:rPr lang="it-IT" smtClean="0"/>
              <a:t>18/06/2021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A67-AC94-48AB-A49A-8E3968C7CA63}" type="datetime1">
              <a:rPr lang="it-IT" smtClean="0"/>
              <a:t>18/06/2021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BEA2-1EE9-4032-B137-DB966F591598}" type="datetime1">
              <a:rPr lang="it-IT" smtClean="0"/>
              <a:t>18/06/2021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CF4FB-E2F8-42B3-A80E-7B91DFCD7FA8}" type="datetime1">
              <a:rPr lang="it-IT" smtClean="0"/>
              <a:t>18/06/2021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outgoing.extraue@unimib.it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hyperlink" Target="http://ec.europa.eu/education/tools/isced-f_en.ht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6228184" y="602128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Rev</a:t>
            </a:r>
            <a:r>
              <a:rPr lang="it-IT" dirty="0" smtClean="0"/>
              <a:t> FO </a:t>
            </a:r>
            <a:r>
              <a:rPr lang="it-IT" dirty="0" smtClean="0"/>
              <a:t>18/06/2021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>
                <a:solidFill>
                  <a:srgbClr val="C00000"/>
                </a:solidFill>
              </a:rPr>
              <a:t>Guida alla compilazione del Learning Agreement for </a:t>
            </a:r>
            <a:r>
              <a:rPr lang="it-IT" i="1" dirty="0" smtClean="0">
                <a:solidFill>
                  <a:srgbClr val="C00000"/>
                </a:solidFill>
              </a:rPr>
              <a:t>Exchange </a:t>
            </a:r>
            <a:r>
              <a:rPr lang="it-IT" i="1" dirty="0" err="1" smtClean="0">
                <a:solidFill>
                  <a:srgbClr val="C00000"/>
                </a:solidFill>
              </a:rPr>
              <a:t>student</a:t>
            </a:r>
            <a:r>
              <a:rPr lang="it-IT" i="1" dirty="0">
                <a:solidFill>
                  <a:srgbClr val="C00000"/>
                </a:solidFill>
              </a:rPr>
              <a:t/>
            </a:r>
            <a:br>
              <a:rPr lang="it-IT" i="1" dirty="0">
                <a:solidFill>
                  <a:srgbClr val="C00000"/>
                </a:solidFill>
              </a:rPr>
            </a:br>
            <a:r>
              <a:rPr lang="it-IT" i="1" dirty="0">
                <a:solidFill>
                  <a:srgbClr val="C00000"/>
                </a:solidFill>
              </a:rPr>
              <a:t>(</a:t>
            </a:r>
            <a:r>
              <a:rPr lang="it-IT" i="1" dirty="0" smtClean="0">
                <a:solidFill>
                  <a:srgbClr val="C00000"/>
                </a:solidFill>
              </a:rPr>
              <a:t>LAEX)</a:t>
            </a:r>
            <a:r>
              <a:rPr lang="it-IT" i="1" dirty="0">
                <a:solidFill>
                  <a:srgbClr val="C00000"/>
                </a:solidFill>
              </a:rPr>
              <a:t/>
            </a:r>
            <a:br>
              <a:rPr lang="it-IT" i="1" dirty="0">
                <a:solidFill>
                  <a:srgbClr val="C00000"/>
                </a:solidFill>
              </a:rPr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2</a:t>
            </a:r>
            <a:endParaRPr lang="it-IT" dirty="0">
              <a:latin typeface="Calibri Light" panose="020F03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838" y="227532"/>
            <a:ext cx="6361458" cy="6459566"/>
          </a:xfrm>
          <a:prstGeom prst="rect">
            <a:avLst/>
          </a:prstGeom>
        </p:spPr>
      </p:pic>
      <p:sp>
        <p:nvSpPr>
          <p:cNvPr id="5" name="Rettangolo arrotondato 4"/>
          <p:cNvSpPr/>
          <p:nvPr/>
        </p:nvSpPr>
        <p:spPr>
          <a:xfrm>
            <a:off x="4714874" y="1472558"/>
            <a:ext cx="3745557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Calibri Light" panose="020F0302020204030204" pitchFamily="34" charset="0"/>
              </a:rPr>
              <a:t>INSERISCI  SEMPRE </a:t>
            </a:r>
            <a:r>
              <a:rPr lang="it-IT" sz="1200" b="1" u="sng" dirty="0" smtClean="0">
                <a:latin typeface="Calibri Light" panose="020F0302020204030204" pitchFamily="34" charset="0"/>
              </a:rPr>
              <a:t>GIORNO</a:t>
            </a:r>
            <a:r>
              <a:rPr lang="it-IT" sz="1200" dirty="0" smtClean="0">
                <a:latin typeface="Calibri Light" panose="020F0302020204030204" pitchFamily="34" charset="0"/>
              </a:rPr>
              <a:t> MESE E ANNO</a:t>
            </a:r>
            <a:endParaRPr lang="it-IT" sz="1200" dirty="0">
              <a:latin typeface="Calibri Light" panose="020F0302020204030204" pitchFamily="34" charset="0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4716016" y="1941793"/>
            <a:ext cx="3744416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Calibri Light" panose="020F0302020204030204" pitchFamily="34" charset="0"/>
              </a:rPr>
              <a:t>IL NUMERO DI ORE DEVE ESSERE COMPATIBILE CON I CFU CHE VERRANNO ACQUISITI </a:t>
            </a:r>
            <a:endParaRPr lang="it-IT" sz="1200" dirty="0">
              <a:latin typeface="Calibri Light" panose="020F0302020204030204" pitchFamily="34" charset="0"/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1403648" y="2405281"/>
            <a:ext cx="1728192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Calibri Light" panose="020F0302020204030204" pitchFamily="34" charset="0"/>
              </a:rPr>
              <a:t>FACOLTATIVO</a:t>
            </a:r>
            <a:endParaRPr lang="it-IT" sz="1200" dirty="0">
              <a:latin typeface="Calibri Light" panose="020F0302020204030204" pitchFamily="34" charset="0"/>
            </a:endParaRPr>
          </a:p>
        </p:txBody>
      </p:sp>
      <p:sp>
        <p:nvSpPr>
          <p:cNvPr id="8" name="Rettangolo arrotondato 7"/>
          <p:cNvSpPr/>
          <p:nvPr/>
        </p:nvSpPr>
        <p:spPr>
          <a:xfrm>
            <a:off x="1295400" y="2996952"/>
            <a:ext cx="7525072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 smtClean="0">
                <a:latin typeface="Calibri Light" panose="020F0302020204030204" pitchFamily="34" charset="0"/>
              </a:rPr>
              <a:t>UNA DESCRIZIONE DELL’ATTIVITÀ </a:t>
            </a:r>
            <a:r>
              <a:rPr lang="it-IT" sz="1100" b="1" dirty="0" smtClean="0">
                <a:latin typeface="Calibri Light" panose="020F0302020204030204" pitchFamily="34" charset="0"/>
              </a:rPr>
              <a:t>PRATICA</a:t>
            </a:r>
            <a:r>
              <a:rPr lang="it-IT" sz="1100" dirty="0" smtClean="0">
                <a:latin typeface="Calibri Light" panose="020F0302020204030204" pitchFamily="34" charset="0"/>
              </a:rPr>
              <a:t> DI TRAINEESHIP/RICERCA CHE SVOLGERAI; </a:t>
            </a:r>
          </a:p>
          <a:p>
            <a:pPr algn="ctr"/>
            <a:r>
              <a:rPr lang="it-IT" sz="1100" dirty="0" smtClean="0">
                <a:latin typeface="Calibri Light" panose="020F0302020204030204" pitchFamily="34" charset="0"/>
              </a:rPr>
              <a:t>ESEMPIO: LA DESCRIZIONE DELLE MANSIONI LAVORATIVE IN UN UFFICIO OPPURE  DELLE ATTIVITA’ DI LAVORATORIO SVOLTE  </a:t>
            </a:r>
          </a:p>
          <a:p>
            <a:pPr algn="ctr"/>
            <a:r>
              <a:rPr lang="it-IT" sz="1100" dirty="0" smtClean="0">
                <a:latin typeface="Calibri Light" panose="020F0302020204030204" pitchFamily="34" charset="0"/>
              </a:rPr>
              <a:t>(MINIMO 1000 CARATTERI SPAZI INCLUSI)</a:t>
            </a:r>
            <a:endParaRPr lang="it-IT" sz="1100" dirty="0">
              <a:latin typeface="Calibri Light" panose="020F0302020204030204" pitchFamily="34" charset="0"/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1295400" y="3804647"/>
            <a:ext cx="7525072" cy="5292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 smtClean="0"/>
              <a:t>UNA DESCRIZIONE DELLE COMPETENZE CHE ACQUISIRAI DURANTE L’EXTRA UE</a:t>
            </a:r>
          </a:p>
          <a:p>
            <a:pPr algn="ctr"/>
            <a:r>
              <a:rPr lang="it-IT" sz="1100" dirty="0" smtClean="0"/>
              <a:t>ESEMPIO: UTILIZZO DI UN PROGRAMMA OPPURE DI UNA APPARECCHIATURA OPPURE DI UN METODO DI LAVORO. </a:t>
            </a:r>
          </a:p>
          <a:p>
            <a:pPr algn="ctr"/>
            <a:r>
              <a:rPr lang="it-IT" sz="1100" dirty="0" smtClean="0"/>
              <a:t>(MINIMO 1000 CARATTERI SPAZI INCLUSI)</a:t>
            </a:r>
            <a:endParaRPr lang="it-IT" sz="1100" dirty="0">
              <a:latin typeface="Calibri Light" panose="020F0302020204030204" pitchFamily="34" charset="0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1295400" y="4682690"/>
            <a:ext cx="7525071" cy="4976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/>
              <a:t>LE MODALITÀ </a:t>
            </a:r>
            <a:r>
              <a:rPr lang="it-IT" sz="1100" dirty="0" smtClean="0"/>
              <a:t>CON LE QUALI VERRA’ MONITORATO L’EXTRA UE</a:t>
            </a:r>
          </a:p>
          <a:p>
            <a:pPr algn="ctr"/>
            <a:r>
              <a:rPr lang="it-IT" sz="1100" dirty="0" smtClean="0"/>
              <a:t>ESEMPIO: COLLOQUI, VERIFICA DEGLI ESPERIEMENTI DI LABORATORIO ECC </a:t>
            </a:r>
            <a:endParaRPr lang="it-IT" sz="1100" dirty="0">
              <a:latin typeface="Calibri Light" panose="020F0302020204030204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1295400" y="5698071"/>
            <a:ext cx="7525071" cy="4976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 smtClean="0"/>
              <a:t>I CRITERI E </a:t>
            </a:r>
            <a:r>
              <a:rPr lang="it-IT" sz="1200" b="1" dirty="0"/>
              <a:t>LE TEMPISTICHE </a:t>
            </a:r>
            <a:r>
              <a:rPr lang="it-IT" sz="1200" dirty="0"/>
              <a:t>UTILIZZATI PER LA VALUTAZIONE </a:t>
            </a:r>
            <a:r>
              <a:rPr lang="it-IT" sz="1200" dirty="0" smtClean="0"/>
              <a:t>DELL’EXTRA UE</a:t>
            </a:r>
            <a:endParaRPr lang="it-IT" sz="12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3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2</a:t>
            </a:r>
            <a:endParaRPr lang="it-IT" dirty="0">
              <a:latin typeface="Calibri Light" panose="020F03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2420888"/>
            <a:ext cx="7211699" cy="1224136"/>
          </a:xfrm>
          <a:prstGeom prst="rect">
            <a:avLst/>
          </a:prstGeom>
        </p:spPr>
      </p:pic>
      <p:sp>
        <p:nvSpPr>
          <p:cNvPr id="5" name="Fumetto 3 4"/>
          <p:cNvSpPr/>
          <p:nvPr/>
        </p:nvSpPr>
        <p:spPr>
          <a:xfrm>
            <a:off x="2483768" y="4083999"/>
            <a:ext cx="3360688" cy="1373818"/>
          </a:xfrm>
          <a:prstGeom prst="wedgeEllipseCallout">
            <a:avLst>
              <a:gd name="adj1" fmla="val -1825"/>
              <a:gd name="adj2" fmla="val -9780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INSERISCI UN’AUTOVALUTAZIONE DELLA LINGUA INDICATA</a:t>
            </a:r>
            <a:endParaRPr lang="it-IT" sz="1100" dirty="0"/>
          </a:p>
        </p:txBody>
      </p:sp>
      <p:sp>
        <p:nvSpPr>
          <p:cNvPr id="7" name="Fumetto 3 6"/>
          <p:cNvSpPr/>
          <p:nvPr/>
        </p:nvSpPr>
        <p:spPr>
          <a:xfrm>
            <a:off x="1216761" y="1047070"/>
            <a:ext cx="3360688" cy="1373818"/>
          </a:xfrm>
          <a:prstGeom prst="wedgeEllipseCallout">
            <a:avLst>
              <a:gd name="adj1" fmla="val 41836"/>
              <a:gd name="adj2" fmla="val 6085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INDICA LA LINGUA PARLATA PRESSO IL LUOGO DELL’EXTRA UE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221012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12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957" y="216135"/>
            <a:ext cx="6362862" cy="6242120"/>
          </a:xfrm>
          <a:prstGeom prst="rect">
            <a:avLst/>
          </a:prstGeom>
        </p:spPr>
      </p:pic>
      <p:sp>
        <p:nvSpPr>
          <p:cNvPr id="6" name="Callout 1 5"/>
          <p:cNvSpPr/>
          <p:nvPr/>
        </p:nvSpPr>
        <p:spPr>
          <a:xfrm>
            <a:off x="371337" y="368660"/>
            <a:ext cx="1800200" cy="5112568"/>
          </a:xfrm>
          <a:prstGeom prst="borderCallout1">
            <a:avLst>
              <a:gd name="adj1" fmla="val 35690"/>
              <a:gd name="adj2" fmla="val 99716"/>
              <a:gd name="adj3" fmla="val 15156"/>
              <a:gd name="adj4" fmla="val 119203"/>
            </a:avLst>
          </a:prstGeom>
          <a:ln w="9525">
            <a:solidFill>
              <a:srgbClr val="A4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SELEZIONA UNO SOLO DEI TRE BOX A SECONDA DEL TUO CASO</a:t>
            </a:r>
            <a:r>
              <a:rPr lang="it-IT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  </a:t>
            </a:r>
          </a:p>
          <a:p>
            <a:pPr algn="ctr"/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Utilizza questo box se con </a:t>
            </a:r>
            <a:r>
              <a:rPr lang="it-IT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L’Extra UE </a:t>
            </a: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ti sarà riconosciuto un’attività codificata nel tuo libretto</a:t>
            </a:r>
            <a:r>
              <a:rPr lang="it-IT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;</a:t>
            </a:r>
          </a:p>
          <a:p>
            <a:pPr marL="228600" indent="-228600" algn="ctr">
              <a:buAutoNum type="arabicPeriod"/>
            </a:pPr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endParaRPr lang="it-IT" sz="1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endParaRPr lang="it-IT" sz="1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endParaRPr lang="it-IT" sz="1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Utilizza questo box se </a:t>
            </a:r>
            <a:r>
              <a:rPr lang="it-IT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utilizzerai l’Extra UE per la ricerca </a:t>
            </a: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di tesi o per il riconoscimento dei </a:t>
            </a:r>
            <a:r>
              <a:rPr lang="it-IT" sz="1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liberi </a:t>
            </a: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a scelta dello studente</a:t>
            </a:r>
            <a:endParaRPr lang="it-IT" sz="1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Vai alle </a:t>
            </a:r>
            <a:r>
              <a:rPr lang="it-IT" sz="1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slides</a:t>
            </a:r>
            <a:r>
              <a:rPr lang="it-IT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successive per gli approfondimenti</a:t>
            </a:r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3</a:t>
            </a:r>
            <a:endParaRPr lang="it-IT" dirty="0">
              <a:latin typeface="Calibri Light" panose="020F0302020204030204" pitchFamily="34" charset="0"/>
            </a:endParaRPr>
          </a:p>
        </p:txBody>
      </p:sp>
      <p:sp>
        <p:nvSpPr>
          <p:cNvPr id="4" name="Ovale 3"/>
          <p:cNvSpPr/>
          <p:nvPr/>
        </p:nvSpPr>
        <p:spPr>
          <a:xfrm>
            <a:off x="2510710" y="836712"/>
            <a:ext cx="360040" cy="360040"/>
          </a:xfrm>
          <a:prstGeom prst="ellipse">
            <a:avLst/>
          </a:prstGeom>
          <a:noFill/>
          <a:ln w="57150"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2515741" y="2564904"/>
            <a:ext cx="360040" cy="360040"/>
          </a:xfrm>
          <a:prstGeom prst="ellipse">
            <a:avLst/>
          </a:prstGeom>
          <a:noFill/>
          <a:ln w="57150"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diritto 9"/>
          <p:cNvCxnSpPr>
            <a:endCxn id="7" idx="2"/>
          </p:cNvCxnSpPr>
          <p:nvPr/>
        </p:nvCxnSpPr>
        <p:spPr>
          <a:xfrm flipV="1">
            <a:off x="2181518" y="2744924"/>
            <a:ext cx="334223" cy="1044116"/>
          </a:xfrm>
          <a:prstGeom prst="line">
            <a:avLst/>
          </a:prstGeom>
          <a:ln w="12700">
            <a:solidFill>
              <a:srgbClr val="A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tangolo 23"/>
          <p:cNvSpPr/>
          <p:nvPr/>
        </p:nvSpPr>
        <p:spPr>
          <a:xfrm>
            <a:off x="2510710" y="4862402"/>
            <a:ext cx="5977378" cy="14987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56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13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/>
          <a:srcRect l="-249" t="-302" r="249" b="63086"/>
          <a:stretch/>
        </p:blipFill>
        <p:spPr>
          <a:xfrm>
            <a:off x="683568" y="626817"/>
            <a:ext cx="6362862" cy="2323105"/>
          </a:xfrm>
          <a:prstGeom prst="rect">
            <a:avLst/>
          </a:prstGeom>
        </p:spPr>
      </p:pic>
      <p:sp>
        <p:nvSpPr>
          <p:cNvPr id="4" name="Rettangolo arrotondato 3"/>
          <p:cNvSpPr/>
          <p:nvPr/>
        </p:nvSpPr>
        <p:spPr>
          <a:xfrm>
            <a:off x="107504" y="3068960"/>
            <a:ext cx="8064896" cy="29523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Utilizza questo box se con l’Extra UE ti sarà riconosciuto un’attività codificata nel tuo libretto 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(non possono essere riconosciuti moduli o parti di un attività più grandi)</a:t>
            </a:r>
          </a:p>
          <a:p>
            <a:pPr algn="ctr"/>
            <a:endParaRPr lang="it-IT" sz="14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Il box è precompilato devi solo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lang="it-IT" sz="1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laggare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la casella in alto a sinistra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inserire il numero totale di </a:t>
            </a:r>
            <a:r>
              <a:rPr lang="it-IT" sz="1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che ti saranno riconosciuti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SENZA L’INSERIMENTO DI CFU LA CANDIDATURA E’ NULLA-</a:t>
            </a:r>
          </a:p>
          <a:p>
            <a:pPr algn="ctr"/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IL NUMERO DI CFU INSERITO DEVE CORRISPONDERE A QUELLO INSERITO NEL MODULO DI APPROVAZIONE DEL PROGETTO DI MOBILITA’</a:t>
            </a:r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660232" y="260648"/>
            <a:ext cx="172819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3, BOX 1</a:t>
            </a:r>
            <a:endParaRPr lang="it-IT" dirty="0">
              <a:latin typeface="Calibri Light" panose="020F0302020204030204" pitchFamily="34" charset="0"/>
            </a:endParaRPr>
          </a:p>
        </p:txBody>
      </p:sp>
      <p:sp>
        <p:nvSpPr>
          <p:cNvPr id="6" name="Freccia in giù 5"/>
          <p:cNvSpPr/>
          <p:nvPr/>
        </p:nvSpPr>
        <p:spPr>
          <a:xfrm>
            <a:off x="1691680" y="1700808"/>
            <a:ext cx="144016" cy="18466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Per 6"/>
          <p:cNvSpPr/>
          <p:nvPr/>
        </p:nvSpPr>
        <p:spPr>
          <a:xfrm>
            <a:off x="971600" y="1340768"/>
            <a:ext cx="216024" cy="216024"/>
          </a:xfrm>
          <a:prstGeom prst="mathMultiply">
            <a:avLst/>
          </a:prstGeom>
          <a:solidFill>
            <a:srgbClr val="A40000"/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413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14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3"/>
          <a:srcRect l="-249" t="36915" r="249" b="23863"/>
          <a:stretch/>
        </p:blipFill>
        <p:spPr>
          <a:xfrm>
            <a:off x="539553" y="175158"/>
            <a:ext cx="6912768" cy="2659863"/>
          </a:xfrm>
          <a:prstGeom prst="rect">
            <a:avLst/>
          </a:prstGeom>
        </p:spPr>
      </p:pic>
      <p:sp>
        <p:nvSpPr>
          <p:cNvPr id="4" name="Rettangolo arrotondato 3"/>
          <p:cNvSpPr/>
          <p:nvPr/>
        </p:nvSpPr>
        <p:spPr>
          <a:xfrm>
            <a:off x="92387" y="2852973"/>
            <a:ext cx="8637845" cy="299219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Utilizza questo box se utilizzerai l’Extra UE per la ricerca di 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tesi o per il riconoscimento dei </a:t>
            </a:r>
            <a:r>
              <a:rPr lang="it-IT" sz="1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liberi a scelta dello studente. </a:t>
            </a:r>
          </a:p>
          <a:p>
            <a:pPr algn="just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Il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box è precompilato 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devi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solo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</a:t>
            </a:r>
            <a:r>
              <a:rPr lang="it-IT" sz="1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laggare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la casella in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alto a sinistra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inserire il numero totale di </a:t>
            </a: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che ti saranno 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riconosciuti oppure nel caso della ricerca di tesi il numero di </a:t>
            </a:r>
            <a:r>
              <a:rPr lang="it-IT" sz="1400" b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del lavoro preparatorio per la tesi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14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-1 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(esempio lavoro di tesi 20 </a:t>
            </a:r>
            <a:r>
              <a:rPr lang="it-IT" sz="1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= inserisci 19 </a:t>
            </a:r>
            <a:r>
              <a:rPr lang="it-IT" sz="14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SENZA L’INSERIMENTO DI CFU LA CANDIDATURA E’ NULLA-</a:t>
            </a:r>
          </a:p>
          <a:p>
            <a:pPr algn="ctr"/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IL NUMERO DI CFU INSERITO DEVE CORRISPONDERE A QUELLO INSERITO NEL MODULO DI APPROVAZIONE DEL PROGETTO DI MOBILITA’</a:t>
            </a:r>
          </a:p>
        </p:txBody>
      </p:sp>
      <p:sp>
        <p:nvSpPr>
          <p:cNvPr id="5" name="Freccia in giù 4"/>
          <p:cNvSpPr/>
          <p:nvPr/>
        </p:nvSpPr>
        <p:spPr>
          <a:xfrm rot="3807411">
            <a:off x="4725394" y="769350"/>
            <a:ext cx="288032" cy="36004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r 5"/>
          <p:cNvSpPr/>
          <p:nvPr/>
        </p:nvSpPr>
        <p:spPr>
          <a:xfrm>
            <a:off x="827584" y="222160"/>
            <a:ext cx="216024" cy="216024"/>
          </a:xfrm>
          <a:prstGeom prst="mathMultiply">
            <a:avLst/>
          </a:prstGeom>
          <a:solidFill>
            <a:srgbClr val="A40000"/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7161173" y="580038"/>
            <a:ext cx="172819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3, BOX 2</a:t>
            </a:r>
            <a:endParaRPr lang="it-IT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13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4" name="Rettangolo arrotondato 3"/>
          <p:cNvSpPr/>
          <p:nvPr/>
        </p:nvSpPr>
        <p:spPr>
          <a:xfrm>
            <a:off x="251521" y="949370"/>
            <a:ext cx="8640960" cy="521593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2400" b="1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NOTE IMPORTANTI SUL BOX 2 PAGINA 3</a:t>
            </a:r>
          </a:p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Dottorandi e Specializzandi 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devono utilizzare questo box senza inserire i </a:t>
            </a:r>
            <a:r>
              <a:rPr lang="it-IT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it-IT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Nel caso durante l’Extra UE svolgerai sia attività </a:t>
            </a:r>
            <a:r>
              <a:rPr lang="it-IT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it-IT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odificate 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(esempio  stage, tirocinio, laboratori) che andrebbero inserite nel BOX 1, </a:t>
            </a:r>
            <a:r>
              <a:rPr lang="it-IT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sia attività volontarie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esempio </a:t>
            </a:r>
            <a:r>
              <a:rPr lang="it-IT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a scelta e /o tesi) 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che andrebbero inserite nel 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BOX 2, </a:t>
            </a:r>
            <a:r>
              <a:rPr lang="it-IT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dovrai utilizzare unicamente il BOX 2 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inserendo la somma dei </a:t>
            </a:r>
            <a:r>
              <a:rPr lang="it-IT" sz="20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sia codificati che volontari. 		              					</a:t>
            </a:r>
            <a:r>
              <a:rPr lang="it-IT" sz="20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Esempio: stage codificato nel tuo libretto 10 </a:t>
            </a:r>
            <a:r>
              <a:rPr lang="it-IT" sz="2000" i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+ attività volontaria 12 </a:t>
            </a:r>
            <a:r>
              <a:rPr lang="it-IT" sz="2000" i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, andranno inseriti nel BOX 2: 22 </a:t>
            </a:r>
            <a:r>
              <a:rPr lang="it-IT" sz="2000" i="1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 Nel modulo di approvazione del progetto di mobilità devono essere riportate chiaramente tutte le attività che verranno riconosciute.</a:t>
            </a:r>
            <a:endParaRPr lang="it-IT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958608" y="404664"/>
            <a:ext cx="172819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3, BOX 2</a:t>
            </a:r>
            <a:endParaRPr lang="it-IT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60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16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7" y="908720"/>
            <a:ext cx="7988400" cy="237626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3</a:t>
            </a:r>
            <a:endParaRPr lang="it-IT" dirty="0">
              <a:latin typeface="Calibri Light" panose="020F0302020204030204" pitchFamily="34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971600" y="3251782"/>
            <a:ext cx="7200800" cy="14733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Questo riquadro è già precompilato non dovete selezionare nulla, contiene la dichiarazione delle coperture assicurative dell’ateneo nei vostri 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confronti.</a:t>
            </a:r>
            <a:endParaRPr lang="it-IT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395536" y="4894085"/>
            <a:ext cx="8291263" cy="14733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ATTENZIONE! </a:t>
            </a:r>
            <a:endParaRPr lang="it-IT" b="1" dirty="0" smtClean="0"/>
          </a:p>
          <a:p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L’Ateneo copre gli infortuni e i danni a terzi </a:t>
            </a:r>
            <a:r>
              <a:rPr lang="it-IT" sz="20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sul luogo della destinazione estera.</a:t>
            </a:r>
            <a:endParaRPr lang="it-IT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L’assicurazione sanitaria è a carico del SSN, dovete informarvi presso le vostre ATS.</a:t>
            </a:r>
          </a:p>
        </p:txBody>
      </p:sp>
    </p:spTree>
    <p:extLst>
      <p:ext uri="{BB962C8B-B14F-4D97-AF65-F5344CB8AC3E}">
        <p14:creationId xmlns:p14="http://schemas.microsoft.com/office/powerpoint/2010/main" val="337110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17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571354"/>
            <a:ext cx="6312309" cy="571529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4</a:t>
            </a:r>
            <a:endParaRPr lang="it-IT" dirty="0">
              <a:latin typeface="Calibri Light" panose="020F0302020204030204" pitchFamily="34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971600" y="4725144"/>
            <a:ext cx="7416824" cy="14733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Questa sezione è a carico della vostra 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destinazione estera.</a:t>
            </a:r>
            <a:endParaRPr lang="it-IT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Assicuratevi che sia compilata a vostra 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tutela.</a:t>
            </a:r>
            <a:endParaRPr lang="it-IT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50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18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375011"/>
            <a:ext cx="6545315" cy="6082835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5</a:t>
            </a:r>
            <a:endParaRPr lang="it-IT" dirty="0">
              <a:latin typeface="Calibri Light" panose="020F0302020204030204" pitchFamily="34" charset="0"/>
            </a:endParaRPr>
          </a:p>
        </p:txBody>
      </p:sp>
      <p:sp>
        <p:nvSpPr>
          <p:cNvPr id="5" name="Fumetto 3 4"/>
          <p:cNvSpPr/>
          <p:nvPr/>
        </p:nvSpPr>
        <p:spPr>
          <a:xfrm>
            <a:off x="5312062" y="2422953"/>
            <a:ext cx="3528392" cy="1085786"/>
          </a:xfrm>
          <a:prstGeom prst="wedgeEllipseCallout">
            <a:avLst>
              <a:gd name="adj1" fmla="val -40930"/>
              <a:gd name="adj2" fmla="val 8714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FIRMA DEL COORDINATORE ALLA MOBILITA’ INTERNAZIONALE DI BICOCCA</a:t>
            </a:r>
            <a:endParaRPr lang="it-IT" sz="1100" dirty="0"/>
          </a:p>
        </p:txBody>
      </p:sp>
      <p:sp>
        <p:nvSpPr>
          <p:cNvPr id="6" name="Fumetto 3 5"/>
          <p:cNvSpPr/>
          <p:nvPr/>
        </p:nvSpPr>
        <p:spPr>
          <a:xfrm>
            <a:off x="5639273" y="3856290"/>
            <a:ext cx="3469231" cy="1804957"/>
          </a:xfrm>
          <a:prstGeom prst="wedgeEllipseCallout">
            <a:avLst>
              <a:gd name="adj1" fmla="val -58049"/>
              <a:gd name="adj2" fmla="val 6487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FIRMA DEL COORDINATORE ALLA MOBILITA’ INTERNAZIONALE DELLA VOSTRA META O DEL VOSTRO RESPONSABILE A DESTINAZIONE </a:t>
            </a:r>
          </a:p>
          <a:p>
            <a:pPr algn="ctr"/>
            <a:r>
              <a:rPr lang="en-GB" sz="1100" dirty="0" smtClean="0"/>
              <a:t>(LA STESSA PERSONA RIPORTATA A PAGINA 1)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239425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404664"/>
            <a:ext cx="7776864" cy="30469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>
                <a:latin typeface="Calibri Light" panose="020F0302020204030204" pitchFamily="34" charset="0"/>
              </a:rPr>
              <a:t>Sono </a:t>
            </a:r>
            <a:r>
              <a:rPr lang="it-IT" sz="2400" dirty="0">
                <a:latin typeface="Calibri Light" panose="020F0302020204030204" pitchFamily="34" charset="0"/>
              </a:rPr>
              <a:t>autorizzati alla firma del </a:t>
            </a:r>
            <a:r>
              <a:rPr lang="it-IT" sz="2400" dirty="0" smtClean="0">
                <a:latin typeface="Calibri Light" panose="020F0302020204030204" pitchFamily="34" charset="0"/>
              </a:rPr>
              <a:t>LAEX </a:t>
            </a:r>
            <a:r>
              <a:rPr lang="it-IT" sz="2400" dirty="0">
                <a:latin typeface="Calibri Light" panose="020F0302020204030204" pitchFamily="34" charset="0"/>
              </a:rPr>
              <a:t>i Coordinatori; in </a:t>
            </a:r>
            <a:r>
              <a:rPr lang="it-IT" sz="2400" dirty="0" smtClean="0">
                <a:latin typeface="Calibri Light" panose="020F0302020204030204" pitchFamily="34" charset="0"/>
              </a:rPr>
              <a:t>loro </a:t>
            </a:r>
            <a:r>
              <a:rPr lang="it-IT" sz="2400" u="sng" dirty="0" smtClean="0">
                <a:latin typeface="Calibri Light" panose="020F0302020204030204" pitchFamily="34" charset="0"/>
              </a:rPr>
              <a:t>comprovata</a:t>
            </a:r>
            <a:r>
              <a:rPr lang="it-IT" sz="2400" dirty="0" smtClean="0">
                <a:latin typeface="Calibri Light" panose="020F0302020204030204" pitchFamily="34" charset="0"/>
              </a:rPr>
              <a:t> </a:t>
            </a:r>
            <a:r>
              <a:rPr lang="it-IT" sz="2400" dirty="0">
                <a:latin typeface="Calibri Light" panose="020F0302020204030204" pitchFamily="34" charset="0"/>
              </a:rPr>
              <a:t>assenza è ammessa la firma del Direttore di Dipartimento o del Presidente del corso di studio. </a:t>
            </a:r>
            <a:endParaRPr lang="it-IT" sz="2400" dirty="0" smtClean="0">
              <a:latin typeface="Calibri Light" panose="020F0302020204030204" pitchFamily="34" charset="0"/>
            </a:endParaRPr>
          </a:p>
          <a:p>
            <a:endParaRPr lang="it-IT" sz="2400" dirty="0" smtClean="0">
              <a:latin typeface="Calibri Light" panose="020F0302020204030204" pitchFamily="34" charset="0"/>
            </a:endParaRPr>
          </a:p>
          <a:p>
            <a:r>
              <a:rPr lang="it-IT" sz="2400" dirty="0" smtClean="0">
                <a:latin typeface="Calibri Light" panose="020F0302020204030204" pitchFamily="34" charset="0"/>
              </a:rPr>
              <a:t>Per </a:t>
            </a:r>
            <a:r>
              <a:rPr lang="it-IT" sz="2400" dirty="0">
                <a:latin typeface="Calibri Light" panose="020F0302020204030204" pitchFamily="34" charset="0"/>
              </a:rPr>
              <a:t>gli specializzandi e i dottorandi in assenza dei Coordinatori è ammessa la firma del Coordinatore di Corso e del tutor. In questi casi, gli studenti sono, comunque tenuti a informare il Coordinatore di riferimento e a fargli/le visionare il </a:t>
            </a:r>
            <a:r>
              <a:rPr lang="it-IT" sz="2400" dirty="0" smtClean="0">
                <a:latin typeface="Calibri Light" panose="020F0302020204030204" pitchFamily="34" charset="0"/>
              </a:rPr>
              <a:t>LAEX.</a:t>
            </a:r>
            <a:endParaRPr lang="it-IT" sz="2400" dirty="0">
              <a:latin typeface="Calibri Light" panose="020F03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72262" y="4048026"/>
            <a:ext cx="7788170" cy="23083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Senza </a:t>
            </a:r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l’upload del 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LAEX </a:t>
            </a:r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e del modulo di approvazione del progetto la procedura 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di candidatura al bando non </a:t>
            </a:r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rilascia la ricevuta e la candidatura è nulla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endParaRPr lang="it-IT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Le </a:t>
            </a:r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candidature inoltrate con allegati 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NON firmati </a:t>
            </a:r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 illeggibili saranno escluse d’ufficio</a:t>
            </a:r>
            <a:r>
              <a:rPr lang="it-IT" sz="24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  <a:endParaRPr lang="it-IT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Freccia in giù 5"/>
          <p:cNvSpPr/>
          <p:nvPr/>
        </p:nvSpPr>
        <p:spPr>
          <a:xfrm rot="16200000">
            <a:off x="142984" y="1688042"/>
            <a:ext cx="542990" cy="48023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 rot="16200000">
            <a:off x="160650" y="4690577"/>
            <a:ext cx="542990" cy="48023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92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187624" y="3284984"/>
            <a:ext cx="7772400" cy="1470025"/>
          </a:xfrm>
        </p:spPr>
        <p:txBody>
          <a:bodyPr>
            <a:noAutofit/>
          </a:bodyPr>
          <a:lstStyle/>
          <a:p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Il modulo del 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LAEX 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è composto da tre parti:</a:t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1.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Before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mobility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2.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mobility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3.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After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mobility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…Vediamo pagina per pagina</a:t>
            </a:r>
            <a:br>
              <a:rPr lang="it-IT" sz="28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come compilare il LAEX…</a:t>
            </a:r>
            <a:endParaRPr lang="it-IT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3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2.LAEX- </a:t>
            </a:r>
            <a:r>
              <a:rPr lang="it-IT" i="1" dirty="0" err="1" smtClean="0">
                <a:solidFill>
                  <a:srgbClr val="C00000"/>
                </a:solidFill>
              </a:rPr>
              <a:t>During</a:t>
            </a:r>
            <a:r>
              <a:rPr lang="it-IT" i="1" dirty="0" smtClean="0">
                <a:solidFill>
                  <a:srgbClr val="C00000"/>
                </a:solidFill>
              </a:rPr>
              <a:t> the </a:t>
            </a:r>
            <a:r>
              <a:rPr lang="it-IT" i="1" dirty="0" err="1" smtClean="0">
                <a:solidFill>
                  <a:srgbClr val="C00000"/>
                </a:solidFill>
              </a:rPr>
              <a:t>mobility</a:t>
            </a:r>
            <a:r>
              <a:rPr lang="it-IT" i="1" dirty="0" smtClean="0">
                <a:solidFill>
                  <a:srgbClr val="C00000"/>
                </a:solidFill>
              </a:rPr>
              <a:t/>
            </a:r>
            <a:br>
              <a:rPr lang="it-IT" i="1" dirty="0" smtClean="0">
                <a:solidFill>
                  <a:srgbClr val="C00000"/>
                </a:solidFill>
              </a:rPr>
            </a:br>
            <a:r>
              <a:rPr lang="it-IT" i="1" dirty="0" smtClean="0">
                <a:solidFill>
                  <a:srgbClr val="C00000"/>
                </a:solidFill>
              </a:rPr>
              <a:t>da compilare se necessario durante l’Extra UE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020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21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32553"/>
            <a:ext cx="4892062" cy="658892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6</a:t>
            </a:r>
            <a:endParaRPr lang="it-IT" dirty="0">
              <a:latin typeface="Calibri Light" panose="020F0302020204030204" pitchFamily="34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5148064" y="980728"/>
            <a:ext cx="3538736" cy="53652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Compila la sezione </a:t>
            </a:r>
            <a:r>
              <a:rPr lang="it-IT" sz="16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the </a:t>
            </a:r>
            <a:r>
              <a:rPr lang="it-IT" sz="16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mobilty</a:t>
            </a:r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nei seguenti casi: </a:t>
            </a:r>
          </a:p>
          <a:p>
            <a:endParaRPr lang="it-IT" sz="1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Prolungamento della mobilità</a:t>
            </a:r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; per ottenere l’approvazione del prolungamento  il </a:t>
            </a:r>
            <a:r>
              <a:rPr lang="it-IT" sz="16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va inoltrato a </a:t>
            </a:r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  <a:hlinkClick r:id="rId4"/>
              </a:rPr>
              <a:t>outgoing.extraue@unimib.it</a:t>
            </a:r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completo delle firme entro i termini previsti dal bando.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Lievi modifiche nel progetto di mobilità;</a:t>
            </a:r>
            <a:r>
              <a:rPr lang="it-IT" sz="16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il progetto di mobilità dopo l’inizio dell’Extra UE non può essere modificato in maniera radicale, sono possibili modifiche parziali che non stravolgano il contenuto del progetto. Per la compilazione dei campi è possibile rifarsi alle indicazioni della slide n. 10.</a:t>
            </a:r>
            <a:endParaRPr lang="it-IT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5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22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692696"/>
            <a:ext cx="4303059" cy="5269653"/>
          </a:xfrm>
          <a:prstGeom prst="rect">
            <a:avLst/>
          </a:prstGeom>
        </p:spPr>
      </p:pic>
      <p:sp>
        <p:nvSpPr>
          <p:cNvPr id="4" name="Fumetto 3 3"/>
          <p:cNvSpPr/>
          <p:nvPr/>
        </p:nvSpPr>
        <p:spPr>
          <a:xfrm>
            <a:off x="4789004" y="1700808"/>
            <a:ext cx="3528392" cy="1085786"/>
          </a:xfrm>
          <a:prstGeom prst="wedgeEllipseCallout">
            <a:avLst>
              <a:gd name="adj1" fmla="val -56047"/>
              <a:gd name="adj2" fmla="val 7573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FIRMA DEL COORDINATORE ALLA MOBILITA’ INTERNAZIONALE DI BICOCCA CHE HA FIRMATO ANCHE LA SEZIONE BEFORE</a:t>
            </a:r>
            <a:endParaRPr lang="it-IT" sz="1100" dirty="0"/>
          </a:p>
        </p:txBody>
      </p:sp>
      <p:sp>
        <p:nvSpPr>
          <p:cNvPr id="5" name="Fumetto 3 4"/>
          <p:cNvSpPr/>
          <p:nvPr/>
        </p:nvSpPr>
        <p:spPr>
          <a:xfrm>
            <a:off x="4932040" y="3429000"/>
            <a:ext cx="3469231" cy="1804957"/>
          </a:xfrm>
          <a:prstGeom prst="wedgeEllipseCallout">
            <a:avLst>
              <a:gd name="adj1" fmla="val -60795"/>
              <a:gd name="adj2" fmla="val 5484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FIRMA DEL COORDINATORE ALLA MOBILITA’ INTERNAZIONALE DELLA VOSTRA META O DEL VOSTRO RESPONSABILE A DESTINAZIONE </a:t>
            </a:r>
          </a:p>
          <a:p>
            <a:pPr algn="ctr"/>
            <a:r>
              <a:rPr lang="en-GB" sz="1100" dirty="0" smtClean="0"/>
              <a:t>(LA STESSA PERSONA RIPORTATA A PAGINA 1)</a:t>
            </a:r>
            <a:endParaRPr lang="it-IT" sz="11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7</a:t>
            </a:r>
            <a:endParaRPr lang="it-IT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49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3.LAEX- </a:t>
            </a:r>
            <a:r>
              <a:rPr lang="it-IT" i="1" dirty="0" err="1" smtClean="0">
                <a:solidFill>
                  <a:srgbClr val="C00000"/>
                </a:solidFill>
              </a:rPr>
              <a:t>After</a:t>
            </a:r>
            <a:r>
              <a:rPr lang="it-IT" i="1" dirty="0" smtClean="0">
                <a:solidFill>
                  <a:srgbClr val="C00000"/>
                </a:solidFill>
              </a:rPr>
              <a:t> the </a:t>
            </a:r>
            <a:r>
              <a:rPr lang="it-IT" i="1" dirty="0" err="1" smtClean="0">
                <a:solidFill>
                  <a:srgbClr val="C00000"/>
                </a:solidFill>
              </a:rPr>
              <a:t>mobility</a:t>
            </a:r>
            <a:r>
              <a:rPr lang="it-IT" i="1" dirty="0" smtClean="0">
                <a:solidFill>
                  <a:srgbClr val="C00000"/>
                </a:solidFill>
              </a:rPr>
              <a:t/>
            </a:r>
            <a:br>
              <a:rPr lang="it-IT" i="1" dirty="0" smtClean="0">
                <a:solidFill>
                  <a:srgbClr val="C00000"/>
                </a:solidFill>
              </a:rPr>
            </a:br>
            <a:r>
              <a:rPr lang="it-IT" i="1" dirty="0" smtClean="0">
                <a:solidFill>
                  <a:srgbClr val="C00000"/>
                </a:solidFill>
              </a:rPr>
              <a:t>necessaria per la chiusura del periodo Extra UE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306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5" name="Segnaposto numero diapositiva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3B77AC-F314-40F1-88B9-49026C6D7C4E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8</a:t>
            </a:r>
            <a:endParaRPr lang="it-IT" dirty="0">
              <a:latin typeface="Calibri Light" panose="020F0302020204030204" pitchFamily="34" charset="0"/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294" y="0"/>
            <a:ext cx="4629150" cy="6734175"/>
          </a:xfrm>
          <a:prstGeom prst="rect">
            <a:avLst/>
          </a:prstGeom>
        </p:spPr>
      </p:pic>
      <p:sp>
        <p:nvSpPr>
          <p:cNvPr id="8" name="Rettangolo arrotondato 7"/>
          <p:cNvSpPr/>
          <p:nvPr/>
        </p:nvSpPr>
        <p:spPr>
          <a:xfrm>
            <a:off x="1739788" y="4512519"/>
            <a:ext cx="6840760" cy="4970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Il responsabile dell’Extra UE deve inserire il programma dettagliato del periodo di tirocinio, compresi i compiti svolti dal tirocinante e i giorni di chiusura dell’organizzazione ospite per ferie </a:t>
            </a:r>
            <a:r>
              <a:rPr lang="it-IT" sz="12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ecc</a:t>
            </a:r>
            <a:r>
              <a:rPr lang="it-IT" sz="1200" dirty="0"/>
              <a:t>:</a:t>
            </a:r>
            <a:endParaRPr lang="it-IT" sz="1200" dirty="0"/>
          </a:p>
        </p:txBody>
      </p:sp>
      <p:sp>
        <p:nvSpPr>
          <p:cNvPr id="9" name="Rettangolo arrotondato 8"/>
          <p:cNvSpPr/>
          <p:nvPr/>
        </p:nvSpPr>
        <p:spPr>
          <a:xfrm>
            <a:off x="2570619" y="5434434"/>
            <a:ext cx="5841032" cy="49706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Il responsabile dell’extra UE deve inserire le conoscenze, le abilità e competenza acquisite dallo studente durante l’Extra UE </a:t>
            </a:r>
            <a:endParaRPr lang="it-IT" sz="1200" dirty="0"/>
          </a:p>
        </p:txBody>
      </p:sp>
      <p:sp>
        <p:nvSpPr>
          <p:cNvPr id="10" name="Rettangolo arrotondato 9"/>
          <p:cNvSpPr/>
          <p:nvPr/>
        </p:nvSpPr>
        <p:spPr>
          <a:xfrm>
            <a:off x="2557335" y="6068318"/>
            <a:ext cx="5841032" cy="52903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Il responsabile dell’extra UE deve inserire una valutazione generale dello studente indicando se l’Extra UE ha avuto esito positivo</a:t>
            </a:r>
            <a:endParaRPr lang="it-IT" sz="1200" dirty="0"/>
          </a:p>
        </p:txBody>
      </p:sp>
      <p:sp>
        <p:nvSpPr>
          <p:cNvPr id="11" name="Rettangolo arrotondato 10"/>
          <p:cNvSpPr/>
          <p:nvPr/>
        </p:nvSpPr>
        <p:spPr>
          <a:xfrm>
            <a:off x="2987776" y="2175850"/>
            <a:ext cx="3168352" cy="26421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Calibri Light" panose="020F0302020204030204" pitchFamily="34" charset="0"/>
              </a:rPr>
              <a:t>SELEZIONA </a:t>
            </a:r>
            <a:r>
              <a:rPr lang="it-IT" sz="1200" dirty="0">
                <a:latin typeface="Calibri Light" panose="020F0302020204030204" pitchFamily="34" charset="0"/>
              </a:rPr>
              <a:t>LA MODALITÀ </a:t>
            </a:r>
            <a:r>
              <a:rPr lang="it-IT" sz="1200" dirty="0" smtClean="0">
                <a:latin typeface="Calibri Light" panose="020F0302020204030204" pitchFamily="34" charset="0"/>
              </a:rPr>
              <a:t>DELL’ESPERIENZA</a:t>
            </a:r>
            <a:endParaRPr lang="it-IT" sz="1200" dirty="0">
              <a:latin typeface="Calibri Light" panose="020F0302020204030204" pitchFamily="34" charset="0"/>
            </a:endParaRPr>
          </a:p>
        </p:txBody>
      </p:sp>
      <p:cxnSp>
        <p:nvCxnSpPr>
          <p:cNvPr id="12" name="Connettore 2 11"/>
          <p:cNvCxnSpPr>
            <a:stCxn id="11" idx="1"/>
          </p:cNvCxnSpPr>
          <p:nvPr/>
        </p:nvCxnSpPr>
        <p:spPr>
          <a:xfrm flipH="1">
            <a:off x="755576" y="2307958"/>
            <a:ext cx="2232200" cy="16909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11" idx="1"/>
          </p:cNvCxnSpPr>
          <p:nvPr/>
        </p:nvCxnSpPr>
        <p:spPr>
          <a:xfrm flipH="1">
            <a:off x="755576" y="2307958"/>
            <a:ext cx="2232200" cy="76100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arrotondato 13"/>
          <p:cNvSpPr/>
          <p:nvPr/>
        </p:nvSpPr>
        <p:spPr>
          <a:xfrm>
            <a:off x="4860032" y="2680261"/>
            <a:ext cx="3168352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Calibri Light" panose="020F0302020204030204" pitchFamily="34" charset="0"/>
              </a:rPr>
              <a:t>INSERISCI SEMPRE </a:t>
            </a:r>
            <a:r>
              <a:rPr lang="it-IT" sz="1200" b="1" u="sng" dirty="0" smtClean="0">
                <a:latin typeface="Calibri Light" panose="020F0302020204030204" pitchFamily="34" charset="0"/>
              </a:rPr>
              <a:t>GIORNO</a:t>
            </a:r>
            <a:r>
              <a:rPr lang="it-IT" sz="1200" dirty="0" smtClean="0">
                <a:latin typeface="Calibri Light" panose="020F0302020204030204" pitchFamily="34" charset="0"/>
              </a:rPr>
              <a:t> MESE E ANNO.</a:t>
            </a:r>
          </a:p>
          <a:p>
            <a:pPr algn="ctr"/>
            <a:r>
              <a:rPr lang="it-IT" sz="1200" dirty="0" smtClean="0">
                <a:latin typeface="Calibri Light" panose="020F0302020204030204" pitchFamily="34" charset="0"/>
              </a:rPr>
              <a:t>Le date qui riportate sono quelle che verranno prese in considerazione per il saldo della borsa di studio</a:t>
            </a:r>
            <a:endParaRPr lang="it-IT" sz="12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3257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8</a:t>
            </a:r>
            <a:endParaRPr lang="it-IT" dirty="0">
              <a:latin typeface="Calibri Light" panose="020F0302020204030204" pitchFamily="34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3"/>
          <a:srcRect b="7831"/>
          <a:stretch/>
        </p:blipFill>
        <p:spPr>
          <a:xfrm>
            <a:off x="1259632" y="692696"/>
            <a:ext cx="6116199" cy="1800200"/>
          </a:xfrm>
          <a:prstGeom prst="rect">
            <a:avLst/>
          </a:prstGeom>
        </p:spPr>
      </p:pic>
      <p:sp>
        <p:nvSpPr>
          <p:cNvPr id="6" name="Fumetto 3 5"/>
          <p:cNvSpPr/>
          <p:nvPr/>
        </p:nvSpPr>
        <p:spPr>
          <a:xfrm>
            <a:off x="1547664" y="2996952"/>
            <a:ext cx="3469231" cy="1804957"/>
          </a:xfrm>
          <a:prstGeom prst="wedgeEllipseCallout">
            <a:avLst>
              <a:gd name="adj1" fmla="val -1765"/>
              <a:gd name="adj2" fmla="val -8077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FIRMA DEL COORDINATORE ALLA MOBILITA’ INTERNAZIONALE DELLA VOSTRA META O DEL VOSTRO RESPONSABILE A DESTINAZIONE </a:t>
            </a:r>
          </a:p>
          <a:p>
            <a:pPr algn="ctr"/>
            <a:r>
              <a:rPr lang="en-GB" sz="1100" dirty="0" smtClean="0"/>
              <a:t>(LA STESSA PERSONA RIPORTATA A PAGINA 1)</a:t>
            </a:r>
            <a:endParaRPr lang="it-IT" sz="1100" dirty="0"/>
          </a:p>
        </p:txBody>
      </p:sp>
      <p:sp>
        <p:nvSpPr>
          <p:cNvPr id="7" name="Fumetto 3 6"/>
          <p:cNvSpPr/>
          <p:nvPr/>
        </p:nvSpPr>
        <p:spPr>
          <a:xfrm>
            <a:off x="5076056" y="2996951"/>
            <a:ext cx="3469231" cy="1804957"/>
          </a:xfrm>
          <a:prstGeom prst="wedgeEllipseCallout">
            <a:avLst>
              <a:gd name="adj1" fmla="val -1765"/>
              <a:gd name="adj2" fmla="val -8077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FAR APPORRE UN TIMBRO SE L’ORGANIZZAZIONE NE E’ PROVVISTA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126918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srgbClr val="9C102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A3B77AC-F314-40F1-88B9-49026C6D7C4E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4.LAEX- Addendum</a:t>
            </a:r>
            <a:br>
              <a:rPr lang="it-IT" i="1" dirty="0" smtClean="0">
                <a:solidFill>
                  <a:srgbClr val="C00000"/>
                </a:solidFill>
              </a:rPr>
            </a:br>
            <a:r>
              <a:rPr lang="it-IT" i="1" dirty="0" smtClean="0">
                <a:solidFill>
                  <a:srgbClr val="C00000"/>
                </a:solidFill>
              </a:rPr>
              <a:t>(allegato </a:t>
            </a:r>
            <a:r>
              <a:rPr lang="it-IT" i="1" dirty="0">
                <a:solidFill>
                  <a:srgbClr val="C00000"/>
                </a:solidFill>
              </a:rPr>
              <a:t>inerente la sicurezza dello </a:t>
            </a:r>
            <a:r>
              <a:rPr lang="it-IT" i="1" dirty="0" smtClean="0">
                <a:solidFill>
                  <a:srgbClr val="C00000"/>
                </a:solidFill>
              </a:rPr>
              <a:t>studente)</a:t>
            </a:r>
            <a:endParaRPr lang="it-IT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365125"/>
          </a:xfrm>
        </p:spPr>
        <p:txBody>
          <a:bodyPr/>
          <a:lstStyle/>
          <a:p>
            <a:fld id="{DA3B77AC-F314-40F1-88B9-49026C6D7C4E}" type="slidenum">
              <a:rPr lang="it-IT" smtClean="0"/>
              <a:pPr/>
              <a:t>27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150" y="240983"/>
            <a:ext cx="9201150" cy="648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98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28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971600" y="2204864"/>
            <a:ext cx="7272808" cy="22467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Alla 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chiusura 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dell’Extra 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UE tutte 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le parti </a:t>
            </a:r>
            <a:r>
              <a:rPr lang="it-IT" sz="2800" smtClean="0">
                <a:latin typeface="Calibri Light" panose="020F0302020204030204" pitchFamily="34" charset="0"/>
                <a:cs typeface="Calibri Light" panose="020F0302020204030204" pitchFamily="34" charset="0"/>
              </a:rPr>
              <a:t>del LAEX 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before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anche se non compilato e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after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) devono essere riunite in un unico file in formato pdf/a e consegnato secondo i termini del bando all’Ufficio mobilità Internazionale.</a:t>
            </a:r>
            <a:endParaRPr lang="it-IT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6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29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67536"/>
            <a:ext cx="5688632" cy="6809120"/>
          </a:xfrm>
          <a:prstGeom prst="rect">
            <a:avLst/>
          </a:prstGeom>
        </p:spPr>
      </p:pic>
      <p:sp>
        <p:nvSpPr>
          <p:cNvPr id="4" name="Fumetto 3 3"/>
          <p:cNvSpPr/>
          <p:nvPr/>
        </p:nvSpPr>
        <p:spPr>
          <a:xfrm>
            <a:off x="5994158" y="5767654"/>
            <a:ext cx="2916324" cy="779745"/>
          </a:xfrm>
          <a:prstGeom prst="wedgeEllipseCallout">
            <a:avLst>
              <a:gd name="adj1" fmla="val -58874"/>
              <a:gd name="adj2" fmla="val 192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FIRMA DEL COORDINATORE ALLA MOBILITA’ INTERNAZIONALE DI BICOCCA CHE HA FIRMATO IL LAT</a:t>
            </a:r>
            <a:endParaRPr lang="it-IT" sz="1100" dirty="0"/>
          </a:p>
        </p:txBody>
      </p:sp>
      <p:sp>
        <p:nvSpPr>
          <p:cNvPr id="5" name="Freccia in giù 4"/>
          <p:cNvSpPr/>
          <p:nvPr/>
        </p:nvSpPr>
        <p:spPr>
          <a:xfrm rot="14598287">
            <a:off x="1485162" y="5690766"/>
            <a:ext cx="288032" cy="36004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arrotondato 5"/>
          <p:cNvSpPr/>
          <p:nvPr/>
        </p:nvSpPr>
        <p:spPr>
          <a:xfrm>
            <a:off x="7337927" y="4162173"/>
            <a:ext cx="1698569" cy="144852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 smtClean="0">
                <a:solidFill>
                  <a:schemeClr val="tx1"/>
                </a:solidFill>
              </a:rPr>
              <a:t>- AD UNIMIB</a:t>
            </a:r>
            <a:r>
              <a:rPr lang="it-IT" sz="1200" dirty="0" smtClean="0">
                <a:solidFill>
                  <a:schemeClr val="tx1"/>
                </a:solidFill>
              </a:rPr>
              <a:t>: denominazione dell’attività formativa presente in libretto.</a:t>
            </a:r>
          </a:p>
          <a:p>
            <a:r>
              <a:rPr lang="it-IT" sz="1200" b="1" dirty="0" smtClean="0">
                <a:solidFill>
                  <a:schemeClr val="tx1"/>
                </a:solidFill>
              </a:rPr>
              <a:t>- CFU UNIMIB</a:t>
            </a:r>
            <a:r>
              <a:rPr lang="it-IT" sz="1200" dirty="0" smtClean="0">
                <a:solidFill>
                  <a:schemeClr val="tx1"/>
                </a:solidFill>
              </a:rPr>
              <a:t>:</a:t>
            </a:r>
          </a:p>
          <a:p>
            <a:r>
              <a:rPr lang="it-IT" sz="1200" dirty="0" smtClean="0">
                <a:solidFill>
                  <a:schemeClr val="tx1"/>
                </a:solidFill>
              </a:rPr>
              <a:t>numero dei CFU corrispondenti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7" name="Rettangolo arrotondato 6"/>
          <p:cNvSpPr/>
          <p:nvPr/>
        </p:nvSpPr>
        <p:spPr>
          <a:xfrm>
            <a:off x="1331640" y="248489"/>
            <a:ext cx="1345286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smtClean="0">
                <a:latin typeface="Calibri Light" panose="020F0302020204030204" pitchFamily="34" charset="0"/>
              </a:rPr>
              <a:t>SELEZIONA IL PROGRAMMA DI MOBILITA’</a:t>
            </a:r>
            <a:endParaRPr lang="it-IT" sz="1200" dirty="0">
              <a:latin typeface="Calibri Light" panose="020F0302020204030204" pitchFamily="34" charset="0"/>
            </a:endParaRPr>
          </a:p>
        </p:txBody>
      </p:sp>
      <p:cxnSp>
        <p:nvCxnSpPr>
          <p:cNvPr id="8" name="Connettore 2 7"/>
          <p:cNvCxnSpPr/>
          <p:nvPr/>
        </p:nvCxnSpPr>
        <p:spPr>
          <a:xfrm flipV="1">
            <a:off x="2676926" y="404664"/>
            <a:ext cx="598930" cy="7200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2676926" y="620688"/>
            <a:ext cx="598930" cy="5056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6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 smtClean="0">
                <a:solidFill>
                  <a:srgbClr val="C00000"/>
                </a:solidFill>
              </a:rPr>
              <a:t>1. LAEX- </a:t>
            </a:r>
            <a:r>
              <a:rPr lang="it-IT" i="1" dirty="0" err="1" smtClean="0">
                <a:solidFill>
                  <a:srgbClr val="C00000"/>
                </a:solidFill>
              </a:rPr>
              <a:t>Before</a:t>
            </a:r>
            <a:r>
              <a:rPr lang="it-IT" i="1" dirty="0" smtClean="0">
                <a:solidFill>
                  <a:srgbClr val="C00000"/>
                </a:solidFill>
              </a:rPr>
              <a:t> the </a:t>
            </a:r>
            <a:r>
              <a:rPr lang="it-IT" i="1" dirty="0" err="1" smtClean="0">
                <a:solidFill>
                  <a:srgbClr val="C00000"/>
                </a:solidFill>
              </a:rPr>
              <a:t>mobility</a:t>
            </a:r>
            <a:r>
              <a:rPr lang="it-IT" i="1" dirty="0" smtClean="0">
                <a:solidFill>
                  <a:srgbClr val="C00000"/>
                </a:solidFill>
              </a:rPr>
              <a:t/>
            </a:r>
            <a:br>
              <a:rPr lang="it-IT" i="1" dirty="0" smtClean="0">
                <a:solidFill>
                  <a:srgbClr val="C00000"/>
                </a:solidFill>
              </a:rPr>
            </a:br>
            <a:r>
              <a:rPr lang="it-IT" i="1" dirty="0" smtClean="0">
                <a:solidFill>
                  <a:srgbClr val="C00000"/>
                </a:solidFill>
              </a:rPr>
              <a:t>necessaria per la candidatura al bando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761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340768"/>
            <a:ext cx="8589489" cy="4176463"/>
          </a:xfrm>
          <a:prstGeom prst="rect">
            <a:avLst/>
          </a:prstGeom>
        </p:spPr>
      </p:pic>
      <p:sp>
        <p:nvSpPr>
          <p:cNvPr id="3" name="Fumetto 3 2"/>
          <p:cNvSpPr/>
          <p:nvPr/>
        </p:nvSpPr>
        <p:spPr>
          <a:xfrm>
            <a:off x="4932040" y="5085184"/>
            <a:ext cx="3528392" cy="1584176"/>
          </a:xfrm>
          <a:prstGeom prst="wedgeEllipseCallout">
            <a:avLst>
              <a:gd name="adj1" fmla="val -6313"/>
              <a:gd name="adj2" fmla="val -9724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CONSULTA LA LISTA NELLE SLIDE SEGUENTI</a:t>
            </a:r>
          </a:p>
          <a:p>
            <a:pPr algn="ctr"/>
            <a:r>
              <a:rPr lang="en-GB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1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oppure</a:t>
            </a:r>
            <a:r>
              <a:rPr lang="en-GB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ctr"/>
            <a:r>
              <a:rPr lang="en-GB" sz="1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vai</a:t>
            </a:r>
            <a:r>
              <a:rPr lang="en-GB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1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alink</a:t>
            </a:r>
            <a:r>
              <a:rPr lang="en-GB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</a:p>
          <a:p>
            <a:pPr algn="ctr"/>
            <a:r>
              <a:rPr lang="en-GB" sz="1200" u="sng" dirty="0" smtClean="0">
                <a:latin typeface="Calibri Light" panose="020F0302020204030204" pitchFamily="34" charset="0"/>
                <a:cs typeface="Calibri Light" panose="020F0302020204030204" pitchFamily="34" charset="0"/>
                <a:hlinkClick r:id="rId4"/>
              </a:rPr>
              <a:t>http</a:t>
            </a:r>
            <a:r>
              <a:rPr lang="en-GB" sz="1200" u="sng" dirty="0">
                <a:latin typeface="Calibri Light" panose="020F0302020204030204" pitchFamily="34" charset="0"/>
                <a:cs typeface="Calibri Light" panose="020F0302020204030204" pitchFamily="34" charset="0"/>
                <a:hlinkClick r:id="rId4"/>
              </a:rPr>
              <a:t>://</a:t>
            </a:r>
            <a:r>
              <a:rPr lang="en-GB" sz="1200" u="sng" dirty="0" smtClean="0">
                <a:latin typeface="Calibri Light" panose="020F0302020204030204" pitchFamily="34" charset="0"/>
                <a:cs typeface="Calibri Light" panose="020F0302020204030204" pitchFamily="34" charset="0"/>
                <a:hlinkClick r:id="rId4"/>
              </a:rPr>
              <a:t>ec.europa.eu/education/tools/isced-f_en.htm</a:t>
            </a:r>
            <a:r>
              <a:rPr lang="en-GB" sz="1200" u="sng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ctr"/>
            <a:endParaRPr lang="it-IT" sz="1200" b="1" dirty="0"/>
          </a:p>
        </p:txBody>
      </p:sp>
      <p:sp>
        <p:nvSpPr>
          <p:cNvPr id="6" name="Fumetto 3 5"/>
          <p:cNvSpPr/>
          <p:nvPr/>
        </p:nvSpPr>
        <p:spPr>
          <a:xfrm>
            <a:off x="827584" y="5085184"/>
            <a:ext cx="3528392" cy="1085786"/>
          </a:xfrm>
          <a:prstGeom prst="wedgeEllipseCallout">
            <a:avLst>
              <a:gd name="adj1" fmla="val -8724"/>
              <a:gd name="adj2" fmla="val -12217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I LIVELLO= TRIENNALE</a:t>
            </a:r>
          </a:p>
          <a:p>
            <a:pPr algn="ctr"/>
            <a:r>
              <a:rPr lang="en-GB" sz="1100" dirty="0" smtClean="0"/>
              <a:t>II LIVELLO= MAGISTRALE/CICLOUNICO</a:t>
            </a:r>
          </a:p>
          <a:p>
            <a:pPr algn="ctr"/>
            <a:r>
              <a:rPr lang="en-GB" sz="1100" dirty="0" smtClean="0"/>
              <a:t>III LIVELLO= DOTTORATO/SPECIALIZZAZIONE</a:t>
            </a:r>
            <a:endParaRPr lang="it-IT" sz="11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372200" y="404664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1</a:t>
            </a:r>
            <a:endParaRPr lang="it-IT" dirty="0">
              <a:latin typeface="Calibri Light" panose="020F0302020204030204" pitchFamily="34" charset="0"/>
            </a:endParaRP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81916" y="1340767"/>
            <a:ext cx="2314219" cy="968411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251520" y="1340767"/>
            <a:ext cx="2448272" cy="9684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76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Field of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Education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dei Dipartimenti di UNIMIB </a:t>
            </a:r>
            <a:r>
              <a:rPr lang="it-IT" sz="18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(1 di3 )</a:t>
            </a:r>
            <a:endParaRPr lang="it-IT" sz="18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5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642872"/>
              </p:ext>
            </p:extLst>
          </p:nvPr>
        </p:nvGraphicFramePr>
        <p:xfrm>
          <a:off x="323528" y="1653258"/>
          <a:ext cx="8363272" cy="403056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181636">
                  <a:extLst>
                    <a:ext uri="{9D8B030D-6E8A-4147-A177-3AD203B41FA5}">
                      <a16:colId xmlns:a16="http://schemas.microsoft.com/office/drawing/2014/main" val="1351559927"/>
                    </a:ext>
                  </a:extLst>
                </a:gridCol>
                <a:gridCol w="4181636">
                  <a:extLst>
                    <a:ext uri="{9D8B030D-6E8A-4147-A177-3AD203B41FA5}">
                      <a16:colId xmlns:a16="http://schemas.microsoft.com/office/drawing/2014/main" val="791220938"/>
                    </a:ext>
                  </a:extLst>
                </a:gridCol>
              </a:tblGrid>
              <a:tr h="372962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Dipartimento</a:t>
                      </a:r>
                      <a:endParaRPr lang="it-IT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Field of </a:t>
                      </a:r>
                      <a:r>
                        <a:rPr lang="it-IT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Education</a:t>
                      </a:r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it-IT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50782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Giurisprudenza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i="0" kern="12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0421: Law 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024827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Dems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0311: </a:t>
                      </a:r>
                      <a:r>
                        <a:rPr lang="it-IT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Economics</a:t>
                      </a:r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0542: </a:t>
                      </a:r>
                      <a:r>
                        <a:rPr lang="it-IT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Statistics</a:t>
                      </a:r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0414: Marketing and advertising;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747708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Diseade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0311: </a:t>
                      </a:r>
                      <a:r>
                        <a:rPr lang="it-IT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Economics</a:t>
                      </a:r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0410: Business and administration; </a:t>
                      </a:r>
                    </a:p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0412: Finance, banking and insurance;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204370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Dismeq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0311: </a:t>
                      </a:r>
                      <a:r>
                        <a:rPr lang="it-IT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Economics</a:t>
                      </a:r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0542: </a:t>
                      </a:r>
                      <a:r>
                        <a:rPr lang="it-IT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Statistics</a:t>
                      </a:r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0412: Finance, banking and insurance;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827180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Medicina e Chirurgia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i="0" kern="12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0912: Medicine 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253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6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Field of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Education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dei Dipartimenti di UNIMIB </a:t>
            </a:r>
            <a:r>
              <a:rPr lang="it-IT" sz="18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(2 di3)</a:t>
            </a:r>
            <a:endParaRPr lang="it-IT" sz="18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6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942420"/>
              </p:ext>
            </p:extLst>
          </p:nvPr>
        </p:nvGraphicFramePr>
        <p:xfrm>
          <a:off x="323528" y="1317731"/>
          <a:ext cx="8363272" cy="476208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181636">
                  <a:extLst>
                    <a:ext uri="{9D8B030D-6E8A-4147-A177-3AD203B41FA5}">
                      <a16:colId xmlns:a16="http://schemas.microsoft.com/office/drawing/2014/main" val="1351559927"/>
                    </a:ext>
                  </a:extLst>
                </a:gridCol>
                <a:gridCol w="4181636">
                  <a:extLst>
                    <a:ext uri="{9D8B030D-6E8A-4147-A177-3AD203B41FA5}">
                      <a16:colId xmlns:a16="http://schemas.microsoft.com/office/drawing/2014/main" val="791220938"/>
                    </a:ext>
                  </a:extLst>
                </a:gridCol>
              </a:tblGrid>
              <a:tr h="372962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Dipartimento</a:t>
                      </a:r>
                      <a:endParaRPr lang="it-IT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Field of </a:t>
                      </a:r>
                      <a:r>
                        <a:rPr lang="it-IT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Education</a:t>
                      </a:r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it-IT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50782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Matematica e Applicazioni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0541: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Mathematics</a:t>
                      </a:r>
                      <a:endParaRPr lang="it-IT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024827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DISCO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061 Information and </a:t>
                      </a:r>
                      <a:r>
                        <a:rPr lang="it-IT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Communication</a:t>
                      </a:r>
                      <a:endParaRPr lang="it-IT" sz="1400" b="0" i="0" kern="1200" dirty="0" smtClean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Technologies (</a:t>
                      </a:r>
                      <a:r>
                        <a:rPr lang="it-IT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ICTs</a:t>
                      </a:r>
                      <a:r>
                        <a:rPr lang="it-IT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)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93713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Fisica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0533: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Physics</a:t>
                      </a:r>
                      <a:endParaRPr lang="it-IT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747708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Scienze dei Materiali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en-US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0722: Materials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204370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BTBS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0511: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Biology</a:t>
                      </a:r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;</a:t>
                      </a:r>
                    </a:p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0512: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Biochemistry</a:t>
                      </a:r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;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827180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DISAT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0521: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Environmental</a:t>
                      </a:r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sciences</a:t>
                      </a:r>
                      <a:endParaRPr lang="it-IT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253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90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Field of </a:t>
            </a:r>
            <a:r>
              <a:rPr lang="it-IT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Education</a:t>
            </a:r>
            <a:r>
              <a:rPr lang="it-IT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dei Dipartimenti di UNIMIB </a:t>
            </a:r>
            <a:r>
              <a:rPr lang="it-IT" sz="1800" i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(3 di3)</a:t>
            </a:r>
            <a:endParaRPr lang="it-IT" sz="18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7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651896"/>
              </p:ext>
            </p:extLst>
          </p:nvPr>
        </p:nvGraphicFramePr>
        <p:xfrm>
          <a:off x="323528" y="1916832"/>
          <a:ext cx="8709598" cy="278088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957071">
                  <a:extLst>
                    <a:ext uri="{9D8B030D-6E8A-4147-A177-3AD203B41FA5}">
                      <a16:colId xmlns:a16="http://schemas.microsoft.com/office/drawing/2014/main" val="1351559927"/>
                    </a:ext>
                  </a:extLst>
                </a:gridCol>
                <a:gridCol w="4752527">
                  <a:extLst>
                    <a:ext uri="{9D8B030D-6E8A-4147-A177-3AD203B41FA5}">
                      <a16:colId xmlns:a16="http://schemas.microsoft.com/office/drawing/2014/main" val="791220938"/>
                    </a:ext>
                  </a:extLst>
                </a:gridCol>
              </a:tblGrid>
              <a:tr h="372962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Dipartimento</a:t>
                      </a:r>
                      <a:endParaRPr lang="it-IT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Field of </a:t>
                      </a:r>
                      <a:r>
                        <a:rPr lang="it-IT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Education</a:t>
                      </a:r>
                      <a:r>
                        <a:rPr lang="it-IT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it-IT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50782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Psicologia</a:t>
                      </a:r>
                      <a:r>
                        <a:rPr lang="it-IT" b="1" baseline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0313: </a:t>
                      </a:r>
                      <a:r>
                        <a:rPr lang="it-IT" sz="1400" b="0" kern="1200" dirty="0" err="1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Psychology</a:t>
                      </a:r>
                      <a:r>
                        <a:rPr lang="it-IT" sz="1400" b="0" kern="120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 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024827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Sociologia</a:t>
                      </a:r>
                      <a:r>
                        <a:rPr lang="it-IT" b="1" baseline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0314: Sociology and cultural studies;</a:t>
                      </a:r>
                    </a:p>
                    <a:p>
                      <a:r>
                        <a:rPr lang="en-US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0923: Social work and counselling;</a:t>
                      </a:r>
                    </a:p>
                    <a:p>
                      <a:r>
                        <a:rPr lang="en-US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1015: Travel, tourism and leisure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93713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Scienze Umane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0111: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Education</a:t>
                      </a:r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science;</a:t>
                      </a:r>
                    </a:p>
                    <a:p>
                      <a:r>
                        <a:rPr lang="en-US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0113: Teacher training without subject </a:t>
                      </a:r>
                      <a:r>
                        <a:rPr lang="en-US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specialisation</a:t>
                      </a:r>
                      <a:endParaRPr lang="it-IT" sz="1400" b="0" dirty="0" smtClean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022:</a:t>
                      </a:r>
                      <a:r>
                        <a:rPr lang="it-IT" sz="1400" b="0" baseline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Humanities</a:t>
                      </a:r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;</a:t>
                      </a:r>
                      <a:r>
                        <a:rPr lang="it-IT" sz="1400" b="0" baseline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</a:p>
                    <a:p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023:  </a:t>
                      </a:r>
                      <a:r>
                        <a:rPr lang="it-IT" sz="1400" b="0" dirty="0" err="1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Languages</a:t>
                      </a:r>
                      <a:r>
                        <a:rPr lang="it-IT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0314: Sociology and cultural studies;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747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99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8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980728"/>
            <a:ext cx="7973478" cy="339409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372200" y="404664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1</a:t>
            </a:r>
            <a:endParaRPr lang="it-IT" dirty="0">
              <a:latin typeface="Calibri Light" panose="020F0302020204030204" pitchFamily="34" charset="0"/>
            </a:endParaRPr>
          </a:p>
        </p:txBody>
      </p:sp>
      <p:sp>
        <p:nvSpPr>
          <p:cNvPr id="7" name="Fumetto 3 6"/>
          <p:cNvSpPr/>
          <p:nvPr/>
        </p:nvSpPr>
        <p:spPr>
          <a:xfrm>
            <a:off x="1331640" y="4374827"/>
            <a:ext cx="3528392" cy="1085786"/>
          </a:xfrm>
          <a:prstGeom prst="wedgeEllipseCallout">
            <a:avLst>
              <a:gd name="adj1" fmla="val -8724"/>
              <a:gd name="adj2" fmla="val -12217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INSERISCI I DATI DEL COORDINATORE ALLA MOBILITA’ DI RIFERIMENTO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95771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704393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 smtClean="0">
                <a:latin typeface="Calibri Light" panose="020F0302020204030204" pitchFamily="34" charset="0"/>
              </a:rPr>
              <a:t>PAGINA 1</a:t>
            </a:r>
            <a:endParaRPr lang="it-IT" dirty="0">
              <a:latin typeface="Calibri Light" panose="020F0302020204030204" pitchFamily="34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061614"/>
            <a:ext cx="8056428" cy="4464496"/>
          </a:xfrm>
          <a:prstGeom prst="rect">
            <a:avLst/>
          </a:prstGeom>
        </p:spPr>
      </p:pic>
      <p:sp>
        <p:nvSpPr>
          <p:cNvPr id="5" name="Fumetto 3 4"/>
          <p:cNvSpPr/>
          <p:nvPr/>
        </p:nvSpPr>
        <p:spPr>
          <a:xfrm>
            <a:off x="5004048" y="2225091"/>
            <a:ext cx="3528392" cy="1085786"/>
          </a:xfrm>
          <a:prstGeom prst="wedgeEllipseCallout">
            <a:avLst>
              <a:gd name="adj1" fmla="val -57032"/>
              <a:gd name="adj2" fmla="val -3713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SOLO SE LA META E’ UN ATENEO</a:t>
            </a:r>
            <a:endParaRPr lang="it-IT" sz="1100" dirty="0"/>
          </a:p>
        </p:txBody>
      </p:sp>
      <p:sp>
        <p:nvSpPr>
          <p:cNvPr id="6" name="Fumetto 3 5"/>
          <p:cNvSpPr/>
          <p:nvPr/>
        </p:nvSpPr>
        <p:spPr>
          <a:xfrm>
            <a:off x="4963810" y="2225091"/>
            <a:ext cx="3568630" cy="1085786"/>
          </a:xfrm>
          <a:prstGeom prst="wedgeEllipseCallout">
            <a:avLst>
              <a:gd name="adj1" fmla="val -1279"/>
              <a:gd name="adj2" fmla="val -7503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SOLO SE LA META E’ UN ATENEO</a:t>
            </a:r>
            <a:endParaRPr lang="it-IT" sz="1100" dirty="0"/>
          </a:p>
        </p:txBody>
      </p:sp>
      <p:sp>
        <p:nvSpPr>
          <p:cNvPr id="7" name="Fumetto 3 6"/>
          <p:cNvSpPr/>
          <p:nvPr/>
        </p:nvSpPr>
        <p:spPr>
          <a:xfrm>
            <a:off x="3515544" y="4725144"/>
            <a:ext cx="3528392" cy="1085786"/>
          </a:xfrm>
          <a:prstGeom prst="wedgeEllipseCallout">
            <a:avLst>
              <a:gd name="adj1" fmla="val -32375"/>
              <a:gd name="adj2" fmla="val -8701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LA CONTACT PERSON E’ IL RESPONSABILE CHE FIRMA IL LAEX</a:t>
            </a:r>
            <a:endParaRPr lang="it-IT" sz="1100" dirty="0"/>
          </a:p>
        </p:txBody>
      </p:sp>
      <p:sp>
        <p:nvSpPr>
          <p:cNvPr id="8" name="Fumetto 3 7"/>
          <p:cNvSpPr/>
          <p:nvPr/>
        </p:nvSpPr>
        <p:spPr>
          <a:xfrm>
            <a:off x="343320" y="5540747"/>
            <a:ext cx="3528392" cy="1085786"/>
          </a:xfrm>
          <a:prstGeom prst="wedgeEllipseCallout">
            <a:avLst>
              <a:gd name="adj1" fmla="val 11153"/>
              <a:gd name="adj2" fmla="val -10254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EVENTUALE ALTRA PERSONA CHE HA IN CARICO LO STUDENTE</a:t>
            </a:r>
            <a:endParaRPr lang="it-IT" sz="1100" dirty="0"/>
          </a:p>
        </p:txBody>
      </p:sp>
      <p:sp>
        <p:nvSpPr>
          <p:cNvPr id="9" name="Fumetto 3 8"/>
          <p:cNvSpPr/>
          <p:nvPr/>
        </p:nvSpPr>
        <p:spPr>
          <a:xfrm>
            <a:off x="107504" y="204740"/>
            <a:ext cx="3528392" cy="1085786"/>
          </a:xfrm>
          <a:prstGeom prst="wedgeEllipseCallout">
            <a:avLst>
              <a:gd name="adj1" fmla="val 11405"/>
              <a:gd name="adj2" fmla="val 26538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L’INDIRIZZO DEVE ESSERE </a:t>
            </a:r>
            <a:r>
              <a:rPr lang="en-GB" sz="1100" dirty="0" smtClean="0"/>
              <a:t>COMPLETO (VIA, CITTA’, PAESE, ECT)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269061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4387</TotalTime>
  <Words>1561</Words>
  <Application>Microsoft Office PowerPoint</Application>
  <PresentationFormat>Presentazione su schermo (4:3)</PresentationFormat>
  <Paragraphs>237</Paragraphs>
  <Slides>29</Slides>
  <Notes>25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Tema di Office</vt:lpstr>
      <vt:lpstr>Guida alla compilazione del Learning Agreement for Exchange student (LAEX) </vt:lpstr>
      <vt:lpstr>Il modulo del LAEX è composto da tre parti: 1. Before the mobility 2. During the mobility 3. After the mobility   …Vediamo pagina per pagina  come compilare il LAEX…</vt:lpstr>
      <vt:lpstr>1. LAEX- Before the mobility necessaria per la candidatura al bando</vt:lpstr>
      <vt:lpstr>Presentazione standard di PowerPoint</vt:lpstr>
      <vt:lpstr>Field of Education dei Dipartimenti di UNIMIB (1 di3 )</vt:lpstr>
      <vt:lpstr>Field of Education dei Dipartimenti di UNIMIB (2 di3)</vt:lpstr>
      <vt:lpstr>Field of Education dei Dipartimenti di UNIMIB (3 di3)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2.LAEX- During the mobility da compilare se necessario durante l’Extra UE</vt:lpstr>
      <vt:lpstr>Presentazione standard di PowerPoint</vt:lpstr>
      <vt:lpstr>Presentazione standard di PowerPoint</vt:lpstr>
      <vt:lpstr>3.LAEX- After the mobility necessaria per la chiusura del periodo Extra UE</vt:lpstr>
      <vt:lpstr>Presentazione standard di PowerPoint</vt:lpstr>
      <vt:lpstr>Presentazione standard di PowerPoint</vt:lpstr>
      <vt:lpstr>4.LAEX- Addendum (allegato inerente la sicurezza dello studente)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piperita patty</dc:creator>
  <cp:lastModifiedBy>cristina.guaetta@unimib.it</cp:lastModifiedBy>
  <cp:revision>224</cp:revision>
  <cp:lastPrinted>2018-02-21T10:23:45Z</cp:lastPrinted>
  <dcterms:created xsi:type="dcterms:W3CDTF">2016-02-27T20:28:57Z</dcterms:created>
  <dcterms:modified xsi:type="dcterms:W3CDTF">2021-06-18T14:24:03Z</dcterms:modified>
</cp:coreProperties>
</file>