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90" r:id="rId3"/>
    <p:sldId id="395" r:id="rId4"/>
    <p:sldId id="373" r:id="rId5"/>
    <p:sldId id="391" r:id="rId6"/>
    <p:sldId id="392" r:id="rId7"/>
    <p:sldId id="393" r:id="rId8"/>
    <p:sldId id="375" r:id="rId9"/>
    <p:sldId id="376" r:id="rId10"/>
    <p:sldId id="378" r:id="rId11"/>
    <p:sldId id="379" r:id="rId12"/>
    <p:sldId id="380" r:id="rId13"/>
    <p:sldId id="381" r:id="rId14"/>
    <p:sldId id="382" r:id="rId15"/>
    <p:sldId id="394" r:id="rId16"/>
    <p:sldId id="386" r:id="rId17"/>
    <p:sldId id="384" r:id="rId18"/>
    <p:sldId id="385" r:id="rId19"/>
    <p:sldId id="388" r:id="rId20"/>
    <p:sldId id="396" r:id="rId21"/>
    <p:sldId id="397" r:id="rId22"/>
    <p:sldId id="400" r:id="rId23"/>
    <p:sldId id="399" r:id="rId24"/>
    <p:sldId id="404" r:id="rId25"/>
    <p:sldId id="401" r:id="rId26"/>
    <p:sldId id="402" r:id="rId27"/>
    <p:sldId id="403" r:id="rId28"/>
    <p:sldId id="387" r:id="rId29"/>
    <p:sldId id="405" r:id="rId3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A6813E-52DE-4054-A9E2-569E5737AEC0}" type="datetimeFigureOut">
              <a:rPr lang="it-IT" smtClean="0"/>
              <a:pPr/>
              <a:t>18/06/2021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8F1882-3F39-4952-86A3-6A0037A6A3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958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65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28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41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8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838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033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507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21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12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1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243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129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72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41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687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925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5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63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7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1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0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43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31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07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D5D8-BCFB-4698-8B00-91F938DB48D6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7A56-B686-48BF-A237-62E016141CC0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3A24-D434-4191-A6FD-D8D832972A2E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94F-FCD6-4B83-99BE-39E1E49D703C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EDB-BF41-459F-889B-8C69AF153D66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6E5-3DE3-49E1-B6E9-D4A0893DEE73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A3F-A25A-4463-85CA-1DB61EF09062}" type="datetime1">
              <a:rPr lang="it-IT" smtClean="0"/>
              <a:t>18/06/2021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6D7A-5363-4938-879E-38247BDCDB47}" type="datetime1">
              <a:rPr lang="it-IT" smtClean="0"/>
              <a:t>18/06/2021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E8E7-5C44-4953-8F5B-25E5170B3B91}" type="datetime1">
              <a:rPr lang="it-IT" smtClean="0"/>
              <a:t>18/06/2021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A67-AC94-48AB-A49A-8E3968C7CA63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BEA2-1EE9-4032-B137-DB966F591598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4FB-E2F8-42B3-A80E-7B91DFCD7FA8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utgoing.extraue@unimib.i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hyperlink" Target="http://ec.europa.eu/education/tools/isced-f_en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228184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Rev</a:t>
            </a:r>
            <a:r>
              <a:rPr lang="it-IT" dirty="0" smtClean="0"/>
              <a:t> FO 18/06/2021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Guida alla compilazione del Learning Agreement for </a:t>
            </a:r>
            <a:r>
              <a:rPr lang="it-IT" i="1" dirty="0" smtClean="0">
                <a:solidFill>
                  <a:srgbClr val="C00000"/>
                </a:solidFill>
              </a:rPr>
              <a:t>Exchange </a:t>
            </a:r>
            <a:r>
              <a:rPr lang="it-IT" i="1" dirty="0" err="1" smtClean="0">
                <a:solidFill>
                  <a:srgbClr val="C00000"/>
                </a:solidFill>
              </a:rPr>
              <a:t>student</a:t>
            </a:r>
            <a:r>
              <a:rPr lang="it-IT" i="1" dirty="0">
                <a:solidFill>
                  <a:srgbClr val="C00000"/>
                </a:solidFill>
              </a:rPr>
              <a:t/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</a:t>
            </a:r>
            <a:r>
              <a:rPr lang="it-IT" i="1" dirty="0" smtClean="0">
                <a:solidFill>
                  <a:srgbClr val="C00000"/>
                </a:solidFill>
              </a:rPr>
              <a:t>LAEX)</a:t>
            </a:r>
            <a:r>
              <a:rPr lang="it-IT" i="1" dirty="0">
                <a:solidFill>
                  <a:srgbClr val="C00000"/>
                </a:solidFill>
              </a:rPr>
              <a:t/>
            </a:r>
            <a:br>
              <a:rPr lang="it-IT" i="1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38" y="227532"/>
            <a:ext cx="6361458" cy="6459566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4714874" y="1472558"/>
            <a:ext cx="3745557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16016" y="1941793"/>
            <a:ext cx="374441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IL NUMERO DI ORE DEVE ESSERE COMPATIBILE CON I CFU CHE VERRANNO ACQUISITI 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403648" y="2405281"/>
            <a:ext cx="1728192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FACOLTATIVO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295400" y="2996952"/>
            <a:ext cx="752507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UNA DESCRIZIONE DELL’ATTIVITÀ </a:t>
            </a:r>
            <a:r>
              <a:rPr lang="it-IT" sz="1100" b="1" dirty="0" smtClean="0">
                <a:latin typeface="Calibri Light" panose="020F0302020204030204" pitchFamily="34" charset="0"/>
              </a:rPr>
              <a:t>PRATICA</a:t>
            </a:r>
            <a:r>
              <a:rPr lang="it-IT" sz="1100" dirty="0" smtClean="0">
                <a:latin typeface="Calibri Light" panose="020F0302020204030204" pitchFamily="34" charset="0"/>
              </a:rPr>
              <a:t> DI TRAINEESHIP/RICERCA CHE SVOLGERAI;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ESEMPIO: LA DESCRIZIONE DELLE MANSIONI LAVORATIVE IN UN UFFICIO OPPURE  DELLE ATTIVITA’ DI LAVORATORIO SVOLTE 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295400" y="3804647"/>
            <a:ext cx="7525072" cy="5292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UNA DESCRIZIONE DELLE COMPETENZE CHE ACQUISIRAI DURANTE L’EXTRA UE</a:t>
            </a:r>
          </a:p>
          <a:p>
            <a:pPr algn="ctr"/>
            <a:r>
              <a:rPr lang="it-IT" sz="1100" dirty="0" smtClean="0"/>
              <a:t>ESEMPIO: UTILIZZO DI UN PROGRAMMA OPPURE DI UNA APPARECCHIATURA OPPURE DI UN METODO DI LAVORO. </a:t>
            </a:r>
          </a:p>
          <a:p>
            <a:pPr algn="ctr"/>
            <a:r>
              <a:rPr lang="it-IT" sz="1100" dirty="0" smtClean="0"/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295400" y="4682690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LE MODALITÀ </a:t>
            </a:r>
            <a:r>
              <a:rPr lang="it-IT" sz="1100" dirty="0" smtClean="0"/>
              <a:t>CON LE QUALI VERRA’ MONITORATO L’EXTRA UE</a:t>
            </a:r>
          </a:p>
          <a:p>
            <a:pPr algn="ctr"/>
            <a:r>
              <a:rPr lang="it-IT" sz="1100" dirty="0" smtClean="0"/>
              <a:t>ESEMPIO: COLLOQUI, VERIFICA DEGLI ESPERIEMENTI DI LABORATORIO ECC 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698071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I CRITERI E </a:t>
            </a:r>
            <a:r>
              <a:rPr lang="it-IT" sz="1200" b="1" dirty="0"/>
              <a:t>LE TEMPISTICHE </a:t>
            </a:r>
            <a:r>
              <a:rPr lang="it-IT" sz="1200" dirty="0"/>
              <a:t>UTILIZZATI PER LA VALUTAZIONE </a:t>
            </a:r>
            <a:r>
              <a:rPr lang="it-IT" sz="1200" dirty="0" smtClean="0"/>
              <a:t>DELL’EXTRA UE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420888"/>
            <a:ext cx="7211699" cy="122413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2483768" y="4083999"/>
            <a:ext cx="3360688" cy="1373818"/>
          </a:xfrm>
          <a:prstGeom prst="wedgeEllipseCallout">
            <a:avLst>
              <a:gd name="adj1" fmla="val -1825"/>
              <a:gd name="adj2" fmla="val -97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UN’AUTOVALUTAZIONE DELLA LINGUA INDICATA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1216761" y="1047070"/>
            <a:ext cx="3360688" cy="1373818"/>
          </a:xfrm>
          <a:prstGeom prst="wedgeEllipseCallout">
            <a:avLst>
              <a:gd name="adj1" fmla="val 41836"/>
              <a:gd name="adj2" fmla="val 60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INDICA LA LINGUA PARLATA PRESSO IL LUOGO DELL’EXTRA UE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101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957" y="216135"/>
            <a:ext cx="6362862" cy="6242120"/>
          </a:xfrm>
          <a:prstGeom prst="rect">
            <a:avLst/>
          </a:prstGeom>
        </p:spPr>
      </p:pic>
      <p:sp>
        <p:nvSpPr>
          <p:cNvPr id="6" name="Callout 1 5"/>
          <p:cNvSpPr/>
          <p:nvPr/>
        </p:nvSpPr>
        <p:spPr>
          <a:xfrm>
            <a:off x="371337" y="368660"/>
            <a:ext cx="1800200" cy="5112568"/>
          </a:xfrm>
          <a:prstGeom prst="borderCallout1">
            <a:avLst>
              <a:gd name="adj1" fmla="val 35690"/>
              <a:gd name="adj2" fmla="val 99716"/>
              <a:gd name="adj3" fmla="val 15156"/>
              <a:gd name="adj4" fmla="val 119203"/>
            </a:avLst>
          </a:prstGeom>
          <a:ln w="9525">
            <a:solidFill>
              <a:srgbClr val="A4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SELEZIONA UNO SOLO DEI TRE BOX A SECONDA DEL TUO CASO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 </a:t>
            </a: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L’Extra UE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ti sarà riconosciuto un’attività codificata nel tuo libretto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utilizzerai l’Extra UE per la ricerca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di tesi o per il riconoscimento dei </a:t>
            </a:r>
            <a:r>
              <a:rPr lang="it-IT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liberi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 scelta dello studente</a:t>
            </a: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 alle </a:t>
            </a:r>
            <a:r>
              <a:rPr lang="it-IT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slides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successive per gli approfondimenti</a:t>
            </a: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510710" y="836712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741" y="2564904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endCxn id="7" idx="2"/>
          </p:cNvCxnSpPr>
          <p:nvPr/>
        </p:nvCxnSpPr>
        <p:spPr>
          <a:xfrm flipV="1">
            <a:off x="2181518" y="2744924"/>
            <a:ext cx="334223" cy="1044116"/>
          </a:xfrm>
          <a:prstGeom prst="line">
            <a:avLst/>
          </a:prstGeom>
          <a:ln w="1270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2510710" y="4862402"/>
            <a:ext cx="5977378" cy="1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-302" r="249" b="63086"/>
          <a:stretch/>
        </p:blipFill>
        <p:spPr>
          <a:xfrm>
            <a:off x="683568" y="626817"/>
            <a:ext cx="6362862" cy="2323105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107504" y="3068960"/>
            <a:ext cx="8064896" cy="2952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l’Extra UE ti sarà riconosciuto un’attività codificata nel tuo libretto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(non possono essere riconosciuti moduli o parti di un attività più grandi)</a:t>
            </a:r>
          </a:p>
          <a:p>
            <a:pPr algn="ctr"/>
            <a:endParaRPr lang="it-IT" sz="1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26064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691680" y="1700808"/>
            <a:ext cx="144016" cy="1846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971600" y="1340768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36915" r="249" b="23863"/>
          <a:stretch/>
        </p:blipFill>
        <p:spPr>
          <a:xfrm>
            <a:off x="539553" y="175158"/>
            <a:ext cx="6912768" cy="2659863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92387" y="2852973"/>
            <a:ext cx="8637845" cy="29921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utilizzerai l’Extra UE per la ricerca di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tesi o per il riconoscimento dei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studente. </a:t>
            </a:r>
          </a:p>
          <a:p>
            <a:pPr algn="just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box è precompilato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devi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riconosciuti oppure nel caso della ricerca di tesi il numero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del lavoro preparatorio per la tesi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-1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lavoro di tesi 20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inserisci 19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Freccia in giù 4"/>
          <p:cNvSpPr/>
          <p:nvPr/>
        </p:nvSpPr>
        <p:spPr>
          <a:xfrm rot="3807411">
            <a:off x="4725394" y="769350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827584" y="222160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61173" y="58003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21" y="949370"/>
            <a:ext cx="8640960" cy="5215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NOTE IMPORTANTI SUL BOX 2 PAGINA 3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Dottorandi e Specializzandi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devono utilizzare questo box senza inserire 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Nel caso durante l’Extra UE svolgerai sia attività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odificate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 stage, tirocinio, laboratori) che andrebbero inserite nel BOX 1,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sia attività volontarie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scelta e /o tesi)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 andrebbero inserite nel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BOX 2,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dovrai utilizzare unicamente il BOX 2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inserendo la somma dei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sia codificati che volontari. 		              					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Esempio: stage codificato nel tuo libretto 10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+ attività volontaria 12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, andranno inseriti nel BOX 2: 22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Nel modulo di approvazione del progetto di mobilità devono essere riportate chiaramente tutte le attività che verranno riconosciute.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8608" y="404664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908720"/>
            <a:ext cx="7988400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51782"/>
            <a:ext cx="7200800" cy="1473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riquadro è già precompilato non dovete selezionare nulla, contiene la dichiarazione delle coperture assicurative dell’ateneo nei vostri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confronti.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95536" y="4894085"/>
            <a:ext cx="8291263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ATTENZIONE! </a:t>
            </a:r>
            <a:endParaRPr lang="it-IT" b="1" dirty="0" smtClean="0"/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L’Ateneo copre gli infortuni e i danni a terzi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sul luogo della destinazione estera.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L’assicurazione sanitaria è a carico del SSN, dovete informarvi presso le vostre ATS.</a:t>
            </a:r>
          </a:p>
        </p:txBody>
      </p:sp>
    </p:spTree>
    <p:extLst>
      <p:ext uri="{BB962C8B-B14F-4D97-AF65-F5344CB8AC3E}">
        <p14:creationId xmlns:p14="http://schemas.microsoft.com/office/powerpoint/2010/main" val="33711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571354"/>
            <a:ext cx="6312309" cy="571529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4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4725144"/>
            <a:ext cx="7416824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Questa sezione è a carico della vostra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destinazione estera.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Assicuratevi che sia compilata a vostra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tutela.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5011"/>
            <a:ext cx="6545315" cy="608283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5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5312062" y="2422953"/>
            <a:ext cx="3528392" cy="1085786"/>
          </a:xfrm>
          <a:prstGeom prst="wedgeEllipseCallout">
            <a:avLst>
              <a:gd name="adj1" fmla="val -40930"/>
              <a:gd name="adj2" fmla="val 871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5639273" y="3856290"/>
            <a:ext cx="3469231" cy="1804957"/>
          </a:xfrm>
          <a:prstGeom prst="wedgeEllipseCallout">
            <a:avLst>
              <a:gd name="adj1" fmla="val -58049"/>
              <a:gd name="adj2" fmla="val 64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3942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04664"/>
            <a:ext cx="7776864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</a:rPr>
              <a:t>Sono </a:t>
            </a:r>
            <a:r>
              <a:rPr lang="it-IT" sz="2400" dirty="0">
                <a:latin typeface="Calibri Light" panose="020F0302020204030204" pitchFamily="34" charset="0"/>
              </a:rPr>
              <a:t>autorizzati alla firma del </a:t>
            </a:r>
            <a:r>
              <a:rPr lang="it-IT" sz="2400" dirty="0" smtClean="0">
                <a:latin typeface="Calibri Light" panose="020F0302020204030204" pitchFamily="34" charset="0"/>
              </a:rPr>
              <a:t>LAEX </a:t>
            </a:r>
            <a:r>
              <a:rPr lang="it-IT" sz="2400" dirty="0">
                <a:latin typeface="Calibri Light" panose="020F0302020204030204" pitchFamily="34" charset="0"/>
              </a:rPr>
              <a:t>i Coordinatori; in </a:t>
            </a:r>
            <a:r>
              <a:rPr lang="it-IT" sz="2400" dirty="0" smtClean="0">
                <a:latin typeface="Calibri Light" panose="020F0302020204030204" pitchFamily="34" charset="0"/>
              </a:rPr>
              <a:t>loro </a:t>
            </a:r>
            <a:r>
              <a:rPr lang="it-IT" sz="2400" u="sng" dirty="0" smtClean="0">
                <a:latin typeface="Calibri Light" panose="020F0302020204030204" pitchFamily="34" charset="0"/>
              </a:rPr>
              <a:t>comprovata</a:t>
            </a:r>
            <a:r>
              <a:rPr lang="it-IT" sz="2400" dirty="0" smtClean="0">
                <a:latin typeface="Calibri Light" panose="020F0302020204030204" pitchFamily="34" charset="0"/>
              </a:rPr>
              <a:t> </a:t>
            </a:r>
            <a:r>
              <a:rPr lang="it-IT" sz="2400" dirty="0">
                <a:latin typeface="Calibri Light" panose="020F0302020204030204" pitchFamily="34" charset="0"/>
              </a:rPr>
              <a:t>assenza è ammessa la firma del Direttore di Dipartimento o del Presidente del corso di studio. </a:t>
            </a:r>
            <a:endParaRPr lang="it-IT" sz="2400" dirty="0" smtClean="0">
              <a:latin typeface="Calibri Light" panose="020F0302020204030204" pitchFamily="34" charset="0"/>
            </a:endParaRPr>
          </a:p>
          <a:p>
            <a:endParaRPr lang="it-IT" sz="2400" dirty="0" smtClean="0">
              <a:latin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</a:rPr>
              <a:t>Per </a:t>
            </a:r>
            <a:r>
              <a:rPr lang="it-IT" sz="2400" dirty="0">
                <a:latin typeface="Calibri Light" panose="020F0302020204030204" pitchFamily="34" charset="0"/>
              </a:rPr>
              <a:t>gli specializzandi e i dottorandi in assenza dei Coordinatori è ammessa la firma del Coordinatore di Corso e del tutor. In questi casi, gli studenti sono, comunque tenuti a informare il Coordinatore di riferimento e a fargli/le visionare il </a:t>
            </a:r>
            <a:r>
              <a:rPr lang="it-IT" sz="2400" dirty="0" smtClean="0">
                <a:latin typeface="Calibri Light" panose="020F0302020204030204" pitchFamily="34" charset="0"/>
              </a:rPr>
              <a:t>LAEX.</a:t>
            </a:r>
            <a:endParaRPr lang="it-IT" sz="2400" dirty="0">
              <a:latin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2262" y="4048026"/>
            <a:ext cx="778817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l’upload del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LAEX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del modulo di approvazione del progetto la procedura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 candidatura al bando non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rilascia la ricevuta e la candidatura è nulla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candidature inoltrate con allegati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 firmati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illeggibili saranno escluse d’ufficio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 rot="16200000">
            <a:off x="142984" y="1688042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200000">
            <a:off x="160650" y="4690577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Il modulo del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LAEX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è composto da tre parti: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…Vediamo pagina per pagina</a:t>
            </a:r>
            <a:b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come compilare il LAEX…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2.LAEX- </a:t>
            </a:r>
            <a:r>
              <a:rPr lang="it-IT" i="1" dirty="0" err="1" smtClean="0">
                <a:solidFill>
                  <a:srgbClr val="C00000"/>
                </a:solidFill>
              </a:rPr>
              <a:t>During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da compilare se necessario durante l’Extra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2553"/>
            <a:ext cx="4892062" cy="65889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6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148064" y="980728"/>
            <a:ext cx="3538736" cy="5365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Compila la sezione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mobilty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nei seguenti casi: </a:t>
            </a:r>
          </a:p>
          <a:p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Prolungamento della mobilità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 per ottenere l’approvazione del prolungamento  il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va inoltrato a 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outgoing.extraue@unimib.it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completo delle firme entro i termini previsti dal bando.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Lievi modifiche nel progetto di mobilità;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il progetto di mobilità dopo l’inizio dell’Extra UE non può essere modificato in maniera radicale, sono possibili modifiche parziali che non stravolgano il contenuto del progetto. Per la compilazione dei campi è possibile rifarsi alle indicazioni della slide n. 10.</a:t>
            </a:r>
            <a:endParaRPr lang="it-IT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692696"/>
            <a:ext cx="4303059" cy="5269653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4789004" y="1700808"/>
            <a:ext cx="3528392" cy="1085786"/>
          </a:xfrm>
          <a:prstGeom prst="wedgeEllipseCallout">
            <a:avLst>
              <a:gd name="adj1" fmla="val -56047"/>
              <a:gd name="adj2" fmla="val 757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 CHE HA FIRMATO ANCHE LA SEZIONE BEFORE</a:t>
            </a:r>
            <a:endParaRPr lang="it-IT" sz="1100" dirty="0"/>
          </a:p>
        </p:txBody>
      </p:sp>
      <p:sp>
        <p:nvSpPr>
          <p:cNvPr id="5" name="Fumetto 3 4"/>
          <p:cNvSpPr/>
          <p:nvPr/>
        </p:nvSpPr>
        <p:spPr>
          <a:xfrm>
            <a:off x="4932040" y="3429000"/>
            <a:ext cx="3469231" cy="1804957"/>
          </a:xfrm>
          <a:prstGeom prst="wedgeEllipseCallout">
            <a:avLst>
              <a:gd name="adj1" fmla="val -60795"/>
              <a:gd name="adj2" fmla="val 548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7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3.LAEX- </a:t>
            </a:r>
            <a:r>
              <a:rPr lang="it-IT" i="1" dirty="0" err="1" smtClean="0">
                <a:solidFill>
                  <a:srgbClr val="C00000"/>
                </a:solidFill>
              </a:rPr>
              <a:t>After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chiusura del periodo 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numero diapositiva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94" y="0"/>
            <a:ext cx="4629150" cy="6734175"/>
          </a:xfrm>
          <a:prstGeom prst="rect">
            <a:avLst/>
          </a:prstGeom>
        </p:spPr>
      </p:pic>
      <p:sp>
        <p:nvSpPr>
          <p:cNvPr id="8" name="Rettangolo arrotondato 7"/>
          <p:cNvSpPr/>
          <p:nvPr/>
        </p:nvSpPr>
        <p:spPr>
          <a:xfrm>
            <a:off x="1739788" y="4512519"/>
            <a:ext cx="6840760" cy="4970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il programma dettagliato del periodo di tirocinio, compresi i compiti svolti dal tirocinante e i giorni di chiusura dell’organizzazione ospite per ferie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ecc</a:t>
            </a:r>
            <a:r>
              <a:rPr lang="it-IT" sz="1200" dirty="0"/>
              <a:t>: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570619" y="5434434"/>
            <a:ext cx="5841032" cy="4970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le conoscenze, le abilità e competenza acquisite dallo studente durante l’Extra UE 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2557335" y="6068318"/>
            <a:ext cx="5841032" cy="529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una valutazione generale dello studente indicando se l’Extra UE ha avuto esito positivo</a:t>
            </a:r>
            <a:endParaRPr lang="it-IT" sz="1200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2987776" y="2175850"/>
            <a:ext cx="3168352" cy="2642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SELEZIONA </a:t>
            </a:r>
            <a:r>
              <a:rPr lang="it-IT" sz="1200" dirty="0">
                <a:latin typeface="Calibri Light" panose="020F0302020204030204" pitchFamily="34" charset="0"/>
              </a:rPr>
              <a:t>LA MODALITÀ </a:t>
            </a:r>
            <a:r>
              <a:rPr lang="it-IT" sz="1200" dirty="0" smtClean="0">
                <a:latin typeface="Calibri Light" panose="020F0302020204030204" pitchFamily="34" charset="0"/>
              </a:rPr>
              <a:t>DELL’ESPERIENZA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cxnSp>
        <p:nvCxnSpPr>
          <p:cNvPr id="12" name="Connettore 2 11"/>
          <p:cNvCxnSpPr>
            <a:stCxn id="11" idx="1"/>
          </p:cNvCxnSpPr>
          <p:nvPr/>
        </p:nvCxnSpPr>
        <p:spPr>
          <a:xfrm flipH="1">
            <a:off x="755576" y="2307958"/>
            <a:ext cx="2232200" cy="1690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1" idx="1"/>
          </p:cNvCxnSpPr>
          <p:nvPr/>
        </p:nvCxnSpPr>
        <p:spPr>
          <a:xfrm flipH="1">
            <a:off x="755576" y="2307958"/>
            <a:ext cx="2232200" cy="7610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4860032" y="2680261"/>
            <a:ext cx="316835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ANNO.</a:t>
            </a:r>
          </a:p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Le date qui riportate sono quelle che verranno prese in considerazione per il saldo della borsa di studio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25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b="7831"/>
          <a:stretch/>
        </p:blipFill>
        <p:spPr>
          <a:xfrm>
            <a:off x="1259632" y="692696"/>
            <a:ext cx="6116199" cy="1800200"/>
          </a:xfrm>
          <a:prstGeom prst="rect">
            <a:avLst/>
          </a:prstGeom>
        </p:spPr>
      </p:pic>
      <p:sp>
        <p:nvSpPr>
          <p:cNvPr id="6" name="Fumetto 3 5"/>
          <p:cNvSpPr/>
          <p:nvPr/>
        </p:nvSpPr>
        <p:spPr>
          <a:xfrm>
            <a:off x="1547664" y="2996952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5076056" y="2996951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FAR APPORRE UN TIMBRO SE L’ORGANIZZAZIONE NE E’ PROVVISTA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691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9C1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B77AC-F314-40F1-88B9-49026C6D7C4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4.LAEX- Addendum</a:t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(allegato </a:t>
            </a:r>
            <a:r>
              <a:rPr lang="it-IT" i="1" dirty="0">
                <a:solidFill>
                  <a:srgbClr val="C00000"/>
                </a:solidFill>
              </a:rPr>
              <a:t>inerente la sicurezza dello </a:t>
            </a:r>
            <a:r>
              <a:rPr lang="it-IT" i="1" dirty="0" smtClean="0">
                <a:solidFill>
                  <a:srgbClr val="C00000"/>
                </a:solidFill>
              </a:rPr>
              <a:t>studente)</a:t>
            </a:r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DA3B77AC-F314-40F1-88B9-49026C6D7C4E}" type="slidenum">
              <a:rPr lang="it-IT" smtClean="0"/>
              <a:pPr/>
              <a:t>27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240983"/>
            <a:ext cx="920115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204864"/>
            <a:ext cx="727280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Alla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chiusura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dell’Extra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UE tutte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parti </a:t>
            </a:r>
            <a:r>
              <a:rPr lang="it-IT" sz="280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 LAEX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anche se non compilato e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 devono essere riunite in un unico file in formato pdf/a e consegnato secondo i termini del bando all’Ufficio mobilità Internazionale.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67536"/>
            <a:ext cx="5688632" cy="6809120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5994158" y="5767654"/>
            <a:ext cx="2916324" cy="779745"/>
          </a:xfrm>
          <a:prstGeom prst="wedgeEllipseCallout">
            <a:avLst>
              <a:gd name="adj1" fmla="val -58874"/>
              <a:gd name="adj2" fmla="val 192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 CHE HA FIRMATO </a:t>
            </a:r>
            <a:r>
              <a:rPr lang="en-GB" sz="1100" smtClean="0"/>
              <a:t>IL </a:t>
            </a:r>
            <a:r>
              <a:rPr lang="en-GB" sz="1100" smtClean="0"/>
              <a:t>LAEX</a:t>
            </a:r>
            <a:endParaRPr lang="it-IT" sz="1100" dirty="0"/>
          </a:p>
        </p:txBody>
      </p:sp>
      <p:sp>
        <p:nvSpPr>
          <p:cNvPr id="5" name="Freccia in giù 4"/>
          <p:cNvSpPr/>
          <p:nvPr/>
        </p:nvSpPr>
        <p:spPr>
          <a:xfrm rot="14598287">
            <a:off x="1485162" y="569076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337927" y="4162173"/>
            <a:ext cx="1698569" cy="14485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 smtClean="0">
                <a:solidFill>
                  <a:schemeClr val="tx1"/>
                </a:solidFill>
              </a:rPr>
              <a:t>- AD UNIMIB</a:t>
            </a:r>
            <a:r>
              <a:rPr lang="it-IT" sz="1200" dirty="0" smtClean="0">
                <a:solidFill>
                  <a:schemeClr val="tx1"/>
                </a:solidFill>
              </a:rPr>
              <a:t>: denominazione dell’attività formativa presente in libretto.</a:t>
            </a:r>
          </a:p>
          <a:p>
            <a:r>
              <a:rPr lang="it-IT" sz="1200" b="1" dirty="0" smtClean="0">
                <a:solidFill>
                  <a:schemeClr val="tx1"/>
                </a:solidFill>
              </a:rPr>
              <a:t>- CFU UNIMIB</a:t>
            </a:r>
            <a:r>
              <a:rPr lang="it-IT" sz="1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numero dei CFU corrispondenti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331640" y="248489"/>
            <a:ext cx="134528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SELEZIONA IL PROGRAMMA DI MOBILITA’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2676926" y="404664"/>
            <a:ext cx="598930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676926" y="620688"/>
            <a:ext cx="598930" cy="50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1. LAEX- </a:t>
            </a:r>
            <a:r>
              <a:rPr lang="it-IT" i="1" dirty="0" err="1" smtClean="0">
                <a:solidFill>
                  <a:srgbClr val="C00000"/>
                </a:solidFill>
              </a:rPr>
              <a:t>Before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candidatura al bando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40768"/>
            <a:ext cx="8589489" cy="4176463"/>
          </a:xfrm>
          <a:prstGeom prst="rect">
            <a:avLst/>
          </a:prstGeom>
        </p:spPr>
      </p:pic>
      <p:sp>
        <p:nvSpPr>
          <p:cNvPr id="3" name="Fumetto 3 2"/>
          <p:cNvSpPr/>
          <p:nvPr/>
        </p:nvSpPr>
        <p:spPr>
          <a:xfrm>
            <a:off x="4932040" y="5085184"/>
            <a:ext cx="3528392" cy="1584176"/>
          </a:xfrm>
          <a:prstGeom prst="wedgeEllipseCallout">
            <a:avLst>
              <a:gd name="adj1" fmla="val -6313"/>
              <a:gd name="adj2" fmla="val -972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CONSULTA LA LISTA NELLE SLIDE SEGUENTI</a:t>
            </a:r>
          </a:p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oppure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alink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</a:t>
            </a:r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://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ec.europa.eu/education/tools/isced-f_en.htm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it-IT" sz="1200" b="1" dirty="0"/>
          </a:p>
        </p:txBody>
      </p:sp>
      <p:sp>
        <p:nvSpPr>
          <p:cNvPr id="6" name="Fumetto 3 5"/>
          <p:cNvSpPr/>
          <p:nvPr/>
        </p:nvSpPr>
        <p:spPr>
          <a:xfrm>
            <a:off x="827584" y="5085184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 LIVELLO= TRIENNALE</a:t>
            </a:r>
          </a:p>
          <a:p>
            <a:pPr algn="ctr"/>
            <a:r>
              <a:rPr lang="en-GB" sz="1100" dirty="0" smtClean="0"/>
              <a:t>II LIVELLO= MAGISTRALE/CICLOUNICO</a:t>
            </a:r>
          </a:p>
          <a:p>
            <a:pPr algn="ctr"/>
            <a:r>
              <a:rPr lang="en-GB" sz="1100" dirty="0" smtClean="0"/>
              <a:t>III LIVELLO= DOTTORATO/SPECIALIZZAZIONE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916" y="1340767"/>
            <a:ext cx="2314219" cy="968411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51520" y="1340767"/>
            <a:ext cx="2448272" cy="968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6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(1 di3 )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42872"/>
              </p:ext>
            </p:extLst>
          </p:nvPr>
        </p:nvGraphicFramePr>
        <p:xfrm>
          <a:off x="323528" y="1653258"/>
          <a:ext cx="8363272" cy="40305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Giurisprudenza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0421: Law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0414: Marketing and advertising;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Diseade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0410: Business and administration;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Dismeq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Medicina e Chirurgia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0912: Medicine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(2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2420"/>
              </p:ext>
            </p:extLst>
          </p:nvPr>
        </p:nvGraphicFramePr>
        <p:xfrm>
          <a:off x="323528" y="1317731"/>
          <a:ext cx="8363272" cy="47620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Matematica e Applicazioni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0541: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Mathematics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DISCO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061 Information and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Communication</a:t>
                      </a:r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Technologies (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ICTs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Fisica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0533: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Physics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dei Materiali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0722: Materials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BTBS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Biology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0512: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Biochemistry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DISAT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0521: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Environmental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sciences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(3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1896"/>
              </p:ext>
            </p:extLst>
          </p:nvPr>
        </p:nvGraphicFramePr>
        <p:xfrm>
          <a:off x="323528" y="1916832"/>
          <a:ext cx="8709598" cy="27808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57071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Psicologia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0313: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Psychology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0923: Social work and counselling;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1015: Travel, tourism and leisure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Umane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science;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0113: Teacher training without subject </a:t>
                      </a:r>
                      <a:r>
                        <a:rPr lang="en-US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specialisation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022: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Humanities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023: 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Languages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80728"/>
            <a:ext cx="7973478" cy="33940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1331640" y="4374827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I DATI DEL COORDINATORE ALLA MOBILITA’ DI RIFERIMENTO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577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04393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61614"/>
            <a:ext cx="8056428" cy="446449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5004048" y="2225091"/>
            <a:ext cx="3528392" cy="1085786"/>
          </a:xfrm>
          <a:prstGeom prst="wedgeEllipseCallout">
            <a:avLst>
              <a:gd name="adj1" fmla="val -57032"/>
              <a:gd name="adj2" fmla="val -371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4963810" y="2225091"/>
            <a:ext cx="3568630" cy="1085786"/>
          </a:xfrm>
          <a:prstGeom prst="wedgeEllipseCallout">
            <a:avLst>
              <a:gd name="adj1" fmla="val -1279"/>
              <a:gd name="adj2" fmla="val -750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3515544" y="4725144"/>
            <a:ext cx="3528392" cy="1085786"/>
          </a:xfrm>
          <a:prstGeom prst="wedgeEllipseCallout">
            <a:avLst>
              <a:gd name="adj1" fmla="val -32375"/>
              <a:gd name="adj2" fmla="val -870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LA CONTACT PERSON E’ IL RESPONSABILE CHE FIRMA IL LAEX</a:t>
            </a:r>
            <a:endParaRPr lang="it-IT" sz="1100" dirty="0"/>
          </a:p>
        </p:txBody>
      </p:sp>
      <p:sp>
        <p:nvSpPr>
          <p:cNvPr id="8" name="Fumetto 3 7"/>
          <p:cNvSpPr/>
          <p:nvPr/>
        </p:nvSpPr>
        <p:spPr>
          <a:xfrm>
            <a:off x="343320" y="5540747"/>
            <a:ext cx="3528392" cy="1085786"/>
          </a:xfrm>
          <a:prstGeom prst="wedgeEllipseCallout">
            <a:avLst>
              <a:gd name="adj1" fmla="val 11153"/>
              <a:gd name="adj2" fmla="val -1025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EVENTUALE ALTRA PERSONA CHE HA IN CARICO LO STUDENTE</a:t>
            </a:r>
            <a:endParaRPr lang="it-IT" sz="1100" dirty="0"/>
          </a:p>
        </p:txBody>
      </p:sp>
      <p:sp>
        <p:nvSpPr>
          <p:cNvPr id="9" name="Fumetto 3 8"/>
          <p:cNvSpPr/>
          <p:nvPr/>
        </p:nvSpPr>
        <p:spPr>
          <a:xfrm>
            <a:off x="107504" y="204740"/>
            <a:ext cx="3528392" cy="1085786"/>
          </a:xfrm>
          <a:prstGeom prst="wedgeEllipseCallout">
            <a:avLst>
              <a:gd name="adj1" fmla="val 11405"/>
              <a:gd name="adj2" fmla="val 265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L’INDIRIZZO DEVE ESSERE </a:t>
            </a:r>
            <a:r>
              <a:rPr lang="en-GB" sz="1100" dirty="0" smtClean="0"/>
              <a:t>COMPLETO (VIA, CITTA’, PAESE, ECT)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690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4388</TotalTime>
  <Words>1561</Words>
  <Application>Microsoft Office PowerPoint</Application>
  <PresentationFormat>Presentazione su schermo (4:3)</PresentationFormat>
  <Paragraphs>237</Paragraphs>
  <Slides>29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Guida alla compilazione del Learning Agreement for Exchange student (LAEX) </vt:lpstr>
      <vt:lpstr>Il modulo del LAEX è composto da tre parti: 1. Before the mobility 2. During the mobility 3. After the mobility   …Vediamo pagina per pagina  come compilare il LAEX…</vt:lpstr>
      <vt:lpstr>1. LAEX- Before the mobility necessaria per la candidatura al bando</vt:lpstr>
      <vt:lpstr>Presentazione standard di PowerPoint</vt:lpstr>
      <vt:lpstr>Field of Education dei Dipartimenti di UNIMIB (1 di3 )</vt:lpstr>
      <vt:lpstr>Field of Education dei Dipartimenti di UNIMIB (2 di3)</vt:lpstr>
      <vt:lpstr>Field of Education dei Dipartimenti di UNIMIB (3 di3)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2.LAEX- During the mobility da compilare se necessario durante l’Extra UE</vt:lpstr>
      <vt:lpstr>Presentazione standard di PowerPoint</vt:lpstr>
      <vt:lpstr>Presentazione standard di PowerPoint</vt:lpstr>
      <vt:lpstr>3.LAEX- After the mobility necessaria per la chiusura del periodo Extra UE</vt:lpstr>
      <vt:lpstr>Presentazione standard di PowerPoint</vt:lpstr>
      <vt:lpstr>Presentazione standard di PowerPoint</vt:lpstr>
      <vt:lpstr>4.LAEX- Addendum (allegato inerente la sicurezza dello studente)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piperita patty</dc:creator>
  <cp:lastModifiedBy>cristina.guaetta@unimib.it</cp:lastModifiedBy>
  <cp:revision>225</cp:revision>
  <cp:lastPrinted>2018-02-21T10:23:45Z</cp:lastPrinted>
  <dcterms:created xsi:type="dcterms:W3CDTF">2016-02-27T20:28:57Z</dcterms:created>
  <dcterms:modified xsi:type="dcterms:W3CDTF">2021-06-18T14:32:26Z</dcterms:modified>
</cp:coreProperties>
</file>